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notesMasterIdLst>
    <p:notesMasterId r:id="rId17"/>
  </p:notesMasterIdLst>
  <p:sldIdLst>
    <p:sldId id="256" r:id="rId2"/>
    <p:sldId id="267" r:id="rId3"/>
    <p:sldId id="268" r:id="rId4"/>
    <p:sldId id="283" r:id="rId5"/>
    <p:sldId id="270" r:id="rId6"/>
    <p:sldId id="271" r:id="rId7"/>
    <p:sldId id="276" r:id="rId8"/>
    <p:sldId id="282" r:id="rId9"/>
    <p:sldId id="284" r:id="rId10"/>
    <p:sldId id="264" r:id="rId11"/>
    <p:sldId id="265" r:id="rId12"/>
    <p:sldId id="275" r:id="rId13"/>
    <p:sldId id="285" r:id="rId14"/>
    <p:sldId id="281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D60000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68" autoAdjust="0"/>
    <p:restoredTop sz="75843" autoAdjust="0"/>
  </p:normalViewPr>
  <p:slideViewPr>
    <p:cSldViewPr snapToGrid="0">
      <p:cViewPr varScale="1">
        <p:scale>
          <a:sx n="50" d="100"/>
          <a:sy n="50" d="100"/>
        </p:scale>
        <p:origin x="1124" y="4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beckham" userId="ef3226e32bda4333" providerId="LiveId" clId="{CF34B277-90A2-461A-BD4C-4A1C3F8DFD59}"/>
    <pc:docChg chg="modSld">
      <pc:chgData name="Tim beckham" userId="ef3226e32bda4333" providerId="LiveId" clId="{CF34B277-90A2-461A-BD4C-4A1C3F8DFD59}" dt="2021-06-11T17:50:58.849" v="265" actId="20577"/>
      <pc:docMkLst>
        <pc:docMk/>
      </pc:docMkLst>
      <pc:sldChg chg="modNotesTx">
        <pc:chgData name="Tim beckham" userId="ef3226e32bda4333" providerId="LiveId" clId="{CF34B277-90A2-461A-BD4C-4A1C3F8DFD59}" dt="2021-06-11T17:47:38.167" v="80" actId="20577"/>
        <pc:sldMkLst>
          <pc:docMk/>
          <pc:sldMk cId="3490368879" sldId="264"/>
        </pc:sldMkLst>
      </pc:sldChg>
      <pc:sldChg chg="modNotesTx">
        <pc:chgData name="Tim beckham" userId="ef3226e32bda4333" providerId="LiveId" clId="{CF34B277-90A2-461A-BD4C-4A1C3F8DFD59}" dt="2021-06-11T17:42:22.163" v="0" actId="20577"/>
        <pc:sldMkLst>
          <pc:docMk/>
          <pc:sldMk cId="1137744328" sldId="270"/>
        </pc:sldMkLst>
      </pc:sldChg>
      <pc:sldChg chg="modNotesTx">
        <pc:chgData name="Tim beckham" userId="ef3226e32bda4333" providerId="LiveId" clId="{CF34B277-90A2-461A-BD4C-4A1C3F8DFD59}" dt="2021-06-11T17:46:01.357" v="79" actId="20577"/>
        <pc:sldMkLst>
          <pc:docMk/>
          <pc:sldMk cId="3955795729" sldId="276"/>
        </pc:sldMkLst>
      </pc:sldChg>
      <pc:sldChg chg="modNotesTx">
        <pc:chgData name="Tim beckham" userId="ef3226e32bda4333" providerId="LiveId" clId="{CF34B277-90A2-461A-BD4C-4A1C3F8DFD59}" dt="2021-06-11T17:50:58.849" v="265" actId="20577"/>
        <pc:sldMkLst>
          <pc:docMk/>
          <pc:sldMk cId="977786091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C3FD0-60FB-4AE2-A324-B4B86B843AE7}" type="datetimeFigureOut">
              <a:rPr lang="en-US" smtClean="0"/>
              <a:pPr/>
              <a:t>5/1/2023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89E02-FCE8-42CE-8EA5-C4EE9C9474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822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HTS are part of </a:t>
            </a:r>
            <a:r>
              <a:rPr lang="en-US" sz="2800" b="0" i="0" dirty="0">
                <a:solidFill>
                  <a:srgbClr val="343F4E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b="0" i="0" dirty="0">
                <a:solidFill>
                  <a:srgbClr val="343F4E"/>
                </a:solidFill>
                <a:effectLst/>
                <a:latin typeface="Source Sans Pro" panose="020B0503030403020204" pitchFamily="34" charset="0"/>
              </a:rPr>
              <a:t>he National transportation system. Every public road that we drive on is part of the HTS.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89E02-FCE8-42CE-8EA5-C4EE9C94743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783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Construction, weather, infrastructure, etc. are other reasons for breakdowns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89E02-FCE8-42CE-8EA5-C4EE9C94743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402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Errors that cause crashes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89E02-FCE8-42CE-8EA5-C4EE9C94743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962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Driving is a privilege (not a right) and can be lost. Strive to keep this privilege.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89E02-FCE8-42CE-8EA5-C4EE9C94743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197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What are the risks from vehicles?</a:t>
            </a:r>
          </a:p>
          <a:p>
            <a:r>
              <a:rPr lang="en-US" sz="1200" dirty="0"/>
              <a:t>Condition-tires, headlights, windshield, brakes, wipers etc…..</a:t>
            </a:r>
          </a:p>
          <a:p>
            <a:r>
              <a:rPr lang="en-US" sz="1200" dirty="0"/>
              <a:t>Model and year- old or new, 4-wheel drive, abs brakes etc…</a:t>
            </a:r>
          </a:p>
          <a:p>
            <a:r>
              <a:rPr lang="en-US" sz="1200" dirty="0"/>
              <a:t>Driver assist technology- lane departure warning, blind spot check, rear/forward collision warning/assist, adaptive cruise control, drowsy driver, etc… Technology becomes a risk when you are dependent on the technology and not using the technology the way it was intended, which is to enhance our driving.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89E02-FCE8-42CE-8EA5-C4EE9C94743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43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Roadway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Weather conditions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Pedestrians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Other vehicles</a:t>
            </a:r>
          </a:p>
          <a:p>
            <a:r>
              <a:rPr lang="en-US" dirty="0"/>
              <a:t>Vision restrictions</a:t>
            </a:r>
          </a:p>
          <a:p>
            <a:r>
              <a:rPr lang="en-US" dirty="0"/>
              <a:t>Path restrictions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89E02-FCE8-42CE-8EA5-C4EE9C94743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798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Arial" pitchFamily="-111" charset="0"/>
                <a:cs typeface="Arial" charset="0"/>
              </a:rPr>
              <a:t>Developing risk management driving habits requires knowing how and when to perform a maneuver, possessing the correct attitude and repeating the action correctly every time.</a:t>
            </a:r>
          </a:p>
          <a:p>
            <a:r>
              <a:rPr lang="en-US" dirty="0"/>
              <a:t>Habit formation is crucial for low-risk driving. Habits must be formed so the driver can perform correctly, automatically and timely. The habits must be formed consciously so they can be developed into unconscious  automatic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89E02-FCE8-42CE-8EA5-C4EE9C94743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14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purpose of the HTS is to move people and goods safely and efficiently from one place to another.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89E02-FCE8-42CE-8EA5-C4EE9C94743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842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89E02-FCE8-42CE-8EA5-C4EE9C94743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381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89E02-FCE8-42CE-8EA5-C4EE9C94743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968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Arial" pitchFamily="-111" charset="0"/>
                <a:cs typeface="Arial" charset="0"/>
              </a:rPr>
              <a:t>Oregon’s Vulnerable Roadway User* Law is not a stand-alone law. It is an enhanced penalty that can be levied when a driver violates Oregon’s Careless Driving law and in doing so causes physical injury to, or the death of, a vulnerable roadway user. V.U.E stands for Vulnerable Users are Everywhere, Oregon’s Info Campaign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Arial" pitchFamily="-111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89E02-FCE8-42CE-8EA5-C4EE9C94743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41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89E02-FCE8-42CE-8EA5-C4EE9C94743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911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Vehicle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800" b="0" i="0" dirty="0">
                <a:solidFill>
                  <a:srgbClr val="222222"/>
                </a:solidFill>
                <a:effectLst/>
                <a:latin typeface="ArialMT"/>
              </a:rPr>
              <a:t>A “vehicle” is defined as any device in, upon or by which any person or property is or may be transported or drawn upon a public highway and includes vehicles that are propelled or powered by any means. </a:t>
            </a:r>
            <a:r>
              <a:rPr lang="en-US" sz="1800" b="0" i="0" dirty="0">
                <a:solidFill>
                  <a:srgbClr val="0000FF"/>
                </a:solidFill>
                <a:effectLst/>
                <a:latin typeface="ArialMT"/>
              </a:rPr>
              <a:t>(ORS 801.590)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Vehicles vary from mopeds to tractor-trailer rigs. Also, could be horses, manual scooters, and skateboards.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89E02-FCE8-42CE-8EA5-C4EE9C94743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194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Roadways vary from dirt lanes to complex multilane highways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89E02-FCE8-42CE-8EA5-C4EE9C94743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582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89E02-FCE8-42CE-8EA5-C4EE9C94743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07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9409-24AC-2A41-805F-169049BA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3590B-CAD5-2447-99D1-FC9AB866A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26D1D-EBBF-BC49-B601-35E286398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91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2BD9-5BC0-9D4B-8EBA-54706779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04AF-8FE6-8D46-8B46-28302A56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0A258-A7C9-414F-BE5E-9100359F1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34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AFFA-D374-1044-A228-4B5D16D5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829F2-FFDC-EE45-82D3-FC9F783E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276D1-E096-F646-931E-34ACF3C4C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96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C9D-F948-9140-A579-DA37CBAC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5A6B4-733F-014B-A4D4-EB096F458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05B9-42CA-9A4F-A64D-7889BA799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FE4DB-D25E-8B4E-AD0F-6EB0B349F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07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F36F-A5BD-1A48-AEA1-B565256B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4C56-F954-624C-8B30-75140C7A8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A1DA1-385D-1340-B4E3-B21FE9EA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24F5F-5960-784C-B0A9-A9F2BA20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645D0-C4F4-C246-88FC-9F50EE5D3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DEBE4-F25E-FB49-A696-F162A5FB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17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07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44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664" y="871760"/>
            <a:ext cx="10515600" cy="3683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FC2D37-18F6-9441-A812-A3AA6F4E60EB}"/>
              </a:ext>
            </a:extLst>
          </p:cNvPr>
          <p:cNvSpPr txBox="1">
            <a:spLocks/>
          </p:cNvSpPr>
          <p:nvPr/>
        </p:nvSpPr>
        <p:spPr>
          <a:xfrm>
            <a:off x="740664" y="1240060"/>
            <a:ext cx="10515600" cy="4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099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534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ACC4C-196E-BC4C-B3C3-4EE07E29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64" y="871759"/>
            <a:ext cx="10515600" cy="81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9BCBF-7217-124E-858F-0B6055D3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664" y="1962913"/>
            <a:ext cx="10515600" cy="436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37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2C5BF624-A529-4A9D-979E-81906DFBA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89200"/>
            <a:ext cx="9144000" cy="18796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Highway Transportation System</a:t>
            </a:r>
          </a:p>
        </p:txBody>
      </p:sp>
    </p:spTree>
    <p:extLst>
      <p:ext uri="{BB962C8B-B14F-4D97-AF65-F5344CB8AC3E}">
        <p14:creationId xmlns:p14="http://schemas.microsoft.com/office/powerpoint/2010/main" val="3059658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1E6602-6F87-429C-B04D-99D70C7028E2}"/>
              </a:ext>
            </a:extLst>
          </p:cNvPr>
          <p:cNvSpPr txBox="1">
            <a:spLocks/>
          </p:cNvSpPr>
          <p:nvPr/>
        </p:nvSpPr>
        <p:spPr>
          <a:xfrm>
            <a:off x="176603" y="1822922"/>
            <a:ext cx="8515823" cy="5149377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 often caused by driver error and/or high-risk driver behaviors</a:t>
            </a:r>
          </a:p>
          <a:p>
            <a:endParaRPr lang="en-US" sz="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Person, vehicle or road failures cause serious problems:</a:t>
            </a:r>
          </a:p>
          <a:p>
            <a:pPr marL="0" indent="0">
              <a:buNone/>
            </a:pPr>
            <a:endParaRPr lang="en-US" sz="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Congestion </a:t>
            </a:r>
          </a:p>
          <a:p>
            <a:pPr lvl="1"/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Collisions</a:t>
            </a:r>
          </a:p>
          <a:p>
            <a:pPr lvl="1"/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Monetary loss</a:t>
            </a:r>
          </a:p>
          <a:p>
            <a:pPr lvl="1"/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Injury 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sz="2400" dirty="0"/>
          </a:p>
        </p:txBody>
      </p:sp>
      <p:pic>
        <p:nvPicPr>
          <p:cNvPr id="7" name="Picture 6" descr="A person riding on the back of a truck&#10;&#10;Description automatically generated">
            <a:extLst>
              <a:ext uri="{FF2B5EF4-FFF2-40B4-BE49-F238E27FC236}">
                <a16:creationId xmlns:a16="http://schemas.microsoft.com/office/drawing/2014/main" id="{CF2B82AF-D289-4FD1-8482-2479056D5E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t="4101" r="13444"/>
          <a:stretch/>
        </p:blipFill>
        <p:spPr>
          <a:xfrm>
            <a:off x="8160152" y="2622394"/>
            <a:ext cx="3599574" cy="3549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55760-1830-41EA-90CD-948DB6BBD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64" y="1010125"/>
            <a:ext cx="5825236" cy="1205772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latin typeface="Arial" panose="020B0604020202020204" pitchFamily="34" charset="0"/>
                <a:cs typeface="Arial" panose="020B0604020202020204" pitchFamily="34" charset="0"/>
              </a:rPr>
              <a:t>HTS Failures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36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56F0C3D-D793-4D28-BDFA-481F2969E546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056890" y="862314"/>
            <a:ext cx="6078220" cy="9940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US Driving Errors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4FB61CB-8D80-45A2-8B2C-1C8EB087DF58}"/>
              </a:ext>
            </a:extLst>
          </p:cNvPr>
          <p:cNvSpPr txBox="1">
            <a:spLocks/>
          </p:cNvSpPr>
          <p:nvPr/>
        </p:nvSpPr>
        <p:spPr>
          <a:xfrm>
            <a:off x="3328139" y="2347440"/>
            <a:ext cx="5614911" cy="36482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94%   Human Error	</a:t>
            </a:r>
          </a:p>
          <a:p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2%   Environment	</a:t>
            </a:r>
          </a:p>
          <a:p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2%   Vehicle</a:t>
            </a:r>
          </a:p>
          <a:p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2%   Unknown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1B5F12-85B2-46B8-BA2D-32AFCCD4A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" y="6172201"/>
            <a:ext cx="12191980" cy="68579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lvl1pPr eaLnBrk="0" hangingPunct="0">
              <a:tabLst>
                <a:tab pos="422275" algn="l"/>
                <a:tab pos="4914900" algn="l"/>
                <a:tab pos="5029200" algn="l"/>
                <a:tab pos="5486400" algn="l"/>
                <a:tab pos="594360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422275" algn="l"/>
                <a:tab pos="4914900" algn="l"/>
                <a:tab pos="5029200" algn="l"/>
                <a:tab pos="5486400" algn="l"/>
                <a:tab pos="594360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422275" algn="l"/>
                <a:tab pos="4914900" algn="l"/>
                <a:tab pos="5029200" algn="l"/>
                <a:tab pos="5486400" algn="l"/>
                <a:tab pos="594360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422275" algn="l"/>
                <a:tab pos="4914900" algn="l"/>
                <a:tab pos="5029200" algn="l"/>
                <a:tab pos="5486400" algn="l"/>
                <a:tab pos="594360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422275" algn="l"/>
                <a:tab pos="4914900" algn="l"/>
                <a:tab pos="5029200" algn="l"/>
                <a:tab pos="5486400" algn="l"/>
                <a:tab pos="594360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22275" algn="l"/>
                <a:tab pos="4914900" algn="l"/>
                <a:tab pos="5029200" algn="l"/>
                <a:tab pos="5486400" algn="l"/>
                <a:tab pos="594360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22275" algn="l"/>
                <a:tab pos="4914900" algn="l"/>
                <a:tab pos="5029200" algn="l"/>
                <a:tab pos="5486400" algn="l"/>
                <a:tab pos="594360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22275" algn="l"/>
                <a:tab pos="4914900" algn="l"/>
                <a:tab pos="5029200" algn="l"/>
                <a:tab pos="5486400" algn="l"/>
                <a:tab pos="594360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22275" algn="l"/>
                <a:tab pos="4914900" algn="l"/>
                <a:tab pos="5029200" algn="l"/>
                <a:tab pos="5486400" algn="l"/>
                <a:tab pos="594360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National Highway Traffic Safety Administration, 2016</a:t>
            </a:r>
          </a:p>
        </p:txBody>
      </p:sp>
    </p:spTree>
    <p:extLst>
      <p:ext uri="{BB962C8B-B14F-4D97-AF65-F5344CB8AC3E}">
        <p14:creationId xmlns:p14="http://schemas.microsoft.com/office/powerpoint/2010/main" val="1132812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D6261-21C5-48BB-A665-4B6E16D6DED5}"/>
              </a:ext>
            </a:extLst>
          </p:cNvPr>
          <p:cNvSpPr txBox="1">
            <a:spLocks/>
          </p:cNvSpPr>
          <p:nvPr/>
        </p:nvSpPr>
        <p:spPr>
          <a:xfrm>
            <a:off x="271780" y="263527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Contributing Factors to Risk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BEB87D-11D1-4807-8F99-0D4564629AF8}"/>
              </a:ext>
            </a:extLst>
          </p:cNvPr>
          <p:cNvSpPr txBox="1"/>
          <p:nvPr/>
        </p:nvSpPr>
        <p:spPr>
          <a:xfrm>
            <a:off x="413911" y="2052107"/>
            <a:ext cx="7138355" cy="4542366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Attitude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Attitude and emotions play a key role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A picture containing indoor, table, small, bowl&#10;&#10;Description automatically generated">
            <a:extLst>
              <a:ext uri="{FF2B5EF4-FFF2-40B4-BE49-F238E27FC236}">
                <a16:creationId xmlns:a16="http://schemas.microsoft.com/office/drawing/2014/main" id="{AC5E3B87-A211-47E7-AEEB-CC5F7F3EF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77" y="2318650"/>
            <a:ext cx="5473512" cy="307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ar parked in a parking lot&#10;&#10;Description automatically generated">
            <a:extLst>
              <a:ext uri="{FF2B5EF4-FFF2-40B4-BE49-F238E27FC236}">
                <a16:creationId xmlns:a16="http://schemas.microsoft.com/office/drawing/2014/main" id="{AF0ADAEB-C70E-4D06-B6AF-B5470B0E03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" r="5287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DD6261-21C5-48BB-A665-4B6E16D6DED5}"/>
              </a:ext>
            </a:extLst>
          </p:cNvPr>
          <p:cNvSpPr txBox="1">
            <a:spLocks/>
          </p:cNvSpPr>
          <p:nvPr/>
        </p:nvSpPr>
        <p:spPr>
          <a:xfrm>
            <a:off x="7396223" y="546984"/>
            <a:ext cx="4355591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Contributing Factors to Risk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BEB87D-11D1-4807-8F99-0D4564629AF8}"/>
              </a:ext>
            </a:extLst>
          </p:cNvPr>
          <p:cNvSpPr txBox="1"/>
          <p:nvPr/>
        </p:nvSpPr>
        <p:spPr>
          <a:xfrm>
            <a:off x="7685532" y="2446896"/>
            <a:ext cx="4355591" cy="4080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Vehicle: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Condition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Model and year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Driver assist technology</a:t>
            </a:r>
          </a:p>
        </p:txBody>
      </p:sp>
    </p:spTree>
    <p:extLst>
      <p:ext uri="{BB962C8B-B14F-4D97-AF65-F5344CB8AC3E}">
        <p14:creationId xmlns:p14="http://schemas.microsoft.com/office/powerpoint/2010/main" val="358129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2262CA7-D99C-4C2B-B0F3-13AE1A8D1288}"/>
              </a:ext>
            </a:extLst>
          </p:cNvPr>
          <p:cNvSpPr txBox="1">
            <a:spLocks/>
          </p:cNvSpPr>
          <p:nvPr/>
        </p:nvSpPr>
        <p:spPr>
          <a:xfrm>
            <a:off x="364130" y="1836420"/>
            <a:ext cx="4474570" cy="17099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Environment:</a:t>
            </a:r>
          </a:p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Roadways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Weather conditions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Pedestrians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96772-CBF3-40DE-ACA1-01820A2FDE20}"/>
              </a:ext>
            </a:extLst>
          </p:cNvPr>
          <p:cNvSpPr txBox="1">
            <a:spLocks/>
          </p:cNvSpPr>
          <p:nvPr/>
        </p:nvSpPr>
        <p:spPr>
          <a:xfrm>
            <a:off x="342900" y="922020"/>
            <a:ext cx="8991600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Contributing Factors to Risk</a:t>
            </a:r>
          </a:p>
        </p:txBody>
      </p:sp>
      <p:pic>
        <p:nvPicPr>
          <p:cNvPr id="9" name="Picture 8" descr="A sign on the side of a dirt road&#10;&#10;Description automatically generated">
            <a:extLst>
              <a:ext uri="{FF2B5EF4-FFF2-40B4-BE49-F238E27FC236}">
                <a16:creationId xmlns:a16="http://schemas.microsoft.com/office/drawing/2014/main" id="{CEEBD126-62D1-4B8A-9AB3-C1881ECED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30" y="3878581"/>
            <a:ext cx="5252084" cy="2468880"/>
          </a:xfrm>
          <a:prstGeom prst="rect">
            <a:avLst/>
          </a:prstGeom>
        </p:spPr>
      </p:pic>
      <p:pic>
        <p:nvPicPr>
          <p:cNvPr id="11" name="Picture 10" descr="A rocky mountain with trees in the background&#10;&#10;Description automatically generated">
            <a:extLst>
              <a:ext uri="{FF2B5EF4-FFF2-40B4-BE49-F238E27FC236}">
                <a16:creationId xmlns:a16="http://schemas.microsoft.com/office/drawing/2014/main" id="{20CC41D0-7FD7-4434-BC5B-7DB7EDD64D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139" y="1874520"/>
            <a:ext cx="3901440" cy="29260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36DA34F-F2F8-479E-9C27-63F380691CE4}"/>
              </a:ext>
            </a:extLst>
          </p:cNvPr>
          <p:cNvSpPr txBox="1">
            <a:spLocks/>
          </p:cNvSpPr>
          <p:nvPr/>
        </p:nvSpPr>
        <p:spPr>
          <a:xfrm>
            <a:off x="6471594" y="5302390"/>
            <a:ext cx="5148906" cy="10450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Other Vehicles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Vision Restrictions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Path Restrictions</a:t>
            </a:r>
          </a:p>
        </p:txBody>
      </p:sp>
    </p:spTree>
    <p:extLst>
      <p:ext uri="{BB962C8B-B14F-4D97-AF65-F5344CB8AC3E}">
        <p14:creationId xmlns:p14="http://schemas.microsoft.com/office/powerpoint/2010/main" val="3893723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items on a wooden surface&#10;&#10;Description automatically generated">
            <a:extLst>
              <a:ext uri="{FF2B5EF4-FFF2-40B4-BE49-F238E27FC236}">
                <a16:creationId xmlns:a16="http://schemas.microsoft.com/office/drawing/2014/main" id="{B249E0CE-4553-47E1-9C8B-21D3487D57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0" y="16510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8A8DCA-6C69-4C04-8D83-2B7113547F1F}"/>
              </a:ext>
            </a:extLst>
          </p:cNvPr>
          <p:cNvSpPr txBox="1">
            <a:spLocks/>
          </p:cNvSpPr>
          <p:nvPr/>
        </p:nvSpPr>
        <p:spPr>
          <a:xfrm>
            <a:off x="4438650" y="474990"/>
            <a:ext cx="3314700" cy="9824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C24518-0218-457F-9B25-51B95CF82928}"/>
              </a:ext>
            </a:extLst>
          </p:cNvPr>
          <p:cNvSpPr txBox="1"/>
          <p:nvPr/>
        </p:nvSpPr>
        <p:spPr>
          <a:xfrm>
            <a:off x="1066790" y="1889760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In order to develop RISK MANAGEMENT driving habits:</a:t>
            </a: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Positive attitude</a:t>
            </a: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Knowledge base</a:t>
            </a: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Decision making skills</a:t>
            </a: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Repetition of correct performance</a:t>
            </a:r>
          </a:p>
        </p:txBody>
      </p:sp>
    </p:spTree>
    <p:extLst>
      <p:ext uri="{BB962C8B-B14F-4D97-AF65-F5344CB8AC3E}">
        <p14:creationId xmlns:p14="http://schemas.microsoft.com/office/powerpoint/2010/main" val="2243613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s on a road&#10;&#10;Description automatically generated with low confidence">
            <a:extLst>
              <a:ext uri="{FF2B5EF4-FFF2-40B4-BE49-F238E27FC236}">
                <a16:creationId xmlns:a16="http://schemas.microsoft.com/office/drawing/2014/main" id="{91C40941-8C24-4BB9-B82E-0F29F87A7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A499AB4B-593E-4D5F-BBB3-F6B42E3337B9}"/>
              </a:ext>
            </a:extLst>
          </p:cNvPr>
          <p:cNvSpPr txBox="1">
            <a:spLocks noChangeArrowheads="1"/>
          </p:cNvSpPr>
          <p:nvPr/>
        </p:nvSpPr>
        <p:spPr>
          <a:xfrm>
            <a:off x="1458903" y="3658576"/>
            <a:ext cx="8877289" cy="1931996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and efficient movement of people and goods from one place to another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87971E5-E63C-436F-A4DC-DFBAE6F71B1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7734300" cy="2336800"/>
          </a:xfrm>
          <a:effectLst/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sz="4100" b="1" dirty="0">
                <a:latin typeface="Arial" panose="020B0604020202020204" pitchFamily="34" charset="0"/>
                <a:cs typeface="Arial" panose="020B0604020202020204" pitchFamily="34" charset="0"/>
              </a:rPr>
              <a:t>Purpose of the Highway</a:t>
            </a:r>
            <a:br>
              <a:rPr lang="en-US" sz="4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100" b="1" dirty="0">
                <a:latin typeface="Arial" panose="020B0604020202020204" pitchFamily="34" charset="0"/>
                <a:cs typeface="Arial" panose="020B0604020202020204" pitchFamily="34" charset="0"/>
              </a:rPr>
              <a:t>Transportation System (HTS)</a:t>
            </a:r>
          </a:p>
        </p:txBody>
      </p:sp>
    </p:spTree>
    <p:extLst>
      <p:ext uri="{BB962C8B-B14F-4D97-AF65-F5344CB8AC3E}">
        <p14:creationId xmlns:p14="http://schemas.microsoft.com/office/powerpoint/2010/main" val="142833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C74FA53-18E1-4CD4-B61A-C72730919EF5}"/>
              </a:ext>
            </a:extLst>
          </p:cNvPr>
          <p:cNvSpPr txBox="1">
            <a:spLocks noChangeArrowheads="1"/>
          </p:cNvSpPr>
          <p:nvPr/>
        </p:nvSpPr>
        <p:spPr>
          <a:xfrm>
            <a:off x="7658100" y="1346838"/>
            <a:ext cx="4533900" cy="9645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 parts to the 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7E4BA4-DC16-4010-AD52-22DCAC991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84" y="1613539"/>
            <a:ext cx="7123416" cy="4754880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303CE84-63B5-4506-955E-A7E7A785328C}"/>
              </a:ext>
            </a:extLst>
          </p:cNvPr>
          <p:cNvSpPr txBox="1">
            <a:spLocks/>
          </p:cNvSpPr>
          <p:nvPr/>
        </p:nvSpPr>
        <p:spPr>
          <a:xfrm>
            <a:off x="8528050" y="2781401"/>
            <a:ext cx="3308350" cy="338539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People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Vehicles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Roadways</a:t>
            </a:r>
          </a:p>
        </p:txBody>
      </p:sp>
    </p:spTree>
    <p:extLst>
      <p:ext uri="{BB962C8B-B14F-4D97-AF65-F5344CB8AC3E}">
        <p14:creationId xmlns:p14="http://schemas.microsoft.com/office/powerpoint/2010/main" val="2543714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1A5CE-00B8-4439-A598-ACA1D9794243}"/>
              </a:ext>
            </a:extLst>
          </p:cNvPr>
          <p:cNvSpPr txBox="1"/>
          <p:nvPr/>
        </p:nvSpPr>
        <p:spPr>
          <a:xfrm>
            <a:off x="381000" y="1992301"/>
            <a:ext cx="58038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People use the HTS 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by walking, driving, 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or riding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Some of these fit into the 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category of Vulnerable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Roadway Users</a:t>
            </a:r>
            <a:endParaRPr lang="en-US" sz="36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61868E-1BFD-47C9-ABD1-8A82D4B4A62C}"/>
              </a:ext>
            </a:extLst>
          </p:cNvPr>
          <p:cNvSpPr txBox="1">
            <a:spLocks/>
          </p:cNvSpPr>
          <p:nvPr/>
        </p:nvSpPr>
        <p:spPr>
          <a:xfrm>
            <a:off x="-400787" y="990424"/>
            <a:ext cx="4266732" cy="1485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People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F2696D-E51C-444A-8E6E-7DCD2B605D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31"/>
          <a:stretch/>
        </p:blipFill>
        <p:spPr>
          <a:xfrm>
            <a:off x="6667500" y="809966"/>
            <a:ext cx="5143500" cy="54842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2189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3BE5DAF-B267-4F42-B24F-591B38EDF822}"/>
              </a:ext>
            </a:extLst>
          </p:cNvPr>
          <p:cNvSpPr txBox="1">
            <a:spLocks/>
          </p:cNvSpPr>
          <p:nvPr/>
        </p:nvSpPr>
        <p:spPr>
          <a:xfrm>
            <a:off x="2035175" y="1049020"/>
            <a:ext cx="8121650" cy="1485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Vulnerable Roadway Users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9F8626B-B931-4701-A1CB-120DF75C6FCE}"/>
              </a:ext>
            </a:extLst>
          </p:cNvPr>
          <p:cNvSpPr txBox="1">
            <a:spLocks/>
          </p:cNvSpPr>
          <p:nvPr/>
        </p:nvSpPr>
        <p:spPr>
          <a:xfrm>
            <a:off x="348222" y="2607310"/>
            <a:ext cx="5550601" cy="304800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 Vulnerable Roadway User is anyone who is on or alongside the roadway without the protective covering of an automobile.  </a:t>
            </a:r>
          </a:p>
          <a:p>
            <a:endParaRPr lang="en-US" dirty="0"/>
          </a:p>
        </p:txBody>
      </p:sp>
      <p:pic>
        <p:nvPicPr>
          <p:cNvPr id="3" name="Picture 2" descr="A picture containing outdoor, person, riding, young&#10;&#10;Description automatically generated">
            <a:extLst>
              <a:ext uri="{FF2B5EF4-FFF2-40B4-BE49-F238E27FC236}">
                <a16:creationId xmlns:a16="http://schemas.microsoft.com/office/drawing/2014/main" id="{E0A99C21-4692-4AC3-83CC-24389CF3D3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78" y="2607310"/>
            <a:ext cx="5353423" cy="3566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7744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9AE976-17CF-4B19-9D63-6DD6FD3C9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205" y="1220326"/>
            <a:ext cx="6923590" cy="89784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Vulnerable Roadway Users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676690-2F2D-46B9-9C1F-447B27673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63652" y="2126888"/>
            <a:ext cx="3550696" cy="371440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Pedestrians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Highway Workers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Animal Riders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Farm Tractors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Skateboarders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Roller Skaters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2DFF29-02E6-48E1-9E27-1925B2320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7651" y="2126888"/>
            <a:ext cx="3550695" cy="371440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In-Line Skaters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Scooter Riders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Bicycle Riders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Moped Riders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Motorcyclists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Wheelchair Users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421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5F328-B63C-4E34-B772-48926EE2B8FF}"/>
              </a:ext>
            </a:extLst>
          </p:cNvPr>
          <p:cNvSpPr txBox="1">
            <a:spLocks/>
          </p:cNvSpPr>
          <p:nvPr/>
        </p:nvSpPr>
        <p:spPr>
          <a:xfrm>
            <a:off x="4837064" y="264581"/>
            <a:ext cx="7200900" cy="1485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2. Vehicles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DC8A1D-F5A5-4481-AEED-865A181DD113}"/>
              </a:ext>
            </a:extLst>
          </p:cNvPr>
          <p:cNvSpPr txBox="1"/>
          <p:nvPr/>
        </p:nvSpPr>
        <p:spPr>
          <a:xfrm>
            <a:off x="4837064" y="862989"/>
            <a:ext cx="609776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 vehicle is any device that is propelled by any means upon a public highway</a:t>
            </a:r>
          </a:p>
          <a:p>
            <a:endParaRPr lang="en-US" sz="2800" dirty="0"/>
          </a:p>
        </p:txBody>
      </p:sp>
      <p:pic>
        <p:nvPicPr>
          <p:cNvPr id="5" name="Picture 4" descr="A car parked in a parking lot&#10;&#10;Description automatically generated">
            <a:extLst>
              <a:ext uri="{FF2B5EF4-FFF2-40B4-BE49-F238E27FC236}">
                <a16:creationId xmlns:a16="http://schemas.microsoft.com/office/drawing/2014/main" id="{748C4EF5-744E-4AA6-8707-8CE1F5A4DF9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23" y="1007531"/>
            <a:ext cx="3309941" cy="2194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young child riding a bicycle down the street&#10;&#10;Description automatically generated">
            <a:extLst>
              <a:ext uri="{FF2B5EF4-FFF2-40B4-BE49-F238E27FC236}">
                <a16:creationId xmlns:a16="http://schemas.microsoft.com/office/drawing/2014/main" id="{A0E8757A-957B-4FDF-A969-8DD1858B62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84" y="3202091"/>
            <a:ext cx="3291841" cy="21945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 descr="A person walking across a bridge&#10;&#10;Description automatically generated">
            <a:extLst>
              <a:ext uri="{FF2B5EF4-FFF2-40B4-BE49-F238E27FC236}">
                <a16:creationId xmlns:a16="http://schemas.microsoft.com/office/drawing/2014/main" id="{DD58C884-004F-409B-8104-BFC7FEFA0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44" y="4083713"/>
            <a:ext cx="3291840" cy="21945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55795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BBED45-8667-4CAF-BEC8-0B4D2EA3BE25}"/>
              </a:ext>
            </a:extLst>
          </p:cNvPr>
          <p:cNvSpPr/>
          <p:nvPr/>
        </p:nvSpPr>
        <p:spPr>
          <a:xfrm>
            <a:off x="3712950" y="2574119"/>
            <a:ext cx="8255000" cy="90132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algn="r" defTabSz="914400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places designated for vehicle travel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02D244-045F-427B-BDA2-8B39AD564E6F}"/>
              </a:ext>
            </a:extLst>
          </p:cNvPr>
          <p:cNvSpPr txBox="1">
            <a:spLocks/>
          </p:cNvSpPr>
          <p:nvPr/>
        </p:nvSpPr>
        <p:spPr>
          <a:xfrm>
            <a:off x="2117419" y="799024"/>
            <a:ext cx="7200900" cy="1485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3. Roadways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ABFC18-A80C-4152-B3B5-D4DB1BB4B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13" y="59164"/>
            <a:ext cx="3524444" cy="2857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B8BF26-02DD-4F38-8768-AE80C03C9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671" y="25956"/>
            <a:ext cx="4726329" cy="2456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F2C865-64E3-4E7F-A2FC-890AC85EF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2" y="3231789"/>
            <a:ext cx="6299200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05D600-D19F-49D2-8C19-4268427E5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1166" y="3414669"/>
            <a:ext cx="5606784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72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BBED45-8667-4CAF-BEC8-0B4D2EA3BE25}"/>
              </a:ext>
            </a:extLst>
          </p:cNvPr>
          <p:cNvSpPr/>
          <p:nvPr/>
        </p:nvSpPr>
        <p:spPr>
          <a:xfrm>
            <a:off x="463251" y="999047"/>
            <a:ext cx="6454987" cy="465200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environment is the surrounding area and neighborhoods we drive in</a:t>
            </a:r>
          </a:p>
          <a:p>
            <a:pPr defTabSz="914400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C0D215-CB51-4A5D-A815-A4FC9DC06EDC}"/>
              </a:ext>
            </a:extLst>
          </p:cNvPr>
          <p:cNvSpPr txBox="1"/>
          <p:nvPr/>
        </p:nvSpPr>
        <p:spPr>
          <a:xfrm>
            <a:off x="986538" y="2205735"/>
            <a:ext cx="6093724" cy="4362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Environments have many components: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Roadway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Weather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Pedestrians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	Other Vehicles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Vision restrictions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Path restrictions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F6DA05-6A76-4F4D-95B6-2A55D00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795" y="3429000"/>
            <a:ext cx="5946205" cy="31393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E1D0D3-7788-4BC1-8771-8EB8B8205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262" y="411480"/>
            <a:ext cx="5003648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0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U TSE template">
  <a:themeElements>
    <a:clrScheme name="Custom 1">
      <a:dk1>
        <a:srgbClr val="000000"/>
      </a:dk1>
      <a:lt1>
        <a:srgbClr val="FFFFFF"/>
      </a:lt1>
      <a:dk2>
        <a:srgbClr val="B23237"/>
      </a:dk2>
      <a:lt2>
        <a:srgbClr val="D8203E"/>
      </a:lt2>
      <a:accent1>
        <a:srgbClr val="281D37"/>
      </a:accent1>
      <a:accent2>
        <a:srgbClr val="00619F"/>
      </a:accent2>
      <a:accent3>
        <a:srgbClr val="B1B9C1"/>
      </a:accent3>
      <a:accent4>
        <a:srgbClr val="D8203E"/>
      </a:accent4>
      <a:accent5>
        <a:srgbClr val="B23237"/>
      </a:accent5>
      <a:accent6>
        <a:srgbClr val="B1B9C1"/>
      </a:accent6>
      <a:hlink>
        <a:srgbClr val="00619F"/>
      </a:hlink>
      <a:folHlink>
        <a:srgbClr val="B1B9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663</TotalTime>
  <Words>697</Words>
  <Application>Microsoft Office PowerPoint</Application>
  <PresentationFormat>Widescreen</PresentationFormat>
  <Paragraphs>136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ArialMT</vt:lpstr>
      <vt:lpstr>Calibri</vt:lpstr>
      <vt:lpstr>Georgia</vt:lpstr>
      <vt:lpstr>Lato</vt:lpstr>
      <vt:lpstr>Source Sans Pro</vt:lpstr>
      <vt:lpstr>Times New Roman</vt:lpstr>
      <vt:lpstr>WOU TSE template</vt:lpstr>
      <vt:lpstr>The Highway Transportation System</vt:lpstr>
      <vt:lpstr>PowerPoint Presentation</vt:lpstr>
      <vt:lpstr>PowerPoint Presentation</vt:lpstr>
      <vt:lpstr>PowerPoint Presentation</vt:lpstr>
      <vt:lpstr>PowerPoint Presentation</vt:lpstr>
      <vt:lpstr>Vulnerable Roadway Users </vt:lpstr>
      <vt:lpstr>PowerPoint Presentation</vt:lpstr>
      <vt:lpstr>PowerPoint Presentation</vt:lpstr>
      <vt:lpstr>PowerPoint Presentation</vt:lpstr>
      <vt:lpstr>HTS Failures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Highway Transportation System                  (HTS)</dc:title>
  <dc:creator>Sharon Rothacker</dc:creator>
  <cp:lastModifiedBy>Megan McDermeit</cp:lastModifiedBy>
  <cp:revision>76</cp:revision>
  <dcterms:created xsi:type="dcterms:W3CDTF">2020-09-05T23:51:37Z</dcterms:created>
  <dcterms:modified xsi:type="dcterms:W3CDTF">2023-05-01T13:44:41Z</dcterms:modified>
</cp:coreProperties>
</file>