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74" r:id="rId2"/>
    <p:sldId id="305" r:id="rId3"/>
    <p:sldId id="295" r:id="rId4"/>
    <p:sldId id="296" r:id="rId5"/>
    <p:sldId id="298" r:id="rId6"/>
    <p:sldId id="297" r:id="rId7"/>
    <p:sldId id="299" r:id="rId8"/>
    <p:sldId id="303" r:id="rId9"/>
    <p:sldId id="287" r:id="rId10"/>
    <p:sldId id="30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716"/>
    <a:srgbClr val="FFFFFF"/>
    <a:srgbClr val="FBF7F3"/>
    <a:srgbClr val="FCF9F6"/>
    <a:srgbClr val="F7EEE5"/>
    <a:srgbClr val="FFEFEF"/>
    <a:srgbClr val="002600"/>
    <a:srgbClr val="00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61" autoAdjust="0"/>
    <p:restoredTop sz="89687" autoAdjust="0"/>
  </p:normalViewPr>
  <p:slideViewPr>
    <p:cSldViewPr>
      <p:cViewPr varScale="1">
        <p:scale>
          <a:sx n="60" d="100"/>
          <a:sy n="60" d="100"/>
        </p:scale>
        <p:origin x="140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F4C4E-16DC-4CCC-8957-2A1E55C8AC99}" type="datetimeFigureOut">
              <a:rPr lang="en-US"/>
              <a:t>5/1/2023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FCD5C-4E9D-43B0-B1D1-C6BE0D69142C}" type="slidenum">
              <a:rPr lang="en-US"/>
              <a:t>‹#›</a:t>
            </a:fld>
            <a:endParaRPr lang="en-US"/>
          </a:p>
        </p:txBody>
      </p:sp>
    </p:spTree>
    <p:extLst>
      <p:ext uri="{BB962C8B-B14F-4D97-AF65-F5344CB8AC3E}">
        <p14:creationId xmlns:p14="http://schemas.microsoft.com/office/powerpoint/2010/main" val="64954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FCD5C-4E9D-43B0-B1D1-C6BE0D69142C}" type="slidenum">
              <a:rPr lang="en-US"/>
              <a:t>1</a:t>
            </a:fld>
            <a:endParaRPr lang="en-US"/>
          </a:p>
        </p:txBody>
      </p:sp>
    </p:spTree>
    <p:extLst>
      <p:ext uri="{BB962C8B-B14F-4D97-AF65-F5344CB8AC3E}">
        <p14:creationId xmlns:p14="http://schemas.microsoft.com/office/powerpoint/2010/main" val="347462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Properly adjusted mirrors do not eliminate blind spots. They do reduce the size of the blind spot and allow us to look into the blind spot with minimal movement of our body, which gives us better steering control</a:t>
            </a:r>
          </a:p>
        </p:txBody>
      </p:sp>
      <p:sp>
        <p:nvSpPr>
          <p:cNvPr id="4" name="Slide Number Placeholder 3"/>
          <p:cNvSpPr>
            <a:spLocks noGrp="1"/>
          </p:cNvSpPr>
          <p:nvPr>
            <p:ph type="sldNum" sz="quarter" idx="5"/>
          </p:nvPr>
        </p:nvSpPr>
        <p:spPr/>
        <p:txBody>
          <a:bodyPr/>
          <a:lstStyle/>
          <a:p>
            <a:fld id="{E5BFCD5C-4E9D-43B0-B1D1-C6BE0D69142C}" type="slidenum">
              <a:rPr lang="en-US" smtClean="0"/>
              <a:t>3</a:t>
            </a:fld>
            <a:endParaRPr lang="en-US"/>
          </a:p>
        </p:txBody>
      </p:sp>
    </p:spTree>
    <p:extLst>
      <p:ext uri="{BB962C8B-B14F-4D97-AF65-F5344CB8AC3E}">
        <p14:creationId xmlns:p14="http://schemas.microsoft.com/office/powerpoint/2010/main" val="183169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to Students: No leaning, No raising of body, No closing an eye, No squinting</a:t>
            </a:r>
          </a:p>
        </p:txBody>
      </p:sp>
      <p:sp>
        <p:nvSpPr>
          <p:cNvPr id="4" name="Slide Number Placeholder 3"/>
          <p:cNvSpPr>
            <a:spLocks noGrp="1"/>
          </p:cNvSpPr>
          <p:nvPr>
            <p:ph type="sldNum" sz="quarter" idx="5"/>
          </p:nvPr>
        </p:nvSpPr>
        <p:spPr/>
        <p:txBody>
          <a:bodyPr/>
          <a:lstStyle/>
          <a:p>
            <a:fld id="{E5BFCD5C-4E9D-43B0-B1D1-C6BE0D69142C}" type="slidenum">
              <a:rPr lang="en-US" smtClean="0"/>
              <a:t>4</a:t>
            </a:fld>
            <a:endParaRPr lang="en-US"/>
          </a:p>
        </p:txBody>
      </p:sp>
    </p:spTree>
    <p:extLst>
      <p:ext uri="{BB962C8B-B14F-4D97-AF65-F5344CB8AC3E}">
        <p14:creationId xmlns:p14="http://schemas.microsoft.com/office/powerpoint/2010/main" val="187112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outside rearview are an extension of the inside rearview mirror. </a:t>
            </a:r>
          </a:p>
          <a:p>
            <a:endParaRPr lang="en-US" dirty="0"/>
          </a:p>
        </p:txBody>
      </p:sp>
      <p:sp>
        <p:nvSpPr>
          <p:cNvPr id="4" name="Slide Number Placeholder 3"/>
          <p:cNvSpPr>
            <a:spLocks noGrp="1"/>
          </p:cNvSpPr>
          <p:nvPr>
            <p:ph type="sldNum" sz="quarter" idx="5"/>
          </p:nvPr>
        </p:nvSpPr>
        <p:spPr/>
        <p:txBody>
          <a:bodyPr/>
          <a:lstStyle/>
          <a:p>
            <a:fld id="{E5BFCD5C-4E9D-43B0-B1D1-C6BE0D69142C}" type="slidenum">
              <a:rPr lang="en-US" smtClean="0"/>
              <a:t>5</a:t>
            </a:fld>
            <a:endParaRPr lang="en-US"/>
          </a:p>
        </p:txBody>
      </p:sp>
    </p:spTree>
    <p:extLst>
      <p:ext uri="{BB962C8B-B14F-4D97-AF65-F5344CB8AC3E}">
        <p14:creationId xmlns:p14="http://schemas.microsoft.com/office/powerpoint/2010/main" val="12311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ea typeface="ＭＳ Ｐゴシック" pitchFamily="34" charset="-128"/>
              </a:rPr>
              <a:t>Door posts or roof pillars can block your view of the blind spot and prevent you </a:t>
            </a:r>
            <a:r>
              <a:rPr lang="en-US">
                <a:ea typeface="ＭＳ Ｐゴシック" pitchFamily="34" charset="-128"/>
              </a:rPr>
              <a:t>from gathering information </a:t>
            </a:r>
            <a:r>
              <a:rPr lang="en-US" dirty="0">
                <a:ea typeface="ＭＳ Ｐゴシック" pitchFamily="34" charset="-128"/>
              </a:rPr>
              <a:t>about the condition of the roadway next to your car. Look around door posts and pillars.</a:t>
            </a:r>
          </a:p>
        </p:txBody>
      </p:sp>
      <p:sp>
        <p:nvSpPr>
          <p:cNvPr id="26628" name="Slide Number Placeholder 3"/>
          <p:cNvSpPr>
            <a:spLocks noGrp="1"/>
          </p:cNvSpPr>
          <p:nvPr>
            <p:ph type="sldNum" sz="quarter" idx="5"/>
          </p:nvPr>
        </p:nvSpPr>
        <p:spPr bwMode="auto">
          <a:noFill/>
          <a:ln>
            <a:miter lim="800000"/>
            <a:headEnd/>
            <a:tailEnd/>
          </a:ln>
        </p:spPr>
        <p:txBody>
          <a:bodyPr/>
          <a:lstStyle/>
          <a:p>
            <a:fld id="{2BF556F9-384B-487F-AA4D-487F1ED5ED5E}" type="slidenum">
              <a:rPr lang="en-US"/>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Have students demonstrate blind spot check</a:t>
            </a:r>
          </a:p>
        </p:txBody>
      </p:sp>
      <p:sp>
        <p:nvSpPr>
          <p:cNvPr id="4" name="Slide Number Placeholder 3"/>
          <p:cNvSpPr>
            <a:spLocks noGrp="1"/>
          </p:cNvSpPr>
          <p:nvPr>
            <p:ph type="sldNum" sz="quarter" idx="5"/>
          </p:nvPr>
        </p:nvSpPr>
        <p:spPr/>
        <p:txBody>
          <a:bodyPr/>
          <a:lstStyle/>
          <a:p>
            <a:fld id="{E5BFCD5C-4E9D-43B0-B1D1-C6BE0D69142C}" type="slidenum">
              <a:rPr lang="en-US" smtClean="0"/>
              <a:t>10</a:t>
            </a:fld>
            <a:endParaRPr lang="en-US"/>
          </a:p>
        </p:txBody>
      </p:sp>
    </p:spTree>
    <p:extLst>
      <p:ext uri="{BB962C8B-B14F-4D97-AF65-F5344CB8AC3E}">
        <p14:creationId xmlns:p14="http://schemas.microsoft.com/office/powerpoint/2010/main" val="4025313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409-24AC-2A41-805F-169049BA4FF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CD3590B-CAD5-2447-99D1-FC9AB866AF3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4B026D1D-EBBF-BC49-B601-35E286398280}"/>
              </a:ext>
            </a:extLst>
          </p:cNvPr>
          <p:cNvPicPr>
            <a:picLocks noChangeAspect="1"/>
          </p:cNvPicPr>
          <p:nvPr/>
        </p:nvPicPr>
        <p:blipFill>
          <a:blip r:embed="rId2"/>
          <a:stretch>
            <a:fillRect/>
          </a:stretch>
        </p:blipFill>
        <p:spPr>
          <a:xfrm>
            <a:off x="221933" y="282004"/>
            <a:ext cx="3762375" cy="368300"/>
          </a:xfrm>
          <a:prstGeom prst="rect">
            <a:avLst/>
          </a:prstGeom>
        </p:spPr>
      </p:pic>
    </p:spTree>
    <p:extLst>
      <p:ext uri="{BB962C8B-B14F-4D97-AF65-F5344CB8AC3E}">
        <p14:creationId xmlns:p14="http://schemas.microsoft.com/office/powerpoint/2010/main" val="309422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FD44CAF-E6EA-4017-85A3-8D3E5D8B5F1D}" type="datetimeFigureOut">
              <a:rPr lang="en-US"/>
              <a:pPr/>
              <a:t>5/1/2023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661FE6-1873-4350-9BBA-6809B721D74A}" type="slidenum">
              <a:rPr lang="en-US"/>
              <a:pPr/>
              <a:t>‹#›</a:t>
            </a:fld>
            <a:endParaRPr lang="en-US"/>
          </a:p>
        </p:txBody>
      </p:sp>
    </p:spTree>
    <p:extLst>
      <p:ext uri="{BB962C8B-B14F-4D97-AF65-F5344CB8AC3E}">
        <p14:creationId xmlns:p14="http://schemas.microsoft.com/office/powerpoint/2010/main" val="2863941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2BD9-5BC0-9D4B-8EBA-547067794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A04AF-8FE6-8D46-8B46-28302A566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90A258-A7C9-414F-BE5E-9100359F18AE}"/>
              </a:ext>
            </a:extLst>
          </p:cNvPr>
          <p:cNvPicPr>
            <a:picLocks noChangeAspect="1"/>
          </p:cNvPicPr>
          <p:nvPr/>
        </p:nvPicPr>
        <p:blipFill>
          <a:blip r:embed="rId2"/>
          <a:stretch>
            <a:fillRect/>
          </a:stretch>
        </p:blipFill>
        <p:spPr>
          <a:xfrm>
            <a:off x="221933" y="282004"/>
            <a:ext cx="3762375" cy="368300"/>
          </a:xfrm>
          <a:prstGeom prst="rect">
            <a:avLst/>
          </a:prstGeom>
        </p:spPr>
      </p:pic>
    </p:spTree>
    <p:extLst>
      <p:ext uri="{BB962C8B-B14F-4D97-AF65-F5344CB8AC3E}">
        <p14:creationId xmlns:p14="http://schemas.microsoft.com/office/powerpoint/2010/main" val="654844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Less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FFA-D374-1044-A228-4B5D16D55AC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DE829F2-FFDC-EE45-82D3-FC9F783E1D7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EF4276D1-E096-F646-931E-34ACF3C4C8D2}"/>
              </a:ext>
            </a:extLst>
          </p:cNvPr>
          <p:cNvPicPr>
            <a:picLocks noChangeAspect="1"/>
          </p:cNvPicPr>
          <p:nvPr/>
        </p:nvPicPr>
        <p:blipFill>
          <a:blip r:embed="rId2"/>
          <a:stretch>
            <a:fillRect/>
          </a:stretch>
        </p:blipFill>
        <p:spPr>
          <a:xfrm>
            <a:off x="221933" y="282004"/>
            <a:ext cx="3762375" cy="368300"/>
          </a:xfrm>
          <a:prstGeom prst="rect">
            <a:avLst/>
          </a:prstGeom>
        </p:spPr>
      </p:pic>
    </p:spTree>
    <p:extLst>
      <p:ext uri="{BB962C8B-B14F-4D97-AF65-F5344CB8AC3E}">
        <p14:creationId xmlns:p14="http://schemas.microsoft.com/office/powerpoint/2010/main" val="266009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6C9D-F948-9140-A579-DA37CBAC4E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15A6B4-733F-014B-A4D4-EB096F45857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8D05B9-42CA-9A4F-A64D-7889BA79964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B7FE4DB-D25E-8B4E-AD0F-6EB0B349F5CD}"/>
              </a:ext>
            </a:extLst>
          </p:cNvPr>
          <p:cNvPicPr>
            <a:picLocks noChangeAspect="1"/>
          </p:cNvPicPr>
          <p:nvPr/>
        </p:nvPicPr>
        <p:blipFill>
          <a:blip r:embed="rId2"/>
          <a:stretch>
            <a:fillRect/>
          </a:stretch>
        </p:blipFill>
        <p:spPr>
          <a:xfrm>
            <a:off x="221933" y="282004"/>
            <a:ext cx="3762375" cy="368300"/>
          </a:xfrm>
          <a:prstGeom prst="rect">
            <a:avLst/>
          </a:prstGeom>
        </p:spPr>
      </p:pic>
    </p:spTree>
    <p:extLst>
      <p:ext uri="{BB962C8B-B14F-4D97-AF65-F5344CB8AC3E}">
        <p14:creationId xmlns:p14="http://schemas.microsoft.com/office/powerpoint/2010/main" val="91024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36F-A5BD-1A48-AEA1-B565256BF9D6}"/>
              </a:ext>
            </a:extLst>
          </p:cNvPr>
          <p:cNvSpPr>
            <a:spLocks noGrp="1"/>
          </p:cNvSpPr>
          <p:nvPr>
            <p:ph type="title"/>
          </p:nvPr>
        </p:nvSpPr>
        <p:spPr>
          <a:xfrm>
            <a:off x="629841" y="866776"/>
            <a:ext cx="78867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264C56-F954-624C-8B30-75140C7A834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A1DA1-385D-1340-B4E3-B21FE9EA678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24F5F-5960-784C-B0A9-A9F2BA20F11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645D0-C4F4-C246-88FC-9F50EE5D3B6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CBDEBE4-F25E-FB49-A696-F162A5FB533E}"/>
              </a:ext>
            </a:extLst>
          </p:cNvPr>
          <p:cNvPicPr>
            <a:picLocks noChangeAspect="1"/>
          </p:cNvPicPr>
          <p:nvPr/>
        </p:nvPicPr>
        <p:blipFill>
          <a:blip r:embed="rId2"/>
          <a:stretch>
            <a:fillRect/>
          </a:stretch>
        </p:blipFill>
        <p:spPr>
          <a:xfrm>
            <a:off x="221933" y="282004"/>
            <a:ext cx="3762375" cy="368300"/>
          </a:xfrm>
          <a:prstGeom prst="rect">
            <a:avLst/>
          </a:prstGeom>
        </p:spPr>
      </p:pic>
    </p:spTree>
    <p:extLst>
      <p:ext uri="{BB962C8B-B14F-4D97-AF65-F5344CB8AC3E}">
        <p14:creationId xmlns:p14="http://schemas.microsoft.com/office/powerpoint/2010/main" val="253157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a:stretch>
            <a:fillRect/>
          </a:stretch>
        </p:blipFill>
        <p:spPr>
          <a:xfrm>
            <a:off x="221933" y="282004"/>
            <a:ext cx="3762375" cy="368300"/>
          </a:xfrm>
          <a:prstGeom prst="rect">
            <a:avLst/>
          </a:prstGeom>
        </p:spPr>
      </p:pic>
    </p:spTree>
    <p:extLst>
      <p:ext uri="{BB962C8B-B14F-4D97-AF65-F5344CB8AC3E}">
        <p14:creationId xmlns:p14="http://schemas.microsoft.com/office/powerpoint/2010/main" val="206275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p:txBody>
          <a:bodyPr/>
          <a:lstStyle/>
          <a:p>
            <a:r>
              <a:rPr lang="en-US" dirty="0"/>
              <a:t>Learning Objectives</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a:stretch>
            <a:fillRect/>
          </a:stretch>
        </p:blipFill>
        <p:spPr>
          <a:xfrm>
            <a:off x="221933" y="282004"/>
            <a:ext cx="3762375" cy="368300"/>
          </a:xfrm>
          <a:prstGeom prst="rect">
            <a:avLst/>
          </a:prstGeom>
        </p:spPr>
      </p:pic>
    </p:spTree>
    <p:extLst>
      <p:ext uri="{BB962C8B-B14F-4D97-AF65-F5344CB8AC3E}">
        <p14:creationId xmlns:p14="http://schemas.microsoft.com/office/powerpoint/2010/main" val="309628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a:xfrm>
            <a:off x="555498" y="871760"/>
            <a:ext cx="7886700" cy="368300"/>
          </a:xfrm>
        </p:spPr>
        <p:txBody>
          <a:bodyPr>
            <a:normAutofit/>
          </a:bodyPr>
          <a:lstStyle>
            <a:lvl1pPr>
              <a:defRPr sz="2400"/>
            </a:lvl1pPr>
          </a:lstStyle>
          <a:p>
            <a:r>
              <a:rPr lang="en-US" dirty="0"/>
              <a:t>Activity</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a:stretch>
            <a:fillRect/>
          </a:stretch>
        </p:blipFill>
        <p:spPr>
          <a:xfrm>
            <a:off x="221933" y="282004"/>
            <a:ext cx="3762375" cy="368300"/>
          </a:xfrm>
          <a:prstGeom prst="rect">
            <a:avLst/>
          </a:prstGeom>
        </p:spPr>
      </p:pic>
      <p:sp>
        <p:nvSpPr>
          <p:cNvPr id="4" name="Title 1">
            <a:extLst>
              <a:ext uri="{FF2B5EF4-FFF2-40B4-BE49-F238E27FC236}">
                <a16:creationId xmlns:a16="http://schemas.microsoft.com/office/drawing/2014/main" id="{7CFC2D37-18F6-9441-A812-A3AA6F4E60EB}"/>
              </a:ext>
            </a:extLst>
          </p:cNvPr>
          <p:cNvSpPr txBox="1">
            <a:spLocks/>
          </p:cNvSpPr>
          <p:nvPr/>
        </p:nvSpPr>
        <p:spPr>
          <a:xfrm>
            <a:off x="555498" y="1240060"/>
            <a:ext cx="7886700" cy="46583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1800" dirty="0">
                <a:solidFill>
                  <a:schemeClr val="bg1">
                    <a:lumMod val="50000"/>
                  </a:schemeClr>
                </a:solidFill>
              </a:rPr>
              <a:t>Click to edit Master title style</a:t>
            </a:r>
          </a:p>
        </p:txBody>
      </p:sp>
    </p:spTree>
    <p:extLst>
      <p:ext uri="{BB962C8B-B14F-4D97-AF65-F5344CB8AC3E}">
        <p14:creationId xmlns:p14="http://schemas.microsoft.com/office/powerpoint/2010/main" val="17223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92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ACC4C-196E-BC4C-B3C3-4EE07E299D00}"/>
              </a:ext>
            </a:extLst>
          </p:cNvPr>
          <p:cNvSpPr>
            <a:spLocks noGrp="1"/>
          </p:cNvSpPr>
          <p:nvPr>
            <p:ph type="title"/>
          </p:nvPr>
        </p:nvSpPr>
        <p:spPr>
          <a:xfrm>
            <a:off x="555498" y="871760"/>
            <a:ext cx="7886700" cy="8107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AD9BCBF-7217-124E-858F-0B6055D3F1C2}"/>
              </a:ext>
            </a:extLst>
          </p:cNvPr>
          <p:cNvSpPr>
            <a:spLocks noGrp="1"/>
          </p:cNvSpPr>
          <p:nvPr>
            <p:ph type="body" idx="1"/>
          </p:nvPr>
        </p:nvSpPr>
        <p:spPr>
          <a:xfrm>
            <a:off x="555498" y="1962913"/>
            <a:ext cx="7886700" cy="43647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0553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800" rtl="0" eaLnBrk="1" latinLnBrk="0" hangingPunct="1">
        <a:lnSpc>
          <a:spcPct val="90000"/>
        </a:lnSpc>
        <a:spcBef>
          <a:spcPct val="0"/>
        </a:spcBef>
        <a:buNone/>
        <a:defRPr sz="33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Georgia" panose="02040502050405020303"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Georgia" panose="02040502050405020303"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Georgia" panose="02040502050405020303"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67000"/>
            <a:ext cx="9144000" cy="860425"/>
          </a:xfrm>
        </p:spPr>
        <p:txBody>
          <a:bodyPr>
            <a:normAutofit fontScale="90000"/>
          </a:bodyPr>
          <a:lstStyle/>
          <a:p>
            <a:pPr>
              <a:defRPr/>
            </a:pPr>
            <a:r>
              <a:rPr lang="en-US" sz="6000" b="1" spc="500" dirty="0">
                <a:solidFill>
                  <a:srgbClr val="002600"/>
                </a:solidFill>
                <a:latin typeface="Arial" panose="020B0604020202020204" pitchFamily="34" charset="0"/>
                <a:ea typeface="+mj-ea"/>
                <a:cs typeface="Arial" panose="020B0604020202020204" pitchFamily="34" charset="0"/>
              </a:rPr>
              <a:t>Mirror Adjustments</a:t>
            </a:r>
            <a:endParaRPr lang="en-US" sz="6000" spc="500" dirty="0">
              <a:solidFill>
                <a:srgbClr val="002600"/>
              </a:solidFill>
              <a:latin typeface="Arial" panose="020B0604020202020204" pitchFamily="34" charset="0"/>
              <a:ea typeface="+mj-ea"/>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339B4-90D3-430A-ADC5-08F94E625DB1}"/>
              </a:ext>
            </a:extLst>
          </p:cNvPr>
          <p:cNvSpPr>
            <a:spLocks noGrp="1"/>
          </p:cNvSpPr>
          <p:nvPr>
            <p:ph type="title"/>
          </p:nvPr>
        </p:nvSpPr>
        <p:spPr>
          <a:xfrm>
            <a:off x="1400175" y="673462"/>
            <a:ext cx="6343650" cy="963427"/>
          </a:xfrm>
        </p:spPr>
        <p:txBody>
          <a:bodyPr>
            <a:noAutofit/>
          </a:bodyPr>
          <a:lstStyle/>
          <a:p>
            <a:r>
              <a:rPr lang="en-US" sz="3000" dirty="0">
                <a:latin typeface="Arial" panose="020B0604020202020204" pitchFamily="34" charset="0"/>
                <a:cs typeface="Arial" panose="020B0604020202020204" pitchFamily="34" charset="0"/>
              </a:rPr>
              <a:t>Chin to shoulder blind spot check</a:t>
            </a:r>
          </a:p>
        </p:txBody>
      </p:sp>
      <p:sp>
        <p:nvSpPr>
          <p:cNvPr id="10" name="TextBox 9">
            <a:extLst>
              <a:ext uri="{FF2B5EF4-FFF2-40B4-BE49-F238E27FC236}">
                <a16:creationId xmlns:a16="http://schemas.microsoft.com/office/drawing/2014/main" id="{FF93FCA2-BB3A-4824-AB43-0C92CCD25ADA}"/>
              </a:ext>
            </a:extLst>
          </p:cNvPr>
          <p:cNvSpPr txBox="1"/>
          <p:nvPr/>
        </p:nvSpPr>
        <p:spPr bwMode="auto">
          <a:xfrm>
            <a:off x="5417820" y="2438400"/>
            <a:ext cx="2209800" cy="430887"/>
          </a:xfrm>
          <a:prstGeom prst="rect">
            <a:avLst/>
          </a:prstGeom>
          <a:noFill/>
        </p:spPr>
        <p:txBody>
          <a:bodyPr wrap="square">
            <a:spAutoFit/>
          </a:bodyPr>
          <a:lstStyle/>
          <a:p>
            <a:pPr>
              <a:defRPr/>
            </a:pPr>
            <a:r>
              <a:rPr lang="en-US" sz="2200" dirty="0">
                <a:latin typeface="Arial" panose="020B0604020202020204" pitchFamily="34" charset="0"/>
                <a:cs typeface="Arial" panose="020B0604020202020204" pitchFamily="34" charset="0"/>
              </a:rPr>
              <a:t>Right blind spot</a:t>
            </a:r>
          </a:p>
        </p:txBody>
      </p:sp>
      <p:sp>
        <p:nvSpPr>
          <p:cNvPr id="8" name="TextBox 7">
            <a:extLst>
              <a:ext uri="{FF2B5EF4-FFF2-40B4-BE49-F238E27FC236}">
                <a16:creationId xmlns:a16="http://schemas.microsoft.com/office/drawing/2014/main" id="{D2088D40-9410-4191-A7BA-23B6A4F82074}"/>
              </a:ext>
            </a:extLst>
          </p:cNvPr>
          <p:cNvSpPr txBox="1"/>
          <p:nvPr/>
        </p:nvSpPr>
        <p:spPr bwMode="auto">
          <a:xfrm>
            <a:off x="1072772" y="1636889"/>
            <a:ext cx="2357627" cy="430887"/>
          </a:xfrm>
          <a:prstGeom prst="rect">
            <a:avLst/>
          </a:prstGeom>
          <a:noFill/>
        </p:spPr>
        <p:txBody>
          <a:bodyPr wrap="square">
            <a:spAutoFit/>
          </a:bodyPr>
          <a:lstStyle/>
          <a:p>
            <a:pPr>
              <a:defRPr/>
            </a:pPr>
            <a:r>
              <a:rPr lang="en-US" sz="2200" dirty="0">
                <a:latin typeface="Arial" panose="020B0604020202020204" pitchFamily="34" charset="0"/>
                <a:cs typeface="Arial" panose="020B0604020202020204" pitchFamily="34" charset="0"/>
              </a:rPr>
              <a:t>Left blind spot</a:t>
            </a:r>
          </a:p>
        </p:txBody>
      </p:sp>
      <p:pic>
        <p:nvPicPr>
          <p:cNvPr id="12" name="Content Placeholder 11" descr="A person sitting in a car&#10;&#10;Description automatically generated with medium confidence">
            <a:extLst>
              <a:ext uri="{FF2B5EF4-FFF2-40B4-BE49-F238E27FC236}">
                <a16:creationId xmlns:a16="http://schemas.microsoft.com/office/drawing/2014/main" id="{C4B912E3-9704-6FBA-8B83-3F89B517D5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4245" y="2204099"/>
            <a:ext cx="3154679" cy="4206240"/>
          </a:xfrm>
        </p:spPr>
      </p:pic>
      <p:pic>
        <p:nvPicPr>
          <p:cNvPr id="14" name="Picture 13" descr="A person sitting in a car&#10;&#10;Description automatically generated">
            <a:extLst>
              <a:ext uri="{FF2B5EF4-FFF2-40B4-BE49-F238E27FC236}">
                <a16:creationId xmlns:a16="http://schemas.microsoft.com/office/drawing/2014/main" id="{76A962D2-3131-197C-E73D-1FED7CE6F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3027059"/>
            <a:ext cx="4511040" cy="3383280"/>
          </a:xfrm>
          <a:prstGeom prst="rect">
            <a:avLst/>
          </a:prstGeom>
        </p:spPr>
      </p:pic>
    </p:spTree>
    <p:extLst>
      <p:ext uri="{BB962C8B-B14F-4D97-AF65-F5344CB8AC3E}">
        <p14:creationId xmlns:p14="http://schemas.microsoft.com/office/powerpoint/2010/main" val="406241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F72F-17E3-7E3C-70B7-07652DD8A5B0}"/>
              </a:ext>
            </a:extLst>
          </p:cNvPr>
          <p:cNvSpPr>
            <a:spLocks noGrp="1"/>
          </p:cNvSpPr>
          <p:nvPr>
            <p:ph type="title"/>
          </p:nvPr>
        </p:nvSpPr>
        <p:spPr>
          <a:xfrm>
            <a:off x="925449" y="1143000"/>
            <a:ext cx="7293102" cy="1213568"/>
          </a:xfrm>
        </p:spPr>
        <p:txBody>
          <a:bodyPr>
            <a:noAutofit/>
          </a:bodyPr>
          <a:lstStyle/>
          <a:p>
            <a:r>
              <a:rPr lang="en-US" sz="5400" dirty="0">
                <a:latin typeface="Arial" panose="020B0604020202020204" pitchFamily="34" charset="0"/>
                <a:cs typeface="Arial" panose="020B0604020202020204" pitchFamily="34" charset="0"/>
              </a:rPr>
              <a:t>Setting Your Mirrors</a:t>
            </a:r>
            <a:endParaRPr lang="en-US" sz="6000" dirty="0"/>
          </a:p>
        </p:txBody>
      </p:sp>
      <p:sp>
        <p:nvSpPr>
          <p:cNvPr id="3" name="Content Placeholder 2">
            <a:extLst>
              <a:ext uri="{FF2B5EF4-FFF2-40B4-BE49-F238E27FC236}">
                <a16:creationId xmlns:a16="http://schemas.microsoft.com/office/drawing/2014/main" id="{D4DEE53B-7D7F-F799-9773-F5C3325A6238}"/>
              </a:ext>
            </a:extLst>
          </p:cNvPr>
          <p:cNvSpPr>
            <a:spLocks noGrp="1"/>
          </p:cNvSpPr>
          <p:nvPr>
            <p:ph idx="1"/>
          </p:nvPr>
        </p:nvSpPr>
        <p:spPr>
          <a:xfrm>
            <a:off x="2171700" y="2133600"/>
            <a:ext cx="4800600" cy="3904487"/>
          </a:xfrm>
        </p:spPr>
        <p:txBody>
          <a:bodyPr>
            <a:normAutofit/>
          </a:bodyPr>
          <a:lstStyle/>
          <a:p>
            <a:pPr marL="0" indent="0">
              <a:buNone/>
            </a:pP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Correct Seat Position</a:t>
            </a:r>
          </a:p>
          <a:p>
            <a:r>
              <a:rPr lang="en-US" sz="3200" dirty="0">
                <a:latin typeface="Arial" panose="020B0604020202020204" pitchFamily="34" charset="0"/>
                <a:cs typeface="Arial" panose="020B0604020202020204" pitchFamily="34" charset="0"/>
              </a:rPr>
              <a:t> No Raising of the Body</a:t>
            </a:r>
          </a:p>
          <a:p>
            <a:r>
              <a:rPr lang="en-US" sz="3200" dirty="0">
                <a:latin typeface="Arial" panose="020B0604020202020204" pitchFamily="34" charset="0"/>
                <a:cs typeface="Arial" panose="020B0604020202020204" pitchFamily="34" charset="0"/>
              </a:rPr>
              <a:t> No Closing an Eye</a:t>
            </a:r>
          </a:p>
          <a:p>
            <a:r>
              <a:rPr lang="en-US" sz="3200" dirty="0">
                <a:latin typeface="Arial" panose="020B0604020202020204" pitchFamily="34" charset="0"/>
                <a:cs typeface="Arial" panose="020B0604020202020204" pitchFamily="34" charset="0"/>
              </a:rPr>
              <a:t> No Squinting</a:t>
            </a: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83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8CAF-15A3-7E49-843D-96C15DF18339}"/>
              </a:ext>
            </a:extLst>
          </p:cNvPr>
          <p:cNvSpPr>
            <a:spLocks noGrp="1"/>
          </p:cNvSpPr>
          <p:nvPr>
            <p:ph type="title"/>
          </p:nvPr>
        </p:nvSpPr>
        <p:spPr>
          <a:xfrm>
            <a:off x="190500" y="5541280"/>
            <a:ext cx="8763000" cy="1316720"/>
          </a:xfrm>
        </p:spPr>
        <p:txBody>
          <a:bodyPr>
            <a:normAutofit fontScale="90000"/>
          </a:bodyPr>
          <a:lstStyle/>
          <a:p>
            <a:pPr algn="ctr"/>
            <a:r>
              <a:rPr lang="en-US" sz="3200" b="0" dirty="0">
                <a:latin typeface="Arial" panose="020B0604020202020204" pitchFamily="34" charset="0"/>
                <a:cs typeface="Arial" panose="020B0604020202020204" pitchFamily="34" charset="0"/>
              </a:rPr>
              <a:t>Properly adjusted mirrors provide valuable information</a:t>
            </a:r>
            <a:br>
              <a:rPr lang="en-US" sz="3200" b="0" dirty="0">
                <a:latin typeface="Arial" panose="020B0604020202020204" pitchFamily="34" charset="0"/>
                <a:cs typeface="Arial" panose="020B0604020202020204" pitchFamily="34" charset="0"/>
              </a:rPr>
            </a:br>
            <a:r>
              <a:rPr lang="en-US" sz="3200" b="0" dirty="0">
                <a:latin typeface="Arial" panose="020B0604020202020204" pitchFamily="34" charset="0"/>
                <a:cs typeface="Arial" panose="020B0604020202020204" pitchFamily="34" charset="0"/>
              </a:rPr>
              <a:t> </a:t>
            </a:r>
          </a:p>
        </p:txBody>
      </p:sp>
      <p:pic>
        <p:nvPicPr>
          <p:cNvPr id="6" name="Picture Placeholder 5">
            <a:extLst>
              <a:ext uri="{FF2B5EF4-FFF2-40B4-BE49-F238E27FC236}">
                <a16:creationId xmlns:a16="http://schemas.microsoft.com/office/drawing/2014/main" id="{6E1181D8-97FD-B44A-9EEA-3F8E818133A1}"/>
              </a:ext>
            </a:extLst>
          </p:cNvPr>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rcRect l="6586" r="6586"/>
          <a:stretch>
            <a:fillRect/>
          </a:stretch>
        </p:blipFill>
        <p:spPr>
          <a:xfrm>
            <a:off x="1645920" y="966200"/>
            <a:ext cx="5852160" cy="4389120"/>
          </a:xfrm>
        </p:spPr>
      </p:pic>
    </p:spTree>
    <p:extLst>
      <p:ext uri="{BB962C8B-B14F-4D97-AF65-F5344CB8AC3E}">
        <p14:creationId xmlns:p14="http://schemas.microsoft.com/office/powerpoint/2010/main" val="6147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EBFA-F85A-D647-B3F4-FC9DF44757AA}"/>
              </a:ext>
            </a:extLst>
          </p:cNvPr>
          <p:cNvSpPr>
            <a:spLocks noGrp="1"/>
          </p:cNvSpPr>
          <p:nvPr>
            <p:ph type="title"/>
          </p:nvPr>
        </p:nvSpPr>
        <p:spPr>
          <a:xfrm>
            <a:off x="1992249" y="1070344"/>
            <a:ext cx="5159502" cy="810737"/>
          </a:xfrm>
        </p:spPr>
        <p:txBody>
          <a:bodyPr/>
          <a:lstStyle/>
          <a:p>
            <a:r>
              <a:rPr lang="en-US" dirty="0">
                <a:latin typeface="Arial" panose="020B0604020202020204" pitchFamily="34" charset="0"/>
                <a:cs typeface="Arial" panose="020B0604020202020204" pitchFamily="34" charset="0"/>
              </a:rPr>
              <a:t>Inside Rearview Mirror</a:t>
            </a:r>
          </a:p>
        </p:txBody>
      </p:sp>
      <p:sp>
        <p:nvSpPr>
          <p:cNvPr id="3" name="Content Placeholder 2">
            <a:extLst>
              <a:ext uri="{FF2B5EF4-FFF2-40B4-BE49-F238E27FC236}">
                <a16:creationId xmlns:a16="http://schemas.microsoft.com/office/drawing/2014/main" id="{A86F1F53-BBA1-4D46-9082-085225CA12E7}"/>
              </a:ext>
            </a:extLst>
          </p:cNvPr>
          <p:cNvSpPr>
            <a:spLocks noGrp="1"/>
          </p:cNvSpPr>
          <p:nvPr>
            <p:ph idx="1"/>
          </p:nvPr>
        </p:nvSpPr>
        <p:spPr>
          <a:xfrm>
            <a:off x="1123950" y="2133600"/>
            <a:ext cx="6896100" cy="810737"/>
          </a:xfrm>
        </p:spPr>
        <p:txBody>
          <a:bodyPr>
            <a:normAutofit fontScale="70000" lnSpcReduction="20000"/>
          </a:bodyPr>
          <a:lstStyle/>
          <a:p>
            <a:pPr marL="0" indent="0" algn="ctr">
              <a:buNone/>
            </a:pPr>
            <a:r>
              <a:rPr lang="en-US" sz="4400" dirty="0">
                <a:latin typeface="Arial" panose="020B0604020202020204" pitchFamily="34" charset="0"/>
                <a:cs typeface="Arial" panose="020B0604020202020204" pitchFamily="34" charset="0"/>
              </a:rPr>
              <a:t>This mirror allows you to see out the rear window.</a:t>
            </a:r>
          </a:p>
          <a:p>
            <a:pPr marL="0" indent="0" algn="ctr">
              <a:buNone/>
            </a:pPr>
            <a:endParaRPr lang="en-US" dirty="0">
              <a:solidFill>
                <a:schemeClr val="tx2"/>
              </a:solidFill>
            </a:endParaRPr>
          </a:p>
          <a:p>
            <a:pPr marL="0" indent="0" algn="ctr">
              <a:buNone/>
            </a:pPr>
            <a:endParaRPr lang="en-US" dirty="0">
              <a:solidFill>
                <a:schemeClr val="tx2"/>
              </a:solidFill>
            </a:endParaRPr>
          </a:p>
        </p:txBody>
      </p:sp>
      <p:pic>
        <p:nvPicPr>
          <p:cNvPr id="6" name="Picture 5">
            <a:extLst>
              <a:ext uri="{FF2B5EF4-FFF2-40B4-BE49-F238E27FC236}">
                <a16:creationId xmlns:a16="http://schemas.microsoft.com/office/drawing/2014/main" id="{220BE0A0-E179-40F7-9E78-1E7E23F158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5000" t="22222" r="10974" b="38889"/>
          <a:stretch/>
        </p:blipFill>
        <p:spPr>
          <a:xfrm flipH="1">
            <a:off x="350084" y="3200400"/>
            <a:ext cx="8443832" cy="292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76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20D1-403C-4742-B5A6-FB7FD8A0EFA3}"/>
              </a:ext>
            </a:extLst>
          </p:cNvPr>
          <p:cNvSpPr>
            <a:spLocks noGrp="1"/>
          </p:cNvSpPr>
          <p:nvPr>
            <p:ph type="title"/>
          </p:nvPr>
        </p:nvSpPr>
        <p:spPr>
          <a:xfrm>
            <a:off x="1877949" y="1185703"/>
            <a:ext cx="5388102" cy="810737"/>
          </a:xfrm>
        </p:spPr>
        <p:txBody>
          <a:bodyPr>
            <a:normAutofit/>
          </a:bodyPr>
          <a:lstStyle/>
          <a:p>
            <a:r>
              <a:rPr lang="en-US" dirty="0">
                <a:latin typeface="Arial" panose="020B0604020202020204" pitchFamily="34" charset="0"/>
                <a:cs typeface="Arial" panose="020B0604020202020204" pitchFamily="34" charset="0"/>
              </a:rPr>
              <a:t>Outside Rearview Mirrors</a:t>
            </a:r>
          </a:p>
        </p:txBody>
      </p:sp>
      <p:sp>
        <p:nvSpPr>
          <p:cNvPr id="3" name="Content Placeholder 2">
            <a:extLst>
              <a:ext uri="{FF2B5EF4-FFF2-40B4-BE49-F238E27FC236}">
                <a16:creationId xmlns:a16="http://schemas.microsoft.com/office/drawing/2014/main" id="{7978DF78-FF98-F842-843C-FF0FB5DED5E3}"/>
              </a:ext>
            </a:extLst>
          </p:cNvPr>
          <p:cNvSpPr>
            <a:spLocks noGrp="1"/>
          </p:cNvSpPr>
          <p:nvPr>
            <p:ph idx="1"/>
          </p:nvPr>
        </p:nvSpPr>
        <p:spPr>
          <a:xfrm>
            <a:off x="450013" y="2133600"/>
            <a:ext cx="8458200" cy="1066800"/>
          </a:xfrm>
        </p:spPr>
        <p:txBody>
          <a:bodyPr>
            <a:normAutofit/>
          </a:bodyPr>
          <a:lstStyle/>
          <a:p>
            <a:pPr marL="0" indent="0">
              <a:buNone/>
            </a:pPr>
            <a:r>
              <a:rPr lang="en-US" sz="2800" dirty="0">
                <a:latin typeface="Arial" panose="020B0604020202020204" pitchFamily="34" charset="0"/>
                <a:cs typeface="Arial" panose="020B0604020202020204" pitchFamily="34" charset="0"/>
              </a:rPr>
              <a:t>The outside rearview mirrors allow you to see to the sides and rear of your vehicle. </a:t>
            </a:r>
          </a:p>
        </p:txBody>
      </p:sp>
      <p:pic>
        <p:nvPicPr>
          <p:cNvPr id="6" name="Picture 5">
            <a:extLst>
              <a:ext uri="{FF2B5EF4-FFF2-40B4-BE49-F238E27FC236}">
                <a16:creationId xmlns:a16="http://schemas.microsoft.com/office/drawing/2014/main" id="{51B67DE6-67C4-4151-807E-0AF402A0E5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5000" t="22222" r="10974" b="38889"/>
          <a:stretch/>
        </p:blipFill>
        <p:spPr>
          <a:xfrm flipH="1">
            <a:off x="2564641" y="3840480"/>
            <a:ext cx="4221913" cy="1463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3ECD1FC3-D1D0-4195-A28E-5A8502435F2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35451" y="3474720"/>
            <a:ext cx="2569029" cy="2286000"/>
          </a:xfrm>
          <a:prstGeom prst="rect">
            <a:avLst/>
          </a:prstGeom>
        </p:spPr>
      </p:pic>
      <p:pic>
        <p:nvPicPr>
          <p:cNvPr id="11" name="Picture 10">
            <a:extLst>
              <a:ext uri="{FF2B5EF4-FFF2-40B4-BE49-F238E27FC236}">
                <a16:creationId xmlns:a16="http://schemas.microsoft.com/office/drawing/2014/main" id="{B4DBF3A0-B65D-4294-A83D-C4CDED46944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6848679" y="3383280"/>
            <a:ext cx="2295321" cy="2377440"/>
          </a:xfrm>
          <a:prstGeom prst="rect">
            <a:avLst/>
          </a:prstGeom>
          <a:ln>
            <a:noFill/>
          </a:ln>
          <a:effectLst>
            <a:softEdge rad="112500"/>
          </a:effectLst>
        </p:spPr>
      </p:pic>
    </p:spTree>
    <p:extLst>
      <p:ext uri="{BB962C8B-B14F-4D97-AF65-F5344CB8AC3E}">
        <p14:creationId xmlns:p14="http://schemas.microsoft.com/office/powerpoint/2010/main" val="2315957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79542-4D28-1B4D-82E0-F55DCAE73282}"/>
              </a:ext>
            </a:extLst>
          </p:cNvPr>
          <p:cNvSpPr>
            <a:spLocks noGrp="1"/>
          </p:cNvSpPr>
          <p:nvPr>
            <p:ph type="title"/>
          </p:nvPr>
        </p:nvSpPr>
        <p:spPr>
          <a:xfrm>
            <a:off x="1420749" y="863950"/>
            <a:ext cx="6302502" cy="810737"/>
          </a:xfrm>
        </p:spPr>
        <p:txBody>
          <a:bodyPr/>
          <a:lstStyle/>
          <a:p>
            <a:r>
              <a:rPr lang="en-US" dirty="0">
                <a:latin typeface="Arial" panose="020B0604020202020204" pitchFamily="34" charset="0"/>
                <a:cs typeface="Arial" panose="020B0604020202020204" pitchFamily="34" charset="0"/>
              </a:rPr>
              <a:t>Driver Side Rearview Mirror</a:t>
            </a:r>
          </a:p>
        </p:txBody>
      </p:sp>
      <p:sp>
        <p:nvSpPr>
          <p:cNvPr id="3" name="Content Placeholder 2">
            <a:extLst>
              <a:ext uri="{FF2B5EF4-FFF2-40B4-BE49-F238E27FC236}">
                <a16:creationId xmlns:a16="http://schemas.microsoft.com/office/drawing/2014/main" id="{71326F2D-5D2C-DE4B-BAF9-88375410612E}"/>
              </a:ext>
            </a:extLst>
          </p:cNvPr>
          <p:cNvSpPr>
            <a:spLocks noGrp="1"/>
          </p:cNvSpPr>
          <p:nvPr>
            <p:ph idx="1"/>
          </p:nvPr>
        </p:nvSpPr>
        <p:spPr>
          <a:xfrm>
            <a:off x="513437" y="1781124"/>
            <a:ext cx="8082153" cy="1345525"/>
          </a:xfrm>
        </p:spPr>
        <p:txBody>
          <a:bodyPr>
            <a:noAutofit/>
          </a:bodyPr>
          <a:lstStyle/>
          <a:p>
            <a:pPr marL="0" indent="0">
              <a:buNone/>
            </a:pPr>
            <a:r>
              <a:rPr lang="en-US" sz="2500" dirty="0">
                <a:latin typeface="Arial" panose="020B0604020202020204" pitchFamily="34" charset="0"/>
                <a:cs typeface="Arial" panose="020B0604020202020204" pitchFamily="34" charset="0"/>
              </a:rPr>
              <a:t>To adjust this mirror, tilt your head slightly to the left and adjust the mirror to see a sliver of your vehicle. After adjustment, the vehicle will not be visible in the mirror.</a:t>
            </a:r>
          </a:p>
        </p:txBody>
      </p:sp>
      <p:pic>
        <p:nvPicPr>
          <p:cNvPr id="8" name="Picture 7">
            <a:extLst>
              <a:ext uri="{FF2B5EF4-FFF2-40B4-BE49-F238E27FC236}">
                <a16:creationId xmlns:a16="http://schemas.microsoft.com/office/drawing/2014/main" id="{38B5DA5C-A879-4292-AE5D-EE45B13EEDC1}"/>
              </a:ext>
            </a:extLst>
          </p:cNvPr>
          <p:cNvPicPr>
            <a:picLocks noChangeAspect="1"/>
          </p:cNvPicPr>
          <p:nvPr/>
        </p:nvPicPr>
        <p:blipFill>
          <a:blip r:embed="rId2"/>
          <a:stretch>
            <a:fillRect/>
          </a:stretch>
        </p:blipFill>
        <p:spPr>
          <a:xfrm>
            <a:off x="4321302" y="3264624"/>
            <a:ext cx="4267200" cy="3200400"/>
          </a:xfrm>
          <a:prstGeom prst="rect">
            <a:avLst/>
          </a:prstGeom>
        </p:spPr>
      </p:pic>
      <p:pic>
        <p:nvPicPr>
          <p:cNvPr id="9" name="Picture 8">
            <a:extLst>
              <a:ext uri="{FF2B5EF4-FFF2-40B4-BE49-F238E27FC236}">
                <a16:creationId xmlns:a16="http://schemas.microsoft.com/office/drawing/2014/main" id="{BD699E25-72A2-46F7-85E3-CF0DC8AFF9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69923" y="3493009"/>
            <a:ext cx="3185595" cy="2834640"/>
          </a:xfrm>
          <a:prstGeom prst="rect">
            <a:avLst/>
          </a:prstGeom>
        </p:spPr>
      </p:pic>
    </p:spTree>
    <p:extLst>
      <p:ext uri="{BB962C8B-B14F-4D97-AF65-F5344CB8AC3E}">
        <p14:creationId xmlns:p14="http://schemas.microsoft.com/office/powerpoint/2010/main" val="363398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1505-3AEB-764B-9683-D5074E9D535E}"/>
              </a:ext>
            </a:extLst>
          </p:cNvPr>
          <p:cNvSpPr>
            <a:spLocks noGrp="1"/>
          </p:cNvSpPr>
          <p:nvPr>
            <p:ph type="title"/>
          </p:nvPr>
        </p:nvSpPr>
        <p:spPr>
          <a:xfrm>
            <a:off x="1095100" y="820740"/>
            <a:ext cx="7064502" cy="810737"/>
          </a:xfrm>
        </p:spPr>
        <p:txBody>
          <a:bodyPr/>
          <a:lstStyle/>
          <a:p>
            <a:r>
              <a:rPr lang="en-US" dirty="0">
                <a:latin typeface="Arial" panose="020B0604020202020204" pitchFamily="34" charset="0"/>
                <a:cs typeface="Arial" panose="020B0604020202020204" pitchFamily="34" charset="0"/>
              </a:rPr>
              <a:t>Passenger Side Rearview Mirror</a:t>
            </a:r>
          </a:p>
        </p:txBody>
      </p:sp>
      <p:sp>
        <p:nvSpPr>
          <p:cNvPr id="3" name="Content Placeholder 2">
            <a:extLst>
              <a:ext uri="{FF2B5EF4-FFF2-40B4-BE49-F238E27FC236}">
                <a16:creationId xmlns:a16="http://schemas.microsoft.com/office/drawing/2014/main" id="{31499F54-2712-6247-9D62-8A69AAC4B5D2}"/>
              </a:ext>
            </a:extLst>
          </p:cNvPr>
          <p:cNvSpPr>
            <a:spLocks noGrp="1"/>
          </p:cNvSpPr>
          <p:nvPr>
            <p:ph idx="1"/>
          </p:nvPr>
        </p:nvSpPr>
        <p:spPr>
          <a:xfrm>
            <a:off x="523600" y="1678730"/>
            <a:ext cx="8207502" cy="1161287"/>
          </a:xfrm>
        </p:spPr>
        <p:txBody>
          <a:bodyPr/>
          <a:lstStyle/>
          <a:p>
            <a:pPr marL="0" indent="0">
              <a:buNone/>
            </a:pPr>
            <a:r>
              <a:rPr lang="en-US" sz="2500" dirty="0">
                <a:latin typeface="Arial" panose="020B0604020202020204" pitchFamily="34" charset="0"/>
                <a:cs typeface="Arial" panose="020B0604020202020204" pitchFamily="34" charset="0"/>
              </a:rPr>
              <a:t>Tilt your head slightly to the right and adjust the mirror to see a sliver of your vehicle. After adjustment, the vehicle will not be visible in the mirror.</a:t>
            </a:r>
          </a:p>
          <a:p>
            <a:pPr marL="0" indent="0">
              <a:buNone/>
            </a:pPr>
            <a:endParaRPr lang="en-US" dirty="0">
              <a:solidFill>
                <a:schemeClr val="tx2"/>
              </a:solidFill>
            </a:endParaRPr>
          </a:p>
        </p:txBody>
      </p:sp>
      <p:pic>
        <p:nvPicPr>
          <p:cNvPr id="8" name="Picture 7">
            <a:extLst>
              <a:ext uri="{FF2B5EF4-FFF2-40B4-BE49-F238E27FC236}">
                <a16:creationId xmlns:a16="http://schemas.microsoft.com/office/drawing/2014/main" id="{9DA6AE44-C229-4B06-AD4C-7A83BA5463A7}"/>
              </a:ext>
            </a:extLst>
          </p:cNvPr>
          <p:cNvPicPr>
            <a:picLocks noChangeAspect="1"/>
          </p:cNvPicPr>
          <p:nvPr/>
        </p:nvPicPr>
        <p:blipFill rotWithShape="1">
          <a:blip r:embed="rId2"/>
          <a:srcRect l="11215" r="13765"/>
          <a:stretch/>
        </p:blipFill>
        <p:spPr>
          <a:xfrm>
            <a:off x="982803" y="3048000"/>
            <a:ext cx="3566160" cy="3566160"/>
          </a:xfrm>
          <a:prstGeom prst="rect">
            <a:avLst/>
          </a:prstGeom>
        </p:spPr>
      </p:pic>
      <p:pic>
        <p:nvPicPr>
          <p:cNvPr id="4" name="Picture 3">
            <a:extLst>
              <a:ext uri="{FF2B5EF4-FFF2-40B4-BE49-F238E27FC236}">
                <a16:creationId xmlns:a16="http://schemas.microsoft.com/office/drawing/2014/main" id="{3558643C-25D1-4640-8EB2-59936D6C1705}"/>
              </a:ext>
            </a:extLst>
          </p:cNvPr>
          <p:cNvPicPr>
            <a:picLocks noChangeAspect="1"/>
          </p:cNvPicPr>
          <p:nvPr/>
        </p:nvPicPr>
        <p:blipFill>
          <a:blip r:embed="rId3"/>
          <a:stretch>
            <a:fillRect/>
          </a:stretch>
        </p:blipFill>
        <p:spPr>
          <a:xfrm>
            <a:off x="5334670" y="3368040"/>
            <a:ext cx="2824932" cy="2926080"/>
          </a:xfrm>
          <a:prstGeom prst="rect">
            <a:avLst/>
          </a:prstGeom>
        </p:spPr>
      </p:pic>
    </p:spTree>
    <p:extLst>
      <p:ext uri="{BB962C8B-B14F-4D97-AF65-F5344CB8AC3E}">
        <p14:creationId xmlns:p14="http://schemas.microsoft.com/office/powerpoint/2010/main" val="2401083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F6446818-22B8-4F6F-9496-AE83FD2FF365}"/>
              </a:ext>
            </a:extLst>
          </p:cNvPr>
          <p:cNvSpPr txBox="1">
            <a:spLocks noGrp="1"/>
          </p:cNvSpPr>
          <p:nvPr>
            <p:ph type="title"/>
          </p:nvPr>
        </p:nvSpPr>
        <p:spPr>
          <a:xfrm>
            <a:off x="342900" y="1133549"/>
            <a:ext cx="8458200" cy="1524000"/>
          </a:xfrm>
          <a:prstGeom prst="rect">
            <a:avLst/>
          </a:prstGeom>
        </p:spPr>
        <p:txBody>
          <a:bodyPr>
            <a:noAutofit/>
          </a:bodyPr>
          <a:lstStyle/>
          <a:p>
            <a:pPr algn="l">
              <a:defRPr/>
            </a:pPr>
            <a:r>
              <a:rPr lang="en-US" sz="2600" b="0" dirty="0">
                <a:solidFill>
                  <a:srgbClr val="151716"/>
                </a:solidFill>
                <a:latin typeface="Arial" panose="020B0604020202020204" pitchFamily="34" charset="0"/>
                <a:cs typeface="Arial" panose="020B0604020202020204" pitchFamily="34" charset="0"/>
              </a:rPr>
              <a:t>Mirrors do not allow you to see all the areas around your car. The areas you cannot see are called “blind spots”</a:t>
            </a:r>
            <a:br>
              <a:rPr lang="en-US" sz="2600" b="0" dirty="0">
                <a:solidFill>
                  <a:srgbClr val="151716"/>
                </a:solidFill>
                <a:latin typeface="Arial" panose="020B0604020202020204" pitchFamily="34" charset="0"/>
                <a:cs typeface="Arial" panose="020B0604020202020204" pitchFamily="34" charset="0"/>
              </a:rPr>
            </a:br>
            <a:r>
              <a:rPr lang="en-US" sz="2600" b="0" dirty="0">
                <a:solidFill>
                  <a:srgbClr val="151716"/>
                </a:solidFill>
                <a:latin typeface="Arial" panose="020B0604020202020204" pitchFamily="34" charset="0"/>
                <a:cs typeface="Arial" panose="020B0604020202020204" pitchFamily="34" charset="0"/>
              </a:rPr>
              <a:t> </a:t>
            </a:r>
            <a:br>
              <a:rPr lang="en-US" sz="2600" b="0" dirty="0">
                <a:solidFill>
                  <a:srgbClr val="151716"/>
                </a:solidFill>
                <a:latin typeface="Arial" panose="020B0604020202020204" pitchFamily="34" charset="0"/>
                <a:cs typeface="Arial" panose="020B0604020202020204" pitchFamily="34" charset="0"/>
              </a:rPr>
            </a:br>
            <a:r>
              <a:rPr lang="en-US" sz="2600" b="0" dirty="0">
                <a:solidFill>
                  <a:srgbClr val="151716"/>
                </a:solidFill>
                <a:latin typeface="Arial" panose="020B0604020202020204" pitchFamily="34" charset="0"/>
                <a:ea typeface="+mj-ea"/>
                <a:cs typeface="Arial" panose="020B0604020202020204" pitchFamily="34" charset="0"/>
              </a:rPr>
              <a:t>Look over your shoulder to know if the blind spot is occupied or not!</a:t>
            </a:r>
          </a:p>
        </p:txBody>
      </p:sp>
      <p:pic>
        <p:nvPicPr>
          <p:cNvPr id="2" name="Picture 1">
            <a:extLst>
              <a:ext uri="{FF2B5EF4-FFF2-40B4-BE49-F238E27FC236}">
                <a16:creationId xmlns:a16="http://schemas.microsoft.com/office/drawing/2014/main" id="{066AF734-D53F-41A8-92F0-C6BEA314F32A}"/>
              </a:ext>
            </a:extLst>
          </p:cNvPr>
          <p:cNvPicPr>
            <a:picLocks noChangeAspect="1"/>
          </p:cNvPicPr>
          <p:nvPr/>
        </p:nvPicPr>
        <p:blipFill>
          <a:blip r:embed="rId2"/>
          <a:stretch>
            <a:fillRect/>
          </a:stretch>
        </p:blipFill>
        <p:spPr>
          <a:xfrm>
            <a:off x="1052821" y="6045202"/>
            <a:ext cx="3842818" cy="736598"/>
          </a:xfrm>
          <a:prstGeom prst="rect">
            <a:avLst/>
          </a:prstGeom>
        </p:spPr>
      </p:pic>
      <p:pic>
        <p:nvPicPr>
          <p:cNvPr id="5" name="Picture 4">
            <a:extLst>
              <a:ext uri="{FF2B5EF4-FFF2-40B4-BE49-F238E27FC236}">
                <a16:creationId xmlns:a16="http://schemas.microsoft.com/office/drawing/2014/main" id="{DA66E6FB-96A8-47FD-B7E0-2972FE357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54368"/>
            <a:ext cx="4597013"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832CDBF1-316D-488C-9064-7413452B313F}"/>
              </a:ext>
            </a:extLst>
          </p:cNvPr>
          <p:cNvSpPr txBox="1"/>
          <p:nvPr/>
        </p:nvSpPr>
        <p:spPr bwMode="auto">
          <a:xfrm>
            <a:off x="5631177" y="6137485"/>
            <a:ext cx="2819400" cy="461665"/>
          </a:xfrm>
          <a:prstGeom prst="rect">
            <a:avLst/>
          </a:prstGeom>
          <a:noFill/>
        </p:spPr>
        <p:txBody>
          <a:bodyPr wrap="square">
            <a:spAutoFit/>
          </a:bodyPr>
          <a:lstStyle/>
          <a:p>
            <a:pPr>
              <a:defRPr/>
            </a:pPr>
            <a:r>
              <a:rPr lang="en-US" sz="2400" b="1" dirty="0">
                <a:solidFill>
                  <a:srgbClr val="151716"/>
                </a:solidFill>
                <a:latin typeface="Arial" panose="020B0604020202020204" pitchFamily="34" charset="0"/>
                <a:cs typeface="Arial" panose="020B0604020202020204" pitchFamily="34" charset="0"/>
              </a:rPr>
              <a:t>Left mirror check</a:t>
            </a:r>
          </a:p>
        </p:txBody>
      </p:sp>
      <p:pic>
        <p:nvPicPr>
          <p:cNvPr id="14" name="Picture 13">
            <a:extLst>
              <a:ext uri="{FF2B5EF4-FFF2-40B4-BE49-F238E27FC236}">
                <a16:creationId xmlns:a16="http://schemas.microsoft.com/office/drawing/2014/main" id="{57A5E4A0-CD50-4545-8554-70FB3251EBB8}"/>
              </a:ext>
            </a:extLst>
          </p:cNvPr>
          <p:cNvPicPr>
            <a:picLocks noChangeAspect="1"/>
          </p:cNvPicPr>
          <p:nvPr/>
        </p:nvPicPr>
        <p:blipFill rotWithShape="1">
          <a:blip r:embed="rId4">
            <a:extLst>
              <a:ext uri="{28A0092B-C50C-407E-A947-70E740481C1C}">
                <a14:useLocalDpi xmlns:a14="http://schemas.microsoft.com/office/drawing/2010/main" val="0"/>
              </a:ext>
            </a:extLst>
          </a:blip>
          <a:srcRect l="16414" t="25253" r="15404"/>
          <a:stretch/>
        </p:blipFill>
        <p:spPr>
          <a:xfrm rot="5400000">
            <a:off x="5483926" y="3117357"/>
            <a:ext cx="3113902" cy="256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0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586951" y="903767"/>
            <a:ext cx="7010400" cy="1676400"/>
          </a:xfrm>
        </p:spPr>
        <p:txBody>
          <a:bodyPr>
            <a:normAutofit/>
          </a:bodyPr>
          <a:lstStyle/>
          <a:p>
            <a:pPr marL="0" indent="0">
              <a:spcBef>
                <a:spcPts val="0"/>
              </a:spcBef>
              <a:buFont typeface="Arial" charset="0"/>
              <a:buNone/>
              <a:defRPr/>
            </a:pPr>
            <a:r>
              <a:rPr lang="en-US" sz="3200" dirty="0">
                <a:latin typeface="Arial" panose="020B0604020202020204" pitchFamily="34" charset="0"/>
                <a:cs typeface="Arial" panose="020B0604020202020204" pitchFamily="34" charset="0"/>
              </a:rPr>
              <a:t>There are blind spots on both sides.</a:t>
            </a:r>
          </a:p>
          <a:p>
            <a:pPr marL="0" indent="0">
              <a:spcBef>
                <a:spcPts val="0"/>
              </a:spcBef>
              <a:buFont typeface="Arial" charset="0"/>
              <a:buNone/>
              <a:defRPr/>
            </a:pPr>
            <a:endParaRPr lang="en-US" sz="3200" dirty="0">
              <a:solidFill>
                <a:schemeClr val="tx2">
                  <a:lumMod val="75000"/>
                  <a:lumOff val="25000"/>
                </a:schemeClr>
              </a:solidFill>
              <a:latin typeface="Arial" panose="020B0604020202020204" pitchFamily="34" charset="0"/>
              <a:cs typeface="Arial" panose="020B0604020202020204" pitchFamily="34" charset="0"/>
            </a:endParaRPr>
          </a:p>
          <a:p>
            <a:pPr marL="0" indent="0">
              <a:spcBef>
                <a:spcPts val="0"/>
              </a:spcBef>
              <a:buFont typeface="Arial" charset="0"/>
              <a:buNone/>
              <a:defRPr/>
            </a:pPr>
            <a:r>
              <a:rPr lang="en-US" sz="3200" dirty="0">
                <a:latin typeface="Arial" panose="020B0604020202020204" pitchFamily="34" charset="0"/>
                <a:cs typeface="Arial" panose="020B0604020202020204" pitchFamily="34" charset="0"/>
              </a:rPr>
              <a:t>Chin to shoulder to check.</a:t>
            </a:r>
          </a:p>
        </p:txBody>
      </p:sp>
      <p:pic>
        <p:nvPicPr>
          <p:cNvPr id="3" name="Picture 2">
            <a:extLst>
              <a:ext uri="{FF2B5EF4-FFF2-40B4-BE49-F238E27FC236}">
                <a16:creationId xmlns:a16="http://schemas.microsoft.com/office/drawing/2014/main" id="{BB37E95E-774C-4232-946D-85AC70F260CD}"/>
              </a:ext>
            </a:extLst>
          </p:cNvPr>
          <p:cNvPicPr>
            <a:picLocks noChangeAspect="1"/>
          </p:cNvPicPr>
          <p:nvPr/>
        </p:nvPicPr>
        <p:blipFill rotWithShape="1">
          <a:blip r:embed="rId3">
            <a:extLst>
              <a:ext uri="{28A0092B-C50C-407E-A947-70E740481C1C}">
                <a14:useLocalDpi xmlns:a14="http://schemas.microsoft.com/office/drawing/2010/main" val="0"/>
              </a:ext>
            </a:extLst>
          </a:blip>
          <a:srcRect l="38851" t="8965" b="7658"/>
          <a:stretch/>
        </p:blipFill>
        <p:spPr>
          <a:xfrm>
            <a:off x="5334000" y="2580167"/>
            <a:ext cx="2950738" cy="3017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F4B6B06-8A62-485C-BC73-BE13C2816C6F}"/>
              </a:ext>
            </a:extLst>
          </p:cNvPr>
          <p:cNvSpPr txBox="1"/>
          <p:nvPr/>
        </p:nvSpPr>
        <p:spPr bwMode="auto">
          <a:xfrm>
            <a:off x="1295400" y="5943600"/>
            <a:ext cx="2971800" cy="461963"/>
          </a:xfrm>
          <a:prstGeom prst="rect">
            <a:avLst/>
          </a:prstGeom>
          <a:noFill/>
        </p:spPr>
        <p:txBody>
          <a:bodyPr wrap="square">
            <a:spAutoFit/>
          </a:bodyPr>
          <a:lstStyle/>
          <a:p>
            <a:pPr>
              <a:defRPr/>
            </a:pPr>
            <a:r>
              <a:rPr lang="en-US" sz="2400" b="1" dirty="0">
                <a:latin typeface="Arial" panose="020B0604020202020204" pitchFamily="34" charset="0"/>
                <a:cs typeface="Arial" panose="020B0604020202020204" pitchFamily="34" charset="0"/>
              </a:rPr>
              <a:t>Right blind spot</a:t>
            </a:r>
          </a:p>
        </p:txBody>
      </p:sp>
      <p:pic>
        <p:nvPicPr>
          <p:cNvPr id="6" name="Picture 5">
            <a:extLst>
              <a:ext uri="{FF2B5EF4-FFF2-40B4-BE49-F238E27FC236}">
                <a16:creationId xmlns:a16="http://schemas.microsoft.com/office/drawing/2014/main" id="{D1B40276-325B-4034-A848-663782592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18" y="2580167"/>
            <a:ext cx="4064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303D4A68-7617-407F-A6D3-BBE84076CA07}"/>
              </a:ext>
            </a:extLst>
          </p:cNvPr>
          <p:cNvSpPr txBox="1"/>
          <p:nvPr/>
        </p:nvSpPr>
        <p:spPr bwMode="auto">
          <a:xfrm>
            <a:off x="5176284" y="5943599"/>
            <a:ext cx="3581400" cy="461963"/>
          </a:xfrm>
          <a:prstGeom prst="rect">
            <a:avLst/>
          </a:prstGeom>
          <a:noFill/>
        </p:spPr>
        <p:txBody>
          <a:bodyPr>
            <a:spAutoFit/>
          </a:bodyPr>
          <a:lstStyle/>
          <a:p>
            <a:pPr>
              <a:defRPr/>
            </a:pPr>
            <a:r>
              <a:rPr lang="en-US" sz="2400" b="1" dirty="0">
                <a:latin typeface="Arial" panose="020B0604020202020204" pitchFamily="34" charset="0"/>
                <a:cs typeface="Arial" panose="020B0604020202020204" pitchFamily="34" charset="0"/>
              </a:rPr>
              <a:t>Right mirror check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theme/theme1.xml><?xml version="1.0" encoding="utf-8"?>
<a:theme xmlns:a="http://schemas.openxmlformats.org/drawingml/2006/main" name="WOU TSE template">
  <a:themeElements>
    <a:clrScheme name="Custom 1">
      <a:dk1>
        <a:srgbClr val="000000"/>
      </a:dk1>
      <a:lt1>
        <a:srgbClr val="FFFFFF"/>
      </a:lt1>
      <a:dk2>
        <a:srgbClr val="B23237"/>
      </a:dk2>
      <a:lt2>
        <a:srgbClr val="D8203E"/>
      </a:lt2>
      <a:accent1>
        <a:srgbClr val="281D37"/>
      </a:accent1>
      <a:accent2>
        <a:srgbClr val="00619F"/>
      </a:accent2>
      <a:accent3>
        <a:srgbClr val="B1B9C1"/>
      </a:accent3>
      <a:accent4>
        <a:srgbClr val="D8203E"/>
      </a:accent4>
      <a:accent5>
        <a:srgbClr val="B23237"/>
      </a:accent5>
      <a:accent6>
        <a:srgbClr val="B1B9C1"/>
      </a:accent6>
      <a:hlink>
        <a:srgbClr val="00619F"/>
      </a:hlink>
      <a:folHlink>
        <a:srgbClr val="B1B9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WOU TSE template</Template>
  <TotalTime>3526</TotalTime>
  <Words>341</Words>
  <Application>Microsoft Office PowerPoint</Application>
  <PresentationFormat>On-screen Show (4:3)</PresentationFormat>
  <Paragraphs>37</Paragraphs>
  <Slides>10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Georgia</vt:lpstr>
      <vt:lpstr>Lato</vt:lpstr>
      <vt:lpstr>WOU TSE template</vt:lpstr>
      <vt:lpstr>Mirror Adjustments</vt:lpstr>
      <vt:lpstr>Setting Your Mirrors</vt:lpstr>
      <vt:lpstr>Properly adjusted mirrors provide valuable information  </vt:lpstr>
      <vt:lpstr>Inside Rearview Mirror</vt:lpstr>
      <vt:lpstr>Outside Rearview Mirrors</vt:lpstr>
      <vt:lpstr>Driver Side Rearview Mirror</vt:lpstr>
      <vt:lpstr>Passenger Side Rearview Mirror</vt:lpstr>
      <vt:lpstr>Mirrors do not allow you to see all the areas around your car. The areas you cannot see are called “blind spots”   Look over your shoulder to know if the blind spot is occupied or not!</vt:lpstr>
      <vt:lpstr>PowerPoint Presentation</vt:lpstr>
      <vt:lpstr>Chin to shoulder blind spot check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Playing To Learn</dc:title>
  <dc:creator>Liz Taylor</dc:creator>
  <cp:lastModifiedBy>Megan McDermeit</cp:lastModifiedBy>
  <cp:revision>277</cp:revision>
  <dcterms:created xsi:type="dcterms:W3CDTF">2012-03-28T17:26:12Z</dcterms:created>
  <dcterms:modified xsi:type="dcterms:W3CDTF">2023-05-01T13:36:45Z</dcterms:modified>
</cp:coreProperties>
</file>