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14"/>
  </p:notesMasterIdLst>
  <p:sldIdLst>
    <p:sldId id="256" r:id="rId2"/>
    <p:sldId id="261" r:id="rId3"/>
    <p:sldId id="268" r:id="rId4"/>
    <p:sldId id="262" r:id="rId5"/>
    <p:sldId id="269" r:id="rId6"/>
    <p:sldId id="257" r:id="rId7"/>
    <p:sldId id="258" r:id="rId8"/>
    <p:sldId id="259"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75000" autoAdjust="0"/>
  </p:normalViewPr>
  <p:slideViewPr>
    <p:cSldViewPr snapToGrid="0">
      <p:cViewPr varScale="1">
        <p:scale>
          <a:sx n="49" d="100"/>
          <a:sy n="49" d="100"/>
        </p:scale>
        <p:origin x="1308" y="42"/>
      </p:cViewPr>
      <p:guideLst/>
    </p:cSldViewPr>
  </p:slideViewPr>
  <p:notesTextViewPr>
    <p:cViewPr>
      <p:scale>
        <a:sx n="1" d="1"/>
        <a:sy n="1" d="1"/>
      </p:scale>
      <p:origin x="0" y="-1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0212A-7520-B44E-ABA3-023C57C1EF90}" type="datetimeFigureOut">
              <a:rPr lang="en-US" smtClean="0"/>
              <a:t>6/5/2023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619EC-FDF1-6843-8F86-8A7438B56D04}" type="slidenum">
              <a:rPr lang="en-US" smtClean="0"/>
              <a:t>‹#›</a:t>
            </a:fld>
            <a:endParaRPr lang="en-US" dirty="0"/>
          </a:p>
        </p:txBody>
      </p:sp>
    </p:spTree>
    <p:extLst>
      <p:ext uri="{BB962C8B-B14F-4D97-AF65-F5344CB8AC3E}">
        <p14:creationId xmlns:p14="http://schemas.microsoft.com/office/powerpoint/2010/main" val="259545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619EC-FDF1-6843-8F86-8A7438B56D04}" type="slidenum">
              <a:rPr lang="en-US" smtClean="0"/>
              <a:t>1</a:t>
            </a:fld>
            <a:endParaRPr lang="en-US" dirty="0"/>
          </a:p>
        </p:txBody>
      </p:sp>
    </p:spTree>
    <p:extLst>
      <p:ext uri="{BB962C8B-B14F-4D97-AF65-F5344CB8AC3E}">
        <p14:creationId xmlns:p14="http://schemas.microsoft.com/office/powerpoint/2010/main" val="271560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619EC-FDF1-6843-8F86-8A7438B56D04}" type="slidenum">
              <a:rPr lang="en-US" smtClean="0"/>
              <a:t>11</a:t>
            </a:fld>
            <a:endParaRPr lang="en-US" dirty="0"/>
          </a:p>
        </p:txBody>
      </p:sp>
    </p:spTree>
    <p:extLst>
      <p:ext uri="{BB962C8B-B14F-4D97-AF65-F5344CB8AC3E}">
        <p14:creationId xmlns:p14="http://schemas.microsoft.com/office/powerpoint/2010/main" val="384966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5A5A5A"/>
                </a:solidFill>
                <a:effectLst/>
                <a:latin typeface="Roboto"/>
              </a:rPr>
              <a:t>The lap belt and shoulder belt are secured across the pelvis and rib cage, which are better able to withstand crash forces than other parts of your body.</a:t>
            </a:r>
          </a:p>
          <a:p>
            <a:pPr algn="l">
              <a:buFont typeface="Arial" panose="020B0604020202020204" pitchFamily="34" charset="0"/>
              <a:buChar char="•"/>
            </a:pPr>
            <a:r>
              <a:rPr lang="en-US" b="0" i="0" dirty="0">
                <a:solidFill>
                  <a:srgbClr val="5A5A5A"/>
                </a:solidFill>
                <a:effectLst/>
                <a:latin typeface="Roboto"/>
              </a:rPr>
              <a:t>Place the shoulder belt across the middle of your chest and away from your neck.</a:t>
            </a:r>
          </a:p>
          <a:p>
            <a:pPr algn="l">
              <a:buFont typeface="Arial" panose="020B0604020202020204" pitchFamily="34" charset="0"/>
              <a:buChar char="•"/>
            </a:pPr>
            <a:r>
              <a:rPr lang="en-US" b="0" i="0" dirty="0">
                <a:solidFill>
                  <a:srgbClr val="5A5A5A"/>
                </a:solidFill>
                <a:effectLst/>
                <a:latin typeface="Roboto"/>
              </a:rPr>
              <a:t>The lap belt rests across your hips, not your stomach.</a:t>
            </a:r>
          </a:p>
          <a:p>
            <a:pPr algn="l">
              <a:buFont typeface="Arial" panose="020B0604020202020204" pitchFamily="34" charset="0"/>
              <a:buChar char="•"/>
            </a:pPr>
            <a:r>
              <a:rPr lang="en-US" b="0" i="0" dirty="0">
                <a:solidFill>
                  <a:srgbClr val="5A5A5A"/>
                </a:solidFill>
                <a:effectLst/>
                <a:latin typeface="Roboto"/>
              </a:rPr>
              <a:t>NEVER put the shoulder belt behind your back or under an arm.</a:t>
            </a:r>
          </a:p>
          <a:p>
            <a:endParaRPr lang="en-US" dirty="0"/>
          </a:p>
        </p:txBody>
      </p:sp>
      <p:sp>
        <p:nvSpPr>
          <p:cNvPr id="4" name="Slide Number Placeholder 3"/>
          <p:cNvSpPr>
            <a:spLocks noGrp="1"/>
          </p:cNvSpPr>
          <p:nvPr>
            <p:ph type="sldNum" sz="quarter" idx="5"/>
          </p:nvPr>
        </p:nvSpPr>
        <p:spPr/>
        <p:txBody>
          <a:bodyPr/>
          <a:lstStyle/>
          <a:p>
            <a:fld id="{1AB619EC-FDF1-6843-8F86-8A7438B56D04}" type="slidenum">
              <a:rPr lang="en-US" smtClean="0"/>
              <a:t>12</a:t>
            </a:fld>
            <a:endParaRPr lang="en-US" dirty="0"/>
          </a:p>
        </p:txBody>
      </p:sp>
    </p:spTree>
    <p:extLst>
      <p:ext uri="{BB962C8B-B14F-4D97-AF65-F5344CB8AC3E}">
        <p14:creationId xmlns:p14="http://schemas.microsoft.com/office/powerpoint/2010/main" val="32942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oboto"/>
              </a:rPr>
              <a:t>Do you wear your safety belt? How about everyone else you ride with? Check out these shocking but true facts about how a safety belt can really save your life. 1. Even a Crash at 25 MPH Can Hurt without a safety belt. It’s comparable to falling out a second story window. 2. Yes, a Crash Can Do Serious Damage Especially to your soft tissues like your brain, spinal cord, and internal organs. Safety belts hold your strongest parts of your body in place, your sternum and hips. 3. You’re Not Any Safer in the Back Whether you’re in the front or the back, you can still fly through the windshield or collide with someone else if you don’t have a seat belt on. </a:t>
            </a:r>
            <a:r>
              <a:rPr lang="en-US" b="0" i="0" dirty="0">
                <a:solidFill>
                  <a:srgbClr val="FF0000"/>
                </a:solidFill>
                <a:effectLst/>
                <a:latin typeface="Roboto"/>
              </a:rPr>
              <a:t>4. Even If You’re Buckled Up You Can Still Get Hurt...By Someone Else in the Car Who’s Not Yes, things go flying in a crash, including other people. This can cause serious or fatal damage to others in the car...so it’s important that everyone in the car buckles up. </a:t>
            </a:r>
          </a:p>
          <a:p>
            <a:pPr algn="l"/>
            <a:endParaRPr lang="en-US" b="0" i="0" dirty="0">
              <a:solidFill>
                <a:srgbClr val="FF0000"/>
              </a:solidFill>
              <a:effectLst/>
              <a:latin typeface="Roboto"/>
            </a:endParaRPr>
          </a:p>
          <a:p>
            <a:pPr algn="l"/>
            <a:r>
              <a:rPr lang="en-US" b="0" i="0">
                <a:solidFill>
                  <a:srgbClr val="FF0000"/>
                </a:solidFill>
                <a:effectLst/>
                <a:latin typeface="Roboto"/>
              </a:rPr>
              <a:t>Video- https://www.youtube.com/watch?v=llgLw7oEAFc</a:t>
            </a:r>
            <a:endParaRPr lang="en-US" b="0" i="0" dirty="0">
              <a:solidFill>
                <a:srgbClr val="FF0000"/>
              </a:solidFill>
              <a:effectLst/>
              <a:latin typeface="Roboto"/>
            </a:endParaRPr>
          </a:p>
        </p:txBody>
      </p:sp>
      <p:sp>
        <p:nvSpPr>
          <p:cNvPr id="4" name="Slide Number Placeholder 3"/>
          <p:cNvSpPr>
            <a:spLocks noGrp="1"/>
          </p:cNvSpPr>
          <p:nvPr>
            <p:ph type="sldNum" sz="quarter" idx="5"/>
          </p:nvPr>
        </p:nvSpPr>
        <p:spPr/>
        <p:txBody>
          <a:bodyPr/>
          <a:lstStyle/>
          <a:p>
            <a:fld id="{1AB619EC-FDF1-6843-8F86-8A7438B56D04}" type="slidenum">
              <a:rPr lang="en-US" smtClean="0"/>
              <a:t>2</a:t>
            </a:fld>
            <a:endParaRPr lang="en-US" dirty="0"/>
          </a:p>
        </p:txBody>
      </p:sp>
    </p:spTree>
    <p:extLst>
      <p:ext uri="{BB962C8B-B14F-4D97-AF65-F5344CB8AC3E}">
        <p14:creationId xmlns:p14="http://schemas.microsoft.com/office/powerpoint/2010/main" val="270968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Governors Highway Safety Association www.ghsa.org @GHSAHQ</a:t>
            </a:r>
          </a:p>
          <a:p>
            <a:endParaRPr lang="en-US" dirty="0"/>
          </a:p>
        </p:txBody>
      </p:sp>
      <p:sp>
        <p:nvSpPr>
          <p:cNvPr id="4" name="Slide Number Placeholder 3"/>
          <p:cNvSpPr>
            <a:spLocks noGrp="1"/>
          </p:cNvSpPr>
          <p:nvPr>
            <p:ph type="sldNum" sz="quarter" idx="5"/>
          </p:nvPr>
        </p:nvSpPr>
        <p:spPr/>
        <p:txBody>
          <a:bodyPr/>
          <a:lstStyle/>
          <a:p>
            <a:fld id="{1AB619EC-FDF1-6843-8F86-8A7438B56D04}" type="slidenum">
              <a:rPr lang="en-US" smtClean="0"/>
              <a:t>3</a:t>
            </a:fld>
            <a:endParaRPr lang="en-US" dirty="0"/>
          </a:p>
        </p:txBody>
      </p:sp>
    </p:spTree>
    <p:extLst>
      <p:ext uri="{BB962C8B-B14F-4D97-AF65-F5344CB8AC3E}">
        <p14:creationId xmlns:p14="http://schemas.microsoft.com/office/powerpoint/2010/main" val="402626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Balance Discovery Activity: </a:t>
            </a:r>
            <a:r>
              <a:rPr lang="en-US" sz="1200" kern="1200" dirty="0">
                <a:solidFill>
                  <a:schemeClr val="tx1"/>
                </a:solidFill>
                <a:effectLst/>
                <a:latin typeface="+mn-lt"/>
                <a:ea typeface="+mn-ea"/>
                <a:cs typeface="+mn-cs"/>
              </a:rPr>
              <a:t>Let’s test that out!  </a:t>
            </a:r>
          </a:p>
          <a:p>
            <a:r>
              <a:rPr lang="en-US" sz="1200" kern="1200" dirty="0">
                <a:solidFill>
                  <a:schemeClr val="tx1"/>
                </a:solidFill>
                <a:effectLst/>
                <a:latin typeface="+mn-lt"/>
                <a:ea typeface="+mn-ea"/>
                <a:cs typeface="+mn-cs"/>
              </a:rPr>
              <a:t>Ask students to demonstrate what it feels like to be in a car with a driver who:  </a:t>
            </a:r>
          </a:p>
          <a:p>
            <a:pPr lvl="0" fontAlgn="base"/>
            <a:r>
              <a:rPr lang="en-US" sz="1200" u="none" strike="noStrike" kern="1200" dirty="0">
                <a:solidFill>
                  <a:schemeClr val="tx1"/>
                </a:solidFill>
                <a:effectLst/>
                <a:latin typeface="+mn-lt"/>
                <a:ea typeface="+mn-ea"/>
                <a:cs typeface="+mn-cs"/>
              </a:rPr>
              <a:t>slams on the brake  </a:t>
            </a:r>
          </a:p>
          <a:p>
            <a:pPr lvl="0" fontAlgn="base"/>
            <a:r>
              <a:rPr lang="en-US" sz="1200" u="none" strike="noStrike" kern="1200" dirty="0">
                <a:solidFill>
                  <a:schemeClr val="tx1"/>
                </a:solidFill>
                <a:effectLst/>
                <a:latin typeface="+mn-lt"/>
                <a:ea typeface="+mn-ea"/>
                <a:cs typeface="+mn-cs"/>
              </a:rPr>
              <a:t>takes off too fast </a:t>
            </a:r>
          </a:p>
          <a:p>
            <a:pPr lvl="0" fontAlgn="base"/>
            <a:r>
              <a:rPr lang="en-US" sz="1200" u="none" strike="noStrike" kern="1200" dirty="0">
                <a:solidFill>
                  <a:schemeClr val="tx1"/>
                </a:solidFill>
                <a:effectLst/>
                <a:latin typeface="+mn-lt"/>
                <a:ea typeface="+mn-ea"/>
                <a:cs typeface="+mn-cs"/>
              </a:rPr>
              <a:t>makes a turn or a lane change too fast or too sharp </a:t>
            </a:r>
          </a:p>
          <a:p>
            <a:r>
              <a:rPr lang="en-US" sz="1200" kern="1200" dirty="0">
                <a:solidFill>
                  <a:schemeClr val="tx1"/>
                </a:solidFill>
                <a:effectLst/>
                <a:latin typeface="+mn-lt"/>
                <a:ea typeface="+mn-ea"/>
                <a:cs typeface="+mn-cs"/>
              </a:rPr>
              <a:t>Make the point that failing to control the balance of a vehicle is a culturally common high-risk behavior. Managing vehicle balance is at the core of low-risk driving skills and can prevent many problems. </a:t>
            </a:r>
          </a:p>
          <a:p>
            <a:endParaRPr lang="en-US" dirty="0"/>
          </a:p>
        </p:txBody>
      </p:sp>
      <p:sp>
        <p:nvSpPr>
          <p:cNvPr id="4" name="Slide Number Placeholder 3"/>
          <p:cNvSpPr>
            <a:spLocks noGrp="1"/>
          </p:cNvSpPr>
          <p:nvPr>
            <p:ph type="sldNum" sz="quarter" idx="5"/>
          </p:nvPr>
        </p:nvSpPr>
        <p:spPr/>
        <p:txBody>
          <a:bodyPr/>
          <a:lstStyle/>
          <a:p>
            <a:fld id="{1AB619EC-FDF1-6843-8F86-8A7438B56D04}" type="slidenum">
              <a:rPr lang="en-US" smtClean="0"/>
              <a:t>4</a:t>
            </a:fld>
            <a:endParaRPr lang="en-US" dirty="0"/>
          </a:p>
        </p:txBody>
      </p:sp>
    </p:spTree>
    <p:extLst>
      <p:ext uri="{BB962C8B-B14F-4D97-AF65-F5344CB8AC3E}">
        <p14:creationId xmlns:p14="http://schemas.microsoft.com/office/powerpoint/2010/main" val="3613022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AB619EC-FDF1-6843-8F86-8A7438B56D04}" type="slidenum">
              <a:rPr lang="en-US" smtClean="0"/>
              <a:t>5</a:t>
            </a:fld>
            <a:endParaRPr lang="en-US" dirty="0"/>
          </a:p>
        </p:txBody>
      </p:sp>
    </p:spTree>
    <p:extLst>
      <p:ext uri="{BB962C8B-B14F-4D97-AF65-F5344CB8AC3E}">
        <p14:creationId xmlns:p14="http://schemas.microsoft.com/office/powerpoint/2010/main" val="112479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ORS 811.210-811.215 Vehicle owners are required to maintain belt systems in working order.</a:t>
            </a:r>
          </a:p>
        </p:txBody>
      </p:sp>
      <p:sp>
        <p:nvSpPr>
          <p:cNvPr id="4" name="Slide Number Placeholder 3"/>
          <p:cNvSpPr>
            <a:spLocks noGrp="1"/>
          </p:cNvSpPr>
          <p:nvPr>
            <p:ph type="sldNum" sz="quarter" idx="5"/>
          </p:nvPr>
        </p:nvSpPr>
        <p:spPr/>
        <p:txBody>
          <a:bodyPr/>
          <a:lstStyle/>
          <a:p>
            <a:fld id="{1AB619EC-FDF1-6843-8F86-8A7438B56D04}" type="slidenum">
              <a:rPr lang="en-US" smtClean="0"/>
              <a:t>6</a:t>
            </a:fld>
            <a:endParaRPr lang="en-US" dirty="0"/>
          </a:p>
        </p:txBody>
      </p:sp>
    </p:spTree>
    <p:extLst>
      <p:ext uri="{BB962C8B-B14F-4D97-AF65-F5344CB8AC3E}">
        <p14:creationId xmlns:p14="http://schemas.microsoft.com/office/powerpoint/2010/main" val="289727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ORS 811.210-811.215 </a:t>
            </a:r>
          </a:p>
        </p:txBody>
      </p:sp>
      <p:sp>
        <p:nvSpPr>
          <p:cNvPr id="4" name="Slide Number Placeholder 3"/>
          <p:cNvSpPr>
            <a:spLocks noGrp="1"/>
          </p:cNvSpPr>
          <p:nvPr>
            <p:ph type="sldNum" sz="quarter" idx="5"/>
          </p:nvPr>
        </p:nvSpPr>
        <p:spPr/>
        <p:txBody>
          <a:bodyPr/>
          <a:lstStyle/>
          <a:p>
            <a:fld id="{1AB619EC-FDF1-6843-8F86-8A7438B56D04}" type="slidenum">
              <a:rPr lang="en-US" smtClean="0"/>
              <a:t>8</a:t>
            </a:fld>
            <a:endParaRPr lang="en-US" dirty="0"/>
          </a:p>
        </p:txBody>
      </p:sp>
    </p:spTree>
    <p:extLst>
      <p:ext uri="{BB962C8B-B14F-4D97-AF65-F5344CB8AC3E}">
        <p14:creationId xmlns:p14="http://schemas.microsoft.com/office/powerpoint/2010/main" val="141317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333333"/>
                </a:solidFill>
                <a:effectLst/>
                <a:latin typeface="Helvetica Neue"/>
              </a:rPr>
              <a:t>Rear Seating for Children</a:t>
            </a:r>
            <a:br>
              <a:rPr lang="en-US" b="0" i="0" dirty="0">
                <a:solidFill>
                  <a:srgbClr val="333333"/>
                </a:solidFill>
                <a:effectLst/>
                <a:latin typeface="Helvetica Neue"/>
              </a:rPr>
            </a:br>
            <a:r>
              <a:rPr lang="en-US" b="0" i="0" dirty="0">
                <a:solidFill>
                  <a:srgbClr val="333333"/>
                </a:solidFill>
                <a:effectLst/>
                <a:latin typeface="Helvetica Neue"/>
              </a:rPr>
              <a:t>There is no Oregon law specifically prohibiting children from riding in the front seat of passenger vehicles. However, a rear-facing infant seat cannot be placed in a front seating position that is equipped with an airbag because this would violate Oregon's requirement for "proper use" of a child safety seat. There is a national "best practice recommendation" calling for rear seating through age twelve.</a:t>
            </a:r>
          </a:p>
          <a:p>
            <a:endParaRPr lang="en-US" dirty="0"/>
          </a:p>
        </p:txBody>
      </p:sp>
      <p:sp>
        <p:nvSpPr>
          <p:cNvPr id="4" name="Slide Number Placeholder 3"/>
          <p:cNvSpPr>
            <a:spLocks noGrp="1"/>
          </p:cNvSpPr>
          <p:nvPr>
            <p:ph type="sldNum" sz="quarter" idx="5"/>
          </p:nvPr>
        </p:nvSpPr>
        <p:spPr/>
        <p:txBody>
          <a:bodyPr/>
          <a:lstStyle/>
          <a:p>
            <a:fld id="{4F695CA9-9340-4F75-9E91-AC1E45136860}" type="slidenum">
              <a:rPr lang="en-US" smtClean="0"/>
              <a:t>9</a:t>
            </a:fld>
            <a:endParaRPr lang="en-US" dirty="0"/>
          </a:p>
        </p:txBody>
      </p:sp>
    </p:spTree>
    <p:extLst>
      <p:ext uri="{BB962C8B-B14F-4D97-AF65-F5344CB8AC3E}">
        <p14:creationId xmlns:p14="http://schemas.microsoft.com/office/powerpoint/2010/main" val="195819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belts are designed to fit adults – not children. In a crash, a child can slip out of an adult safety belt and can even be injured by  a poorly fitting safety belt. Kids who aren’t buckled up at all face even greater danger. Securing your child in the right type of safety seat or booster seat dramatically reduces  their risk of injury in a crash</a:t>
            </a:r>
          </a:p>
        </p:txBody>
      </p:sp>
      <p:sp>
        <p:nvSpPr>
          <p:cNvPr id="4" name="Slide Number Placeholder 3"/>
          <p:cNvSpPr>
            <a:spLocks noGrp="1"/>
          </p:cNvSpPr>
          <p:nvPr>
            <p:ph type="sldNum" sz="quarter" idx="5"/>
          </p:nvPr>
        </p:nvSpPr>
        <p:spPr/>
        <p:txBody>
          <a:bodyPr/>
          <a:lstStyle/>
          <a:p>
            <a:fld id="{4F695CA9-9340-4F75-9E91-AC1E45136860}" type="slidenum">
              <a:rPr lang="en-US" smtClean="0"/>
              <a:t>10</a:t>
            </a:fld>
            <a:endParaRPr lang="en-US" dirty="0"/>
          </a:p>
        </p:txBody>
      </p:sp>
    </p:spTree>
    <p:extLst>
      <p:ext uri="{BB962C8B-B14F-4D97-AF65-F5344CB8AC3E}">
        <p14:creationId xmlns:p14="http://schemas.microsoft.com/office/powerpoint/2010/main" val="3637719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9409-24AC-2A41-805F-169049BA4F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CD3590B-CAD5-2447-99D1-FC9AB866A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4B026D1D-EBBF-BC49-B601-35E286398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Tree>
    <p:extLst>
      <p:ext uri="{BB962C8B-B14F-4D97-AF65-F5344CB8AC3E}">
        <p14:creationId xmlns:p14="http://schemas.microsoft.com/office/powerpoint/2010/main" val="297840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2BD9-5BC0-9D4B-8EBA-547067794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A04AF-8FE6-8D46-8B46-28302A566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590A258-A7C9-414F-BE5E-9100359F1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Tree>
    <p:extLst>
      <p:ext uri="{BB962C8B-B14F-4D97-AF65-F5344CB8AC3E}">
        <p14:creationId xmlns:p14="http://schemas.microsoft.com/office/powerpoint/2010/main" val="311771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Less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8AFFA-D374-1044-A228-4B5D16D55A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DE829F2-FFDC-EE45-82D3-FC9F783E1D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EF4276D1-E096-F646-931E-34ACF3C4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Tree>
    <p:extLst>
      <p:ext uri="{BB962C8B-B14F-4D97-AF65-F5344CB8AC3E}">
        <p14:creationId xmlns:p14="http://schemas.microsoft.com/office/powerpoint/2010/main" val="258123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46C9D-F948-9140-A579-DA37CBAC4E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15A6B4-733F-014B-A4D4-EB096F4585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8D05B9-42CA-9A4F-A64D-7889BA799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B7FE4DB-D25E-8B4E-AD0F-6EB0B349F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Tree>
    <p:extLst>
      <p:ext uri="{BB962C8B-B14F-4D97-AF65-F5344CB8AC3E}">
        <p14:creationId xmlns:p14="http://schemas.microsoft.com/office/powerpoint/2010/main" val="332510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F36F-A5BD-1A48-AEA1-B565256BF9D6}"/>
              </a:ext>
            </a:extLst>
          </p:cNvPr>
          <p:cNvSpPr>
            <a:spLocks noGrp="1"/>
          </p:cNvSpPr>
          <p:nvPr>
            <p:ph type="title"/>
          </p:nvPr>
        </p:nvSpPr>
        <p:spPr>
          <a:xfrm>
            <a:off x="839788" y="866776"/>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264C56-F954-624C-8B30-75140C7A8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0A1DA1-385D-1340-B4E3-B21FE9EA67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424F5F-5960-784C-B0A9-A9F2BA20F1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B645D0-C4F4-C246-88FC-9F50EE5D3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CBDEBE4-F25E-FB49-A696-F162A5FB5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Tree>
    <p:extLst>
      <p:ext uri="{BB962C8B-B14F-4D97-AF65-F5344CB8AC3E}">
        <p14:creationId xmlns:p14="http://schemas.microsoft.com/office/powerpoint/2010/main" val="342726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444-58D9-0744-A533-0F8C9FD98970}"/>
              </a:ext>
            </a:extLst>
          </p:cNvPr>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BDC9D05D-38A2-0A40-92CA-D3A7A106F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Tree>
    <p:extLst>
      <p:ext uri="{BB962C8B-B14F-4D97-AF65-F5344CB8AC3E}">
        <p14:creationId xmlns:p14="http://schemas.microsoft.com/office/powerpoint/2010/main" val="225182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444-58D9-0744-A533-0F8C9FD98970}"/>
              </a:ext>
            </a:extLst>
          </p:cNvPr>
          <p:cNvSpPr>
            <a:spLocks noGrp="1"/>
          </p:cNvSpPr>
          <p:nvPr>
            <p:ph type="title" hasCustomPrompt="1"/>
          </p:nvPr>
        </p:nvSpPr>
        <p:spPr/>
        <p:txBody>
          <a:bodyPr/>
          <a:lstStyle/>
          <a:p>
            <a:r>
              <a:rPr lang="en-US" dirty="0"/>
              <a:t>Learning Objectives</a:t>
            </a:r>
          </a:p>
        </p:txBody>
      </p:sp>
      <p:pic>
        <p:nvPicPr>
          <p:cNvPr id="6" name="Picture 5">
            <a:extLst>
              <a:ext uri="{FF2B5EF4-FFF2-40B4-BE49-F238E27FC236}">
                <a16:creationId xmlns:a16="http://schemas.microsoft.com/office/drawing/2014/main" id="{BDC9D05D-38A2-0A40-92CA-D3A7A106F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Tree>
    <p:extLst>
      <p:ext uri="{BB962C8B-B14F-4D97-AF65-F5344CB8AC3E}">
        <p14:creationId xmlns:p14="http://schemas.microsoft.com/office/powerpoint/2010/main" val="1855444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A444-58D9-0744-A533-0F8C9FD98970}"/>
              </a:ext>
            </a:extLst>
          </p:cNvPr>
          <p:cNvSpPr>
            <a:spLocks noGrp="1"/>
          </p:cNvSpPr>
          <p:nvPr>
            <p:ph type="title" hasCustomPrompt="1"/>
          </p:nvPr>
        </p:nvSpPr>
        <p:spPr>
          <a:xfrm>
            <a:off x="740664" y="871760"/>
            <a:ext cx="10515600" cy="368300"/>
          </a:xfrm>
        </p:spPr>
        <p:txBody>
          <a:bodyPr>
            <a:normAutofit/>
          </a:bodyPr>
          <a:lstStyle>
            <a:lvl1pPr>
              <a:defRPr sz="3200"/>
            </a:lvl1pPr>
          </a:lstStyle>
          <a:p>
            <a:r>
              <a:rPr lang="en-US" dirty="0"/>
              <a:t>Activity</a:t>
            </a:r>
          </a:p>
        </p:txBody>
      </p:sp>
      <p:pic>
        <p:nvPicPr>
          <p:cNvPr id="6" name="Picture 5">
            <a:extLst>
              <a:ext uri="{FF2B5EF4-FFF2-40B4-BE49-F238E27FC236}">
                <a16:creationId xmlns:a16="http://schemas.microsoft.com/office/drawing/2014/main" id="{BDC9D05D-38A2-0A40-92CA-D3A7A106F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 y="282004"/>
            <a:ext cx="5016500" cy="368300"/>
          </a:xfrm>
          <a:prstGeom prst="rect">
            <a:avLst/>
          </a:prstGeom>
        </p:spPr>
      </p:pic>
      <p:sp>
        <p:nvSpPr>
          <p:cNvPr id="4" name="Title 1">
            <a:extLst>
              <a:ext uri="{FF2B5EF4-FFF2-40B4-BE49-F238E27FC236}">
                <a16:creationId xmlns:a16="http://schemas.microsoft.com/office/drawing/2014/main" id="{7CFC2D37-18F6-9441-A812-A3AA6F4E60EB}"/>
              </a:ext>
            </a:extLst>
          </p:cNvPr>
          <p:cNvSpPr txBox="1">
            <a:spLocks/>
          </p:cNvSpPr>
          <p:nvPr/>
        </p:nvSpPr>
        <p:spPr>
          <a:xfrm>
            <a:off x="740664" y="1240060"/>
            <a:ext cx="10515600" cy="465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2400" dirty="0">
                <a:solidFill>
                  <a:schemeClr val="bg1">
                    <a:lumMod val="50000"/>
                  </a:schemeClr>
                </a:solidFill>
              </a:rPr>
              <a:t>Click to edit Master title style</a:t>
            </a:r>
          </a:p>
        </p:txBody>
      </p:sp>
    </p:spTree>
    <p:extLst>
      <p:ext uri="{BB962C8B-B14F-4D97-AF65-F5344CB8AC3E}">
        <p14:creationId xmlns:p14="http://schemas.microsoft.com/office/powerpoint/2010/main" val="30426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46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ACC4C-196E-BC4C-B3C3-4EE07E299D00}"/>
              </a:ext>
            </a:extLst>
          </p:cNvPr>
          <p:cNvSpPr>
            <a:spLocks noGrp="1"/>
          </p:cNvSpPr>
          <p:nvPr>
            <p:ph type="title"/>
          </p:nvPr>
        </p:nvSpPr>
        <p:spPr>
          <a:xfrm>
            <a:off x="740664" y="871759"/>
            <a:ext cx="10515600" cy="8107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AD9BCBF-7217-124E-858F-0B6055D3F1C2}"/>
              </a:ext>
            </a:extLst>
          </p:cNvPr>
          <p:cNvSpPr>
            <a:spLocks noGrp="1"/>
          </p:cNvSpPr>
          <p:nvPr>
            <p:ph type="body" idx="1"/>
          </p:nvPr>
        </p:nvSpPr>
        <p:spPr>
          <a:xfrm>
            <a:off x="740664" y="1962913"/>
            <a:ext cx="10515600" cy="43647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838936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Lst>
  <p:txStyles>
    <p:titleStyle>
      <a:lvl1pPr algn="l" defTabSz="914400" rtl="0" eaLnBrk="1" latinLnBrk="0" hangingPunct="1">
        <a:lnSpc>
          <a:spcPct val="90000"/>
        </a:lnSpc>
        <a:spcBef>
          <a:spcPct val="0"/>
        </a:spcBef>
        <a:buNone/>
        <a:defRPr sz="4400" b="1" i="0" kern="1200">
          <a:solidFill>
            <a:schemeClr val="tx1"/>
          </a:solidFill>
          <a:latin typeface="Lato" panose="020F0502020204030203" pitchFamily="34" charset="0"/>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llgLw7oEAFc?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hyperlink" Target="https://vimeo.com/manage/videos/534114160"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www.ellisclinic.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BA9C2-18B9-4D67-8109-0661CB2800DA}"/>
              </a:ext>
            </a:extLst>
          </p:cNvPr>
          <p:cNvSpPr>
            <a:spLocks noGrp="1"/>
          </p:cNvSpPr>
          <p:nvPr>
            <p:ph type="ctrTitle"/>
          </p:nvPr>
        </p:nvSpPr>
        <p:spPr>
          <a:xfrm>
            <a:off x="1524000" y="2438400"/>
            <a:ext cx="9144000" cy="1981200"/>
          </a:xfrm>
        </p:spPr>
        <p:txBody>
          <a:bodyPr/>
          <a:lstStyle/>
          <a:p>
            <a:pPr algn="ctr"/>
            <a:r>
              <a:rPr lang="en-US" dirty="0">
                <a:latin typeface="Arial" panose="020B0604020202020204" pitchFamily="34" charset="0"/>
                <a:cs typeface="Arial" panose="020B0604020202020204" pitchFamily="34" charset="0"/>
              </a:rPr>
              <a:t>Safety Belt Information  and the Law</a:t>
            </a:r>
          </a:p>
        </p:txBody>
      </p:sp>
      <p:sp>
        <p:nvSpPr>
          <p:cNvPr id="3" name="Subtitle 2">
            <a:extLst>
              <a:ext uri="{FF2B5EF4-FFF2-40B4-BE49-F238E27FC236}">
                <a16:creationId xmlns:a16="http://schemas.microsoft.com/office/drawing/2014/main" id="{DD408FA8-143F-49B9-9F4B-378AD3B3A753}"/>
              </a:ext>
            </a:extLst>
          </p:cNvPr>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val="3059658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B823-1188-41F1-A811-3F8152209025}"/>
              </a:ext>
            </a:extLst>
          </p:cNvPr>
          <p:cNvSpPr>
            <a:spLocks noGrp="1"/>
          </p:cNvSpPr>
          <p:nvPr>
            <p:ph type="title"/>
          </p:nvPr>
        </p:nvSpPr>
        <p:spPr>
          <a:xfrm>
            <a:off x="651764" y="990615"/>
            <a:ext cx="10515600" cy="810737"/>
          </a:xfrm>
        </p:spPr>
        <p:txBody>
          <a:bodyPr/>
          <a:lstStyle/>
          <a:p>
            <a:r>
              <a:rPr lang="en-US" b="1" i="0" dirty="0">
                <a:solidFill>
                  <a:srgbClr val="333333"/>
                </a:solidFill>
                <a:effectLst/>
                <a:latin typeface="Arial" panose="020B0604020202020204" pitchFamily="34" charset="0"/>
                <a:cs typeface="Arial" panose="020B0604020202020204" pitchFamily="34" charset="0"/>
              </a:rPr>
              <a:t>Booster Seat Law</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3AAA021-E90E-42C0-8382-0007C9F5B88E}"/>
              </a:ext>
            </a:extLst>
          </p:cNvPr>
          <p:cNvSpPr>
            <a:spLocks noGrp="1"/>
          </p:cNvSpPr>
          <p:nvPr>
            <p:ph idx="1"/>
          </p:nvPr>
        </p:nvSpPr>
        <p:spPr>
          <a:xfrm>
            <a:off x="838198" y="2150254"/>
            <a:ext cx="5878923" cy="3184456"/>
          </a:xfrm>
        </p:spPr>
        <p:txBody>
          <a:bodyPr>
            <a:normAutofit/>
          </a:bodyPr>
          <a:lstStyle/>
          <a:p>
            <a:pPr marL="0" indent="0">
              <a:buNone/>
            </a:pPr>
            <a:r>
              <a:rPr lang="en-US" sz="2900" b="0" i="0" dirty="0">
                <a:solidFill>
                  <a:srgbClr val="333333"/>
                </a:solidFill>
                <a:effectLst/>
                <a:latin typeface="Arial" panose="020B0604020202020204" pitchFamily="34" charset="0"/>
                <a:cs typeface="Arial" panose="020B0604020202020204" pitchFamily="34" charset="0"/>
              </a:rPr>
              <a:t>Children over forty pounds or who have reached the upper weight limit for their forward-facing car seat must use a child seat with harness or a booster to 4'9" tall or age eight and the adult belt fits correctly.</a:t>
            </a:r>
          </a:p>
          <a:p>
            <a:endParaRPr lang="en-US" sz="2400" dirty="0"/>
          </a:p>
        </p:txBody>
      </p:sp>
      <p:pic>
        <p:nvPicPr>
          <p:cNvPr id="5" name="Picture 4">
            <a:extLst>
              <a:ext uri="{FF2B5EF4-FFF2-40B4-BE49-F238E27FC236}">
                <a16:creationId xmlns:a16="http://schemas.microsoft.com/office/drawing/2014/main" id="{0F2A5B14-7326-46B6-AF64-540D8F00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921" y="1766818"/>
            <a:ext cx="3144643" cy="3657600"/>
          </a:xfrm>
          <a:prstGeom prst="rect">
            <a:avLst/>
          </a:prstGeom>
        </p:spPr>
      </p:pic>
      <p:sp>
        <p:nvSpPr>
          <p:cNvPr id="4" name="TextBox 3">
            <a:extLst>
              <a:ext uri="{FF2B5EF4-FFF2-40B4-BE49-F238E27FC236}">
                <a16:creationId xmlns:a16="http://schemas.microsoft.com/office/drawing/2014/main" id="{EB809F56-5313-410C-B19A-3C1867C12BE8}"/>
              </a:ext>
            </a:extLst>
          </p:cNvPr>
          <p:cNvSpPr txBox="1"/>
          <p:nvPr/>
        </p:nvSpPr>
        <p:spPr>
          <a:xfrm>
            <a:off x="-1307868" y="6094069"/>
            <a:ext cx="6093724" cy="584775"/>
          </a:xfrm>
          <a:prstGeom prst="rect">
            <a:avLst/>
          </a:prstGeom>
          <a:noFill/>
        </p:spPr>
        <p:txBody>
          <a:bodyPr wrap="square">
            <a:spAutoFit/>
          </a:bodyPr>
          <a:lstStyle/>
          <a:p>
            <a:pPr algn="l"/>
            <a:endParaRPr lang="en-US" sz="1400" b="0" i="0" u="none" strike="noStrike" baseline="0" dirty="0">
              <a:solidFill>
                <a:srgbClr val="000000"/>
              </a:solidFill>
              <a:latin typeface="Gotham Medium"/>
            </a:endParaRPr>
          </a:p>
          <a:p>
            <a:pPr algn="ctr"/>
            <a:r>
              <a:rPr lang="en-US" sz="1400" b="0" i="0" u="none" strike="noStrike" baseline="0" dirty="0">
                <a:solidFill>
                  <a:srgbClr val="000000"/>
                </a:solidFill>
                <a:latin typeface="Gotham Medium"/>
              </a:rPr>
              <a:t> </a:t>
            </a:r>
            <a:r>
              <a:rPr lang="en-US" sz="1800" b="0" i="0" u="none" strike="noStrike" baseline="0" dirty="0">
                <a:solidFill>
                  <a:srgbClr val="000036"/>
                </a:solidFill>
                <a:latin typeface="Gotham Medium"/>
              </a:rPr>
              <a:t>Transportation Safety – ODOT </a:t>
            </a:r>
            <a:endParaRPr lang="en-US" dirty="0"/>
          </a:p>
        </p:txBody>
      </p:sp>
      <p:sp>
        <p:nvSpPr>
          <p:cNvPr id="8" name="TextBox 7">
            <a:extLst>
              <a:ext uri="{FF2B5EF4-FFF2-40B4-BE49-F238E27FC236}">
                <a16:creationId xmlns:a16="http://schemas.microsoft.com/office/drawing/2014/main" id="{03D839F7-4BCA-46F8-B52C-048994C3B0A3}"/>
              </a:ext>
            </a:extLst>
          </p:cNvPr>
          <p:cNvSpPr txBox="1"/>
          <p:nvPr/>
        </p:nvSpPr>
        <p:spPr>
          <a:xfrm>
            <a:off x="298196" y="5773320"/>
            <a:ext cx="11222736" cy="446276"/>
          </a:xfrm>
          <a:prstGeom prst="rect">
            <a:avLst/>
          </a:prstGeom>
          <a:noFill/>
        </p:spPr>
        <p:txBody>
          <a:bodyPr wrap="square" rtlCol="0">
            <a:spAutoFit/>
          </a:bodyPr>
          <a:lstStyle/>
          <a:p>
            <a:r>
              <a:rPr lang="en-US" sz="2300" b="1" dirty="0">
                <a:solidFill>
                  <a:srgbClr val="FF0000"/>
                </a:solidFill>
                <a:latin typeface="Arial" panose="020B0604020202020204" pitchFamily="34" charset="0"/>
                <a:cs typeface="Arial" panose="020B0604020202020204" pitchFamily="34" charset="0"/>
              </a:rPr>
              <a:t>Check your owner’s manual for specific placement information for your vehicle</a:t>
            </a:r>
          </a:p>
        </p:txBody>
      </p:sp>
    </p:spTree>
    <p:extLst>
      <p:ext uri="{BB962C8B-B14F-4D97-AF65-F5344CB8AC3E}">
        <p14:creationId xmlns:p14="http://schemas.microsoft.com/office/powerpoint/2010/main" val="189607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3FD2-683D-48D3-B65F-E09755B8B0D8}"/>
              </a:ext>
            </a:extLst>
          </p:cNvPr>
          <p:cNvSpPr>
            <a:spLocks noGrp="1"/>
          </p:cNvSpPr>
          <p:nvPr>
            <p:ph type="title"/>
          </p:nvPr>
        </p:nvSpPr>
        <p:spPr>
          <a:xfrm>
            <a:off x="355002" y="728980"/>
            <a:ext cx="10058400" cy="1050211"/>
          </a:xfrm>
        </p:spPr>
        <p:txBody>
          <a:bodyPr/>
          <a:lstStyle/>
          <a:p>
            <a:r>
              <a:rPr lang="en-US" dirty="0">
                <a:latin typeface="Arial" panose="020B0604020202020204" pitchFamily="34" charset="0"/>
                <a:cs typeface="Arial" panose="020B0604020202020204" pitchFamily="34" charset="0"/>
              </a:rPr>
              <a:t>Safety Belt Positioning</a:t>
            </a:r>
          </a:p>
        </p:txBody>
      </p:sp>
      <p:sp>
        <p:nvSpPr>
          <p:cNvPr id="3" name="Content Placeholder 2">
            <a:extLst>
              <a:ext uri="{FF2B5EF4-FFF2-40B4-BE49-F238E27FC236}">
                <a16:creationId xmlns:a16="http://schemas.microsoft.com/office/drawing/2014/main" id="{AC38DD02-E330-4C20-AC0B-A3E9140FDAAC}"/>
              </a:ext>
            </a:extLst>
          </p:cNvPr>
          <p:cNvSpPr>
            <a:spLocks noGrp="1"/>
          </p:cNvSpPr>
          <p:nvPr>
            <p:ph idx="1"/>
          </p:nvPr>
        </p:nvSpPr>
        <p:spPr>
          <a:xfrm>
            <a:off x="355002" y="1971635"/>
            <a:ext cx="6093724" cy="3964939"/>
          </a:xfrm>
        </p:spPr>
        <p:txBody>
          <a:bodyPr>
            <a:normAutofit fontScale="92500" lnSpcReduction="10000"/>
          </a:bodyPr>
          <a:lstStyle/>
          <a:p>
            <a:pPr marL="0" indent="0" algn="l">
              <a:buNone/>
            </a:pPr>
            <a:r>
              <a:rPr lang="en-US" sz="3500" b="0" i="0" dirty="0">
                <a:solidFill>
                  <a:srgbClr val="333333"/>
                </a:solidFill>
                <a:effectLst/>
                <a:latin typeface="Arial" panose="020B0604020202020204" pitchFamily="34" charset="0"/>
                <a:cs typeface="Arial" panose="020B0604020202020204" pitchFamily="34" charset="0"/>
              </a:rPr>
              <a:t>The belt should fit snug across your body</a:t>
            </a:r>
          </a:p>
          <a:p>
            <a:pPr marL="0" indent="0" algn="l">
              <a:buNone/>
            </a:pPr>
            <a:endParaRPr lang="en-US" sz="1900" b="0" i="0" dirty="0">
              <a:solidFill>
                <a:srgbClr val="333333"/>
              </a:solidFill>
              <a:effectLst/>
              <a:latin typeface="Arial" panose="020B0604020202020204" pitchFamily="34" charset="0"/>
              <a:cs typeface="Arial" panose="020B0604020202020204" pitchFamily="34" charset="0"/>
            </a:endParaRPr>
          </a:p>
          <a:p>
            <a:pPr marL="0" indent="0">
              <a:buNone/>
            </a:pPr>
            <a:endParaRPr lang="en-US" sz="2200" dirty="0">
              <a:solidFill>
                <a:srgbClr val="333333"/>
              </a:solidFill>
              <a:latin typeface="Arial" panose="020B0604020202020204" pitchFamily="34" charset="0"/>
              <a:cs typeface="Arial" panose="020B0604020202020204" pitchFamily="34" charset="0"/>
            </a:endParaRPr>
          </a:p>
          <a:p>
            <a:pPr marL="0" indent="0">
              <a:buNone/>
            </a:pPr>
            <a:r>
              <a:rPr lang="en-US" sz="3500" b="0" i="0" dirty="0">
                <a:solidFill>
                  <a:srgbClr val="333333"/>
                </a:solidFill>
                <a:effectLst/>
                <a:latin typeface="Arial" panose="020B0604020202020204" pitchFamily="34" charset="0"/>
                <a:cs typeface="Arial" panose="020B0604020202020204" pitchFamily="34" charset="0"/>
              </a:rPr>
              <a:t>The lower lap part of the safety belt should be placed low and across the hip bones (not across the abdomen)</a:t>
            </a:r>
          </a:p>
          <a:p>
            <a:pPr marL="0" indent="0" algn="l">
              <a:buNone/>
            </a:pPr>
            <a:br>
              <a:rPr lang="en-US" sz="2400" b="0" i="0" dirty="0">
                <a:solidFill>
                  <a:srgbClr val="333333"/>
                </a:solidFill>
                <a:effectLst/>
                <a:latin typeface="ff-dagny-web-pro"/>
              </a:rPr>
            </a:br>
            <a:endParaRPr lang="en-US" sz="2400" b="0" i="0" dirty="0">
              <a:solidFill>
                <a:srgbClr val="333333"/>
              </a:solidFill>
              <a:effectLst/>
              <a:latin typeface="ff-dagny-web-pro"/>
            </a:endParaRPr>
          </a:p>
          <a:p>
            <a:endParaRPr lang="en-US" sz="2400" dirty="0"/>
          </a:p>
        </p:txBody>
      </p:sp>
      <p:sp>
        <p:nvSpPr>
          <p:cNvPr id="4" name="TextBox 3">
            <a:extLst>
              <a:ext uri="{FF2B5EF4-FFF2-40B4-BE49-F238E27FC236}">
                <a16:creationId xmlns:a16="http://schemas.microsoft.com/office/drawing/2014/main" id="{EF7CE2D9-EC3E-48AC-9E7C-8D9749E2D294}"/>
              </a:ext>
            </a:extLst>
          </p:cNvPr>
          <p:cNvSpPr txBox="1"/>
          <p:nvPr/>
        </p:nvSpPr>
        <p:spPr>
          <a:xfrm>
            <a:off x="-2454918" y="6185322"/>
            <a:ext cx="6093724" cy="584775"/>
          </a:xfrm>
          <a:prstGeom prst="rect">
            <a:avLst/>
          </a:prstGeom>
          <a:noFill/>
        </p:spPr>
        <p:txBody>
          <a:bodyPr wrap="square">
            <a:spAutoFit/>
          </a:bodyPr>
          <a:lstStyle/>
          <a:p>
            <a:pPr algn="l"/>
            <a:endParaRPr lang="en-US" sz="1400" b="0" i="0" u="none" strike="noStrike" baseline="0" dirty="0">
              <a:solidFill>
                <a:srgbClr val="000000"/>
              </a:solidFill>
              <a:latin typeface="Gotham Medium"/>
            </a:endParaRPr>
          </a:p>
          <a:p>
            <a:pPr algn="ctr"/>
            <a:r>
              <a:rPr lang="en-US" sz="1400" b="0" i="0" u="none" strike="noStrike" baseline="0" dirty="0">
                <a:solidFill>
                  <a:srgbClr val="000000"/>
                </a:solidFill>
                <a:latin typeface="Gotham Medium"/>
              </a:rPr>
              <a:t> </a:t>
            </a:r>
            <a:r>
              <a:rPr lang="en-US" dirty="0">
                <a:solidFill>
                  <a:srgbClr val="000036"/>
                </a:solidFill>
                <a:latin typeface="Gotham Medium"/>
              </a:rPr>
              <a:t>NHTSA</a:t>
            </a:r>
            <a:r>
              <a:rPr lang="en-US" sz="1800" b="0" i="0" u="none" strike="noStrike" baseline="0" dirty="0">
                <a:solidFill>
                  <a:srgbClr val="000036"/>
                </a:solidFill>
                <a:latin typeface="Gotham Medium"/>
              </a:rPr>
              <a:t> </a:t>
            </a:r>
            <a:endParaRPr lang="en-US" dirty="0"/>
          </a:p>
        </p:txBody>
      </p:sp>
      <p:pic>
        <p:nvPicPr>
          <p:cNvPr id="5" name="Picture 4">
            <a:extLst>
              <a:ext uri="{FF2B5EF4-FFF2-40B4-BE49-F238E27FC236}">
                <a16:creationId xmlns:a16="http://schemas.microsoft.com/office/drawing/2014/main" id="{4E77DCB1-96E7-4A1F-96E9-5E379F6968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07799" y="1759545"/>
            <a:ext cx="4571374" cy="4389120"/>
          </a:xfrm>
          <a:prstGeom prst="rect">
            <a:avLst/>
          </a:prstGeom>
        </p:spPr>
      </p:pic>
    </p:spTree>
    <p:extLst>
      <p:ext uri="{BB962C8B-B14F-4D97-AF65-F5344CB8AC3E}">
        <p14:creationId xmlns:p14="http://schemas.microsoft.com/office/powerpoint/2010/main" val="35664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6049-FDD7-48C6-9A6D-6356B62A8E11}"/>
              </a:ext>
            </a:extLst>
          </p:cNvPr>
          <p:cNvSpPr>
            <a:spLocks noGrp="1"/>
          </p:cNvSpPr>
          <p:nvPr>
            <p:ph type="title"/>
          </p:nvPr>
        </p:nvSpPr>
        <p:spPr>
          <a:xfrm>
            <a:off x="393700" y="920153"/>
            <a:ext cx="10515600" cy="810737"/>
          </a:xfrm>
        </p:spPr>
        <p:txBody>
          <a:bodyPr/>
          <a:lstStyle/>
          <a:p>
            <a:r>
              <a:rPr lang="en-US" dirty="0">
                <a:latin typeface="Arial" panose="020B0604020202020204" pitchFamily="34" charset="0"/>
                <a:cs typeface="Arial" panose="020B0604020202020204" pitchFamily="34" charset="0"/>
              </a:rPr>
              <a:t>Safety Belt Positioning</a:t>
            </a:r>
          </a:p>
        </p:txBody>
      </p:sp>
      <p:sp>
        <p:nvSpPr>
          <p:cNvPr id="3" name="Content Placeholder 2">
            <a:extLst>
              <a:ext uri="{FF2B5EF4-FFF2-40B4-BE49-F238E27FC236}">
                <a16:creationId xmlns:a16="http://schemas.microsoft.com/office/drawing/2014/main" id="{CD8CB9C7-358F-46A6-B4B0-68913709D888}"/>
              </a:ext>
            </a:extLst>
          </p:cNvPr>
          <p:cNvSpPr>
            <a:spLocks noGrp="1"/>
          </p:cNvSpPr>
          <p:nvPr>
            <p:ph idx="1"/>
          </p:nvPr>
        </p:nvSpPr>
        <p:spPr>
          <a:xfrm>
            <a:off x="393699" y="1913652"/>
            <a:ext cx="4255001" cy="3661648"/>
          </a:xfrm>
        </p:spPr>
        <p:txBody>
          <a:bodyPr>
            <a:noAutofit/>
          </a:bodyPr>
          <a:lstStyle/>
          <a:p>
            <a:pPr marL="0" indent="0">
              <a:buNone/>
            </a:pPr>
            <a:r>
              <a:rPr lang="en-US" b="0" i="0" dirty="0">
                <a:effectLst/>
                <a:latin typeface="Arial" panose="020B0604020202020204" pitchFamily="34" charset="0"/>
                <a:cs typeface="Arial" panose="020B0604020202020204" pitchFamily="34" charset="0"/>
              </a:rPr>
              <a:t>Place the shoulder belt across the middle of your chest and away from your neck</a:t>
            </a:r>
          </a:p>
          <a:p>
            <a:pPr marL="0" indent="0">
              <a:buNone/>
            </a:pPr>
            <a:endParaRPr lang="en-US" b="0" i="0" dirty="0">
              <a:effectLst/>
              <a:latin typeface="Arial" panose="020B0604020202020204" pitchFamily="34" charset="0"/>
              <a:cs typeface="Arial" panose="020B0604020202020204" pitchFamily="34" charset="0"/>
            </a:endParaRPr>
          </a:p>
          <a:p>
            <a:pPr marL="0" indent="0" algn="l">
              <a:buNone/>
            </a:pPr>
            <a:r>
              <a:rPr lang="en-US" b="0" i="0" dirty="0">
                <a:effectLst/>
                <a:latin typeface="Arial" panose="020B0604020202020204" pitchFamily="34" charset="0"/>
                <a:cs typeface="Arial" panose="020B0604020202020204" pitchFamily="34" charset="0"/>
              </a:rPr>
              <a:t>Never place the shoulder belt behind your back or under your arm</a:t>
            </a:r>
          </a:p>
        </p:txBody>
      </p:sp>
      <p:sp>
        <p:nvSpPr>
          <p:cNvPr id="5" name="TextBox 4">
            <a:extLst>
              <a:ext uri="{FF2B5EF4-FFF2-40B4-BE49-F238E27FC236}">
                <a16:creationId xmlns:a16="http://schemas.microsoft.com/office/drawing/2014/main" id="{D08EAF1E-9F3C-4037-9352-FD789C9FFB6A}"/>
              </a:ext>
            </a:extLst>
          </p:cNvPr>
          <p:cNvSpPr txBox="1"/>
          <p:nvPr/>
        </p:nvSpPr>
        <p:spPr>
          <a:xfrm>
            <a:off x="4996853" y="5091461"/>
            <a:ext cx="4673204" cy="1692771"/>
          </a:xfrm>
          <a:prstGeom prst="rect">
            <a:avLst/>
          </a:prstGeom>
          <a:noFill/>
        </p:spPr>
        <p:txBody>
          <a:bodyPr wrap="square">
            <a:spAutoFit/>
          </a:bodyPr>
          <a:lstStyle/>
          <a:p>
            <a:r>
              <a:rPr lang="en-US" sz="2600" dirty="0">
                <a:latin typeface="Arial" panose="020B0604020202020204" pitchFamily="34" charset="0"/>
                <a:cs typeface="Arial" panose="020B0604020202020204" pitchFamily="34" charset="0"/>
              </a:rPr>
              <a:t>Use the belt positioner to adjust your shoulder belt so it doesn’t rub across the neck or face</a:t>
            </a:r>
          </a:p>
        </p:txBody>
      </p:sp>
      <p:pic>
        <p:nvPicPr>
          <p:cNvPr id="7" name="Picture 6">
            <a:extLst>
              <a:ext uri="{FF2B5EF4-FFF2-40B4-BE49-F238E27FC236}">
                <a16:creationId xmlns:a16="http://schemas.microsoft.com/office/drawing/2014/main" id="{2A4C7318-CC2F-43AD-AC49-D75F71E1B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1904" y="2639114"/>
            <a:ext cx="2166066" cy="2592178"/>
          </a:xfrm>
          <a:prstGeom prst="rect">
            <a:avLst/>
          </a:prstGeom>
        </p:spPr>
      </p:pic>
      <p:pic>
        <p:nvPicPr>
          <p:cNvPr id="9" name="Picture 8">
            <a:extLst>
              <a:ext uri="{FF2B5EF4-FFF2-40B4-BE49-F238E27FC236}">
                <a16:creationId xmlns:a16="http://schemas.microsoft.com/office/drawing/2014/main" id="{D4BE21D5-8845-414D-A74A-2F29B63343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853" y="1913652"/>
            <a:ext cx="3779520" cy="2834640"/>
          </a:xfrm>
          <a:prstGeom prst="rect">
            <a:avLst/>
          </a:prstGeom>
        </p:spPr>
      </p:pic>
      <p:sp>
        <p:nvSpPr>
          <p:cNvPr id="4" name="TextBox 3">
            <a:extLst>
              <a:ext uri="{FF2B5EF4-FFF2-40B4-BE49-F238E27FC236}">
                <a16:creationId xmlns:a16="http://schemas.microsoft.com/office/drawing/2014/main" id="{A2ED5D45-6E88-47BE-8214-CC4E517C96E8}"/>
              </a:ext>
            </a:extLst>
          </p:cNvPr>
          <p:cNvSpPr txBox="1"/>
          <p:nvPr/>
        </p:nvSpPr>
        <p:spPr>
          <a:xfrm>
            <a:off x="-2208662" y="6139234"/>
            <a:ext cx="6093724" cy="584775"/>
          </a:xfrm>
          <a:prstGeom prst="rect">
            <a:avLst/>
          </a:prstGeom>
          <a:noFill/>
        </p:spPr>
        <p:txBody>
          <a:bodyPr wrap="square">
            <a:spAutoFit/>
          </a:bodyPr>
          <a:lstStyle/>
          <a:p>
            <a:pPr algn="l"/>
            <a:endParaRPr lang="en-US" sz="1400" b="0" i="0" u="none" strike="noStrike" baseline="0" dirty="0">
              <a:solidFill>
                <a:srgbClr val="000000"/>
              </a:solidFill>
              <a:latin typeface="Gotham Medium"/>
            </a:endParaRPr>
          </a:p>
          <a:p>
            <a:pPr algn="ctr"/>
            <a:r>
              <a:rPr lang="en-US" sz="1400" b="0" i="0" u="none" strike="noStrike" baseline="0" dirty="0">
                <a:solidFill>
                  <a:srgbClr val="000000"/>
                </a:solidFill>
                <a:latin typeface="Gotham Medium"/>
              </a:rPr>
              <a:t> </a:t>
            </a:r>
            <a:r>
              <a:rPr lang="en-US" dirty="0">
                <a:solidFill>
                  <a:srgbClr val="000036"/>
                </a:solidFill>
                <a:latin typeface="Gotham Medium"/>
              </a:rPr>
              <a:t>NHTSA/ODOT</a:t>
            </a:r>
            <a:r>
              <a:rPr lang="en-US" sz="1800" b="0" i="0" u="none" strike="noStrike" baseline="0" dirty="0">
                <a:solidFill>
                  <a:srgbClr val="000036"/>
                </a:solidFill>
                <a:latin typeface="Gotham Medium"/>
              </a:rPr>
              <a:t> </a:t>
            </a:r>
            <a:endParaRPr lang="en-US" dirty="0"/>
          </a:p>
        </p:txBody>
      </p:sp>
    </p:spTree>
    <p:extLst>
      <p:ext uri="{BB962C8B-B14F-4D97-AF65-F5344CB8AC3E}">
        <p14:creationId xmlns:p14="http://schemas.microsoft.com/office/powerpoint/2010/main" val="30773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0696-CE91-471C-92EA-D6CFB72E3153}"/>
              </a:ext>
            </a:extLst>
          </p:cNvPr>
          <p:cNvSpPr>
            <a:spLocks noGrp="1"/>
          </p:cNvSpPr>
          <p:nvPr>
            <p:ph type="title"/>
          </p:nvPr>
        </p:nvSpPr>
        <p:spPr>
          <a:xfrm>
            <a:off x="339506" y="816631"/>
            <a:ext cx="5131752" cy="847926"/>
          </a:xfrm>
        </p:spPr>
        <p:txBody>
          <a:bodyPr>
            <a:normAutofit/>
          </a:bodyPr>
          <a:lstStyle/>
          <a:p>
            <a:r>
              <a:rPr lang="en-US" b="1" dirty="0">
                <a:latin typeface="Arial" panose="020B0604020202020204" pitchFamily="34" charset="0"/>
                <a:cs typeface="Arial" panose="020B0604020202020204" pitchFamily="34" charset="0"/>
              </a:rPr>
              <a:t>Safety Belts</a:t>
            </a:r>
          </a:p>
        </p:txBody>
      </p:sp>
      <p:sp>
        <p:nvSpPr>
          <p:cNvPr id="3" name="Content Placeholder 2">
            <a:extLst>
              <a:ext uri="{FF2B5EF4-FFF2-40B4-BE49-F238E27FC236}">
                <a16:creationId xmlns:a16="http://schemas.microsoft.com/office/drawing/2014/main" id="{20946668-F9EB-40F6-98F1-EE2A5379BDC3}"/>
              </a:ext>
            </a:extLst>
          </p:cNvPr>
          <p:cNvSpPr>
            <a:spLocks noGrp="1"/>
          </p:cNvSpPr>
          <p:nvPr>
            <p:ph idx="1"/>
          </p:nvPr>
        </p:nvSpPr>
        <p:spPr>
          <a:xfrm>
            <a:off x="339506" y="1766287"/>
            <a:ext cx="5604094" cy="4616656"/>
          </a:xfrm>
        </p:spPr>
        <p:txBody>
          <a:bodyPr>
            <a:normAutofit lnSpcReduction="10000"/>
          </a:bodyPr>
          <a:lstStyle/>
          <a:p>
            <a:pPr marL="0" indent="0" algn="l">
              <a:buNone/>
            </a:pPr>
            <a:r>
              <a:rPr lang="en-US" dirty="0">
                <a:solidFill>
                  <a:srgbClr val="222222"/>
                </a:solidFill>
                <a:latin typeface="Arial" panose="020B0604020202020204" pitchFamily="34" charset="0"/>
                <a:cs typeface="Arial" panose="020B0604020202020204" pitchFamily="34" charset="0"/>
              </a:rPr>
              <a:t>For drivers and front seat passengers, safety belts</a:t>
            </a:r>
          </a:p>
          <a:p>
            <a:pPr marL="0" indent="0" algn="l">
              <a:buNone/>
            </a:pPr>
            <a:endParaRPr lang="en-US" b="0" i="0" dirty="0">
              <a:solidFill>
                <a:srgbClr val="22222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R</a:t>
            </a:r>
            <a:r>
              <a:rPr lang="en-US" b="0" i="0" dirty="0">
                <a:solidFill>
                  <a:srgbClr val="222222"/>
                </a:solidFill>
                <a:effectLst/>
                <a:latin typeface="Arial" panose="020B0604020202020204" pitchFamily="34" charset="0"/>
                <a:cs typeface="Arial" panose="020B0604020202020204" pitchFamily="34" charset="0"/>
              </a:rPr>
              <a:t>educe the risk of death by 45% </a:t>
            </a:r>
          </a:p>
          <a:p>
            <a:pPr marL="0" indent="0" algn="l">
              <a:buNone/>
            </a:pPr>
            <a:endParaRPr lang="en-US" b="0" i="0" dirty="0">
              <a:solidFill>
                <a:srgbClr val="22222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Reduce</a:t>
            </a:r>
            <a:r>
              <a:rPr lang="en-US" b="0" i="0" dirty="0">
                <a:solidFill>
                  <a:srgbClr val="222222"/>
                </a:solidFill>
                <a:effectLst/>
                <a:latin typeface="Arial" panose="020B0604020202020204" pitchFamily="34" charset="0"/>
                <a:cs typeface="Arial" panose="020B0604020202020204" pitchFamily="34" charset="0"/>
              </a:rPr>
              <a:t> the risk of serious injury by 50%</a:t>
            </a:r>
          </a:p>
          <a:p>
            <a:pPr marL="0" indent="0" algn="l">
              <a:buNone/>
            </a:pPr>
            <a:endParaRPr lang="en-US" b="0" i="0" dirty="0">
              <a:solidFill>
                <a:srgbClr val="22222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dirty="0">
                <a:solidFill>
                  <a:srgbClr val="222222"/>
                </a:solidFill>
                <a:latin typeface="Arial" panose="020B0604020202020204" pitchFamily="34" charset="0"/>
                <a:cs typeface="Arial" panose="020B0604020202020204" pitchFamily="34" charset="0"/>
              </a:rPr>
              <a:t>P</a:t>
            </a:r>
            <a:r>
              <a:rPr lang="en-US" b="0" i="0" dirty="0">
                <a:solidFill>
                  <a:srgbClr val="222222"/>
                </a:solidFill>
                <a:effectLst/>
                <a:latin typeface="Arial" panose="020B0604020202020204" pitchFamily="34" charset="0"/>
                <a:cs typeface="Arial" panose="020B0604020202020204" pitchFamily="34" charset="0"/>
              </a:rPr>
              <a:t>revent drivers and passengers from being ejected during a crash </a:t>
            </a:r>
          </a:p>
          <a:p>
            <a:pPr algn="l"/>
            <a:endParaRPr lang="en-US" sz="2800" dirty="0">
              <a:solidFill>
                <a:srgbClr val="222222"/>
              </a:solidFill>
              <a:latin typeface="Roboto"/>
            </a:endParaRPr>
          </a:p>
          <a:p>
            <a:pPr marL="0" indent="0" algn="l">
              <a:buNone/>
            </a:pPr>
            <a:endParaRPr lang="en-US" sz="2800" dirty="0">
              <a:solidFill>
                <a:srgbClr val="222222"/>
              </a:solidFill>
              <a:latin typeface="Roboto"/>
            </a:endParaRPr>
          </a:p>
          <a:p>
            <a:pPr algn="l"/>
            <a:endParaRPr lang="en-US" sz="2800" dirty="0">
              <a:solidFill>
                <a:srgbClr val="222222"/>
              </a:solidFill>
              <a:latin typeface="Roboto"/>
            </a:endParaRPr>
          </a:p>
          <a:p>
            <a:endParaRPr lang="en-US" sz="2800" dirty="0"/>
          </a:p>
        </p:txBody>
      </p:sp>
      <p:sp>
        <p:nvSpPr>
          <p:cNvPr id="4" name="TextBox 3">
            <a:extLst>
              <a:ext uri="{FF2B5EF4-FFF2-40B4-BE49-F238E27FC236}">
                <a16:creationId xmlns:a16="http://schemas.microsoft.com/office/drawing/2014/main" id="{7AABA5B9-E993-4DED-B9CA-CCAFD2A1F6F2}"/>
              </a:ext>
            </a:extLst>
          </p:cNvPr>
          <p:cNvSpPr txBox="1"/>
          <p:nvPr/>
        </p:nvSpPr>
        <p:spPr>
          <a:xfrm>
            <a:off x="90796" y="6382943"/>
            <a:ext cx="2756848" cy="307777"/>
          </a:xfrm>
          <a:prstGeom prst="rect">
            <a:avLst/>
          </a:prstGeom>
          <a:noFill/>
        </p:spPr>
        <p:txBody>
          <a:bodyPr wrap="square" rtlCol="0">
            <a:spAutoFit/>
          </a:bodyPr>
          <a:lstStyle/>
          <a:p>
            <a:r>
              <a:rPr lang="en-US" sz="1400" dirty="0"/>
              <a:t>NHTSA/NSC</a:t>
            </a:r>
          </a:p>
        </p:txBody>
      </p:sp>
      <p:pic>
        <p:nvPicPr>
          <p:cNvPr id="5" name="Online Media 4" title="JourneySafe -- The Sound of Saving Lives">
            <a:hlinkClick r:id="" action="ppaction://media"/>
            <a:extLst>
              <a:ext uri="{FF2B5EF4-FFF2-40B4-BE49-F238E27FC236}">
                <a16:creationId xmlns:a16="http://schemas.microsoft.com/office/drawing/2014/main" id="{5BBBE155-18CC-F449-32D6-F5199E064C72}"/>
              </a:ext>
            </a:extLst>
          </p:cNvPr>
          <p:cNvPicPr>
            <a:picLocks noRot="1" noChangeAspect="1"/>
          </p:cNvPicPr>
          <p:nvPr>
            <a:videoFile r:link="rId1"/>
          </p:nvPr>
        </p:nvPicPr>
        <p:blipFill>
          <a:blip r:embed="rId4"/>
          <a:stretch>
            <a:fillRect/>
          </a:stretch>
        </p:blipFill>
        <p:spPr>
          <a:xfrm>
            <a:off x="6248402" y="1664557"/>
            <a:ext cx="5604094" cy="4203071"/>
          </a:xfrm>
          <a:prstGeom prst="rect">
            <a:avLst/>
          </a:prstGeom>
        </p:spPr>
      </p:pic>
    </p:spTree>
    <p:extLst>
      <p:ext uri="{BB962C8B-B14F-4D97-AF65-F5344CB8AC3E}">
        <p14:creationId xmlns:p14="http://schemas.microsoft.com/office/powerpoint/2010/main" val="336149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5"/>
                </p:tgtEl>
              </p:cMediaNode>
            </p:vide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F83B-BF4E-483F-8E3A-A05493E55558}"/>
              </a:ext>
            </a:extLst>
          </p:cNvPr>
          <p:cNvSpPr>
            <a:spLocks noGrp="1"/>
          </p:cNvSpPr>
          <p:nvPr>
            <p:ph type="title"/>
          </p:nvPr>
        </p:nvSpPr>
        <p:spPr>
          <a:xfrm>
            <a:off x="566702" y="858627"/>
            <a:ext cx="4998720" cy="846161"/>
          </a:xfrm>
        </p:spPr>
        <p:txBody>
          <a:bodyPr>
            <a:normAutofit/>
          </a:bodyPr>
          <a:lstStyle/>
          <a:p>
            <a:r>
              <a:rPr lang="en-US" sz="4400" b="1" dirty="0">
                <a:latin typeface="Arial" panose="020B0604020202020204" pitchFamily="34" charset="0"/>
                <a:cs typeface="Arial" panose="020B0604020202020204" pitchFamily="34" charset="0"/>
              </a:rPr>
              <a:t>Safety Belts</a:t>
            </a:r>
          </a:p>
        </p:txBody>
      </p:sp>
      <p:sp>
        <p:nvSpPr>
          <p:cNvPr id="3" name="Content Placeholder 2">
            <a:extLst>
              <a:ext uri="{FF2B5EF4-FFF2-40B4-BE49-F238E27FC236}">
                <a16:creationId xmlns:a16="http://schemas.microsoft.com/office/drawing/2014/main" id="{0123930D-FC76-4EAF-BB71-3B3113DE4E61}"/>
              </a:ext>
            </a:extLst>
          </p:cNvPr>
          <p:cNvSpPr>
            <a:spLocks noGrp="1"/>
          </p:cNvSpPr>
          <p:nvPr>
            <p:ph idx="1"/>
          </p:nvPr>
        </p:nvSpPr>
        <p:spPr>
          <a:xfrm>
            <a:off x="1066800" y="2057186"/>
            <a:ext cx="10058400" cy="4023360"/>
          </a:xfrm>
        </p:spPr>
        <p:txBody>
          <a:bodyPr>
            <a:normAutofit lnSpcReduction="10000"/>
          </a:bodyPr>
          <a:lstStyle/>
          <a:p>
            <a:r>
              <a:rPr lang="en-US" sz="3200" dirty="0">
                <a:latin typeface="Arial" panose="020B0604020202020204" pitchFamily="34" charset="0"/>
                <a:cs typeface="Arial" panose="020B0604020202020204" pitchFamily="34" charset="0"/>
              </a:rPr>
              <a:t>For other occupant seating positions, including 3</a:t>
            </a:r>
            <a:r>
              <a:rPr lang="en-US" sz="3200" baseline="30000" dirty="0">
                <a:latin typeface="Arial" panose="020B0604020202020204" pitchFamily="34" charset="0"/>
                <a:cs typeface="Arial" panose="020B0604020202020204" pitchFamily="34" charset="0"/>
              </a:rPr>
              <a:t>rd</a:t>
            </a:r>
            <a:r>
              <a:rPr lang="en-US" sz="3200" dirty="0">
                <a:latin typeface="Arial" panose="020B0604020202020204" pitchFamily="34" charset="0"/>
                <a:cs typeface="Arial" panose="020B0604020202020204" pitchFamily="34" charset="0"/>
              </a:rPr>
              <a:t> row safety belts</a:t>
            </a:r>
            <a:endParaRPr lang="en-US" sz="1100" dirty="0">
              <a:latin typeface="Arial" panose="020B0604020202020204" pitchFamily="34" charset="0"/>
              <a:cs typeface="Arial" panose="020B0604020202020204" pitchFamily="34" charset="0"/>
            </a:endParaRPr>
          </a:p>
          <a:p>
            <a:pPr marL="0" indent="0">
              <a:buNone/>
            </a:pPr>
            <a:endParaRPr lang="en-US" sz="9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Reduce the risk of death by 44% (passenger cars)</a:t>
            </a:r>
          </a:p>
          <a:p>
            <a:pPr marL="0" indent="0">
              <a:buNone/>
            </a:pPr>
            <a:endParaRPr lang="en-US" sz="9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3200" dirty="0">
                <a:latin typeface="Arial" panose="020B0604020202020204" pitchFamily="34" charset="0"/>
                <a:cs typeface="Arial" panose="020B0604020202020204" pitchFamily="34" charset="0"/>
              </a:rPr>
              <a:t>Reduce the risk of death by 73% (light trucks and vans)</a:t>
            </a:r>
          </a:p>
          <a:p>
            <a:pPr>
              <a:buFont typeface="Arial" panose="020B0604020202020204" pitchFamily="34" charset="0"/>
              <a:buChar char="•"/>
            </a:pPr>
            <a:r>
              <a:rPr lang="en-US" sz="3200" i="0" dirty="0">
                <a:solidFill>
                  <a:srgbClr val="222222"/>
                </a:solidFill>
                <a:effectLst/>
                <a:latin typeface="Arial" panose="020B0604020202020204" pitchFamily="34" charset="0"/>
                <a:cs typeface="Arial" panose="020B0604020202020204" pitchFamily="34" charset="0"/>
              </a:rPr>
              <a:t>People not wearing a safety belt </a:t>
            </a:r>
            <a:r>
              <a:rPr lang="en-US" sz="3200" b="0" i="0" dirty="0">
                <a:solidFill>
                  <a:srgbClr val="222222"/>
                </a:solidFill>
                <a:effectLst/>
                <a:latin typeface="Arial" panose="020B0604020202020204" pitchFamily="34" charset="0"/>
                <a:cs typeface="Arial" panose="020B0604020202020204" pitchFamily="34" charset="0"/>
              </a:rPr>
              <a:t>are 30 times more likely to be ejected from a vehicle during a crash.</a:t>
            </a:r>
          </a:p>
          <a:p>
            <a:pPr>
              <a:buFont typeface="Arial" panose="020B0604020202020204" pitchFamily="34" charset="0"/>
              <a:buChar char="•"/>
            </a:pPr>
            <a:endParaRPr lang="en-US" sz="3200" dirty="0"/>
          </a:p>
        </p:txBody>
      </p:sp>
      <p:sp>
        <p:nvSpPr>
          <p:cNvPr id="6" name="TextBox 5">
            <a:extLst>
              <a:ext uri="{FF2B5EF4-FFF2-40B4-BE49-F238E27FC236}">
                <a16:creationId xmlns:a16="http://schemas.microsoft.com/office/drawing/2014/main" id="{216F17C0-F60A-4390-96B5-325D0B58D09B}"/>
              </a:ext>
            </a:extLst>
          </p:cNvPr>
          <p:cNvSpPr txBox="1"/>
          <p:nvPr/>
        </p:nvSpPr>
        <p:spPr>
          <a:xfrm>
            <a:off x="165983" y="6427843"/>
            <a:ext cx="454148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GHSA-Spotlight on Highway Safety 2019</a:t>
            </a:r>
          </a:p>
        </p:txBody>
      </p:sp>
    </p:spTree>
    <p:extLst>
      <p:ext uri="{BB962C8B-B14F-4D97-AF65-F5344CB8AC3E}">
        <p14:creationId xmlns:p14="http://schemas.microsoft.com/office/powerpoint/2010/main" val="41963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3E0B1-B4D4-4BEF-A364-FC3CAAD9594A}"/>
              </a:ext>
            </a:extLst>
          </p:cNvPr>
          <p:cNvSpPr>
            <a:spLocks noGrp="1"/>
          </p:cNvSpPr>
          <p:nvPr>
            <p:ph type="title"/>
          </p:nvPr>
        </p:nvSpPr>
        <p:spPr>
          <a:xfrm>
            <a:off x="1359465" y="762192"/>
            <a:ext cx="10058400" cy="1450757"/>
          </a:xfrm>
        </p:spPr>
        <p:txBody>
          <a:bodyPr/>
          <a:lstStyle/>
          <a:p>
            <a:r>
              <a:rPr lang="en-US" dirty="0">
                <a:solidFill>
                  <a:srgbClr val="222222"/>
                </a:solidFill>
                <a:latin typeface="Arial" panose="020B0604020202020204" pitchFamily="34" charset="0"/>
                <a:cs typeface="Arial" panose="020B0604020202020204" pitchFamily="34" charset="0"/>
              </a:rPr>
              <a:t>S</a:t>
            </a:r>
            <a:r>
              <a:rPr lang="en-US" i="0" u="none" strike="noStrike" dirty="0">
                <a:solidFill>
                  <a:srgbClr val="222222"/>
                </a:solidFill>
                <a:effectLst/>
                <a:latin typeface="Arial" panose="020B0604020202020204" pitchFamily="34" charset="0"/>
                <a:cs typeface="Arial" panose="020B0604020202020204" pitchFamily="34" charset="0"/>
              </a:rPr>
              <a:t>afety belts </a:t>
            </a:r>
            <a:r>
              <a:rPr lang="en-US" dirty="0">
                <a:solidFill>
                  <a:srgbClr val="222222"/>
                </a:solidFill>
                <a:latin typeface="Arial" panose="020B0604020202020204" pitchFamily="34" charset="0"/>
                <a:cs typeface="Arial" panose="020B0604020202020204" pitchFamily="34" charset="0"/>
              </a:rPr>
              <a:t>work if you use them</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453A0F5-6F93-414D-A630-24F384C1633E}"/>
              </a:ext>
            </a:extLst>
          </p:cNvPr>
          <p:cNvSpPr>
            <a:spLocks noGrp="1"/>
          </p:cNvSpPr>
          <p:nvPr>
            <p:ph idx="1"/>
          </p:nvPr>
        </p:nvSpPr>
        <p:spPr>
          <a:xfrm>
            <a:off x="179775" y="2212949"/>
            <a:ext cx="6128629" cy="3270005"/>
          </a:xfrm>
        </p:spPr>
        <p:txBody>
          <a:bodyPr>
            <a:normAutofit/>
          </a:bodyPr>
          <a:lstStyle/>
          <a:p>
            <a:pPr marL="0" indent="0" algn="l">
              <a:buNone/>
            </a:pPr>
            <a:r>
              <a:rPr lang="en-US" sz="3000" b="0" i="0" dirty="0">
                <a:solidFill>
                  <a:srgbClr val="222222"/>
                </a:solidFill>
                <a:effectLst/>
                <a:latin typeface="Arial" panose="020B0604020202020204" pitchFamily="34" charset="0"/>
                <a:cs typeface="Arial" panose="020B0604020202020204" pitchFamily="34" charset="0"/>
              </a:rPr>
              <a:t>The purpose of a </a:t>
            </a:r>
            <a:r>
              <a:rPr lang="en-US" sz="3000" b="1" i="0" dirty="0">
                <a:solidFill>
                  <a:srgbClr val="222222"/>
                </a:solidFill>
                <a:effectLst/>
                <a:latin typeface="Arial" panose="020B0604020202020204" pitchFamily="34" charset="0"/>
                <a:cs typeface="Arial" panose="020B0604020202020204" pitchFamily="34" charset="0"/>
              </a:rPr>
              <a:t>safety belt</a:t>
            </a:r>
            <a:r>
              <a:rPr lang="en-US" sz="3000" b="0" i="0" dirty="0">
                <a:solidFill>
                  <a:srgbClr val="222222"/>
                </a:solidFill>
                <a:effectLst/>
                <a:latin typeface="Arial" panose="020B0604020202020204" pitchFamily="34" charset="0"/>
                <a:cs typeface="Arial" panose="020B0604020202020204" pitchFamily="34" charset="0"/>
              </a:rPr>
              <a:t> is to limit the occupant's motion in the event of a crash.</a:t>
            </a:r>
          </a:p>
          <a:p>
            <a:pPr marL="0" indent="0" algn="l">
              <a:buNone/>
            </a:pPr>
            <a:endParaRPr lang="en-US" sz="2400" b="0" i="0" dirty="0">
              <a:solidFill>
                <a:srgbClr val="222222"/>
              </a:solidFill>
              <a:effectLst/>
              <a:latin typeface="Roboto"/>
            </a:endParaRPr>
          </a:p>
          <a:p>
            <a:pPr marL="0" indent="0" algn="l">
              <a:buNone/>
            </a:pPr>
            <a:r>
              <a:rPr lang="en-US" sz="2400" b="0" i="0" dirty="0">
                <a:solidFill>
                  <a:schemeClr val="tx1"/>
                </a:solidFill>
                <a:effectLst/>
                <a:latin typeface="Arial" panose="020B0604020202020204" pitchFamily="34" charset="0"/>
                <a:cs typeface="Arial" panose="020B0604020202020204" pitchFamily="34" charset="0"/>
              </a:rPr>
              <a:t>BODY MOVEMENT IN CRASH - ACTIVITY</a:t>
            </a:r>
          </a:p>
          <a:p>
            <a:pPr marL="0" indent="0" algn="l">
              <a:buNone/>
            </a:pPr>
            <a:endParaRPr lang="en-US" b="0" i="0" dirty="0">
              <a:solidFill>
                <a:srgbClr val="222222"/>
              </a:solidFill>
              <a:effectLst/>
              <a:latin typeface="Roboto"/>
            </a:endParaRPr>
          </a:p>
        </p:txBody>
      </p:sp>
      <p:sp>
        <p:nvSpPr>
          <p:cNvPr id="6" name="TextBox 5">
            <a:extLst>
              <a:ext uri="{FF2B5EF4-FFF2-40B4-BE49-F238E27FC236}">
                <a16:creationId xmlns:a16="http://schemas.microsoft.com/office/drawing/2014/main" id="{4B23EF5D-E3C1-EC56-9C5F-9CC26DB3ED0F}"/>
              </a:ext>
            </a:extLst>
          </p:cNvPr>
          <p:cNvSpPr txBox="1"/>
          <p:nvPr/>
        </p:nvSpPr>
        <p:spPr>
          <a:xfrm>
            <a:off x="8794045" y="6208889"/>
            <a:ext cx="8128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5"/>
              </a:rPr>
              <a:t>Video</a:t>
            </a:r>
            <a:endParaRPr lang="en-US" dirty="0">
              <a:latin typeface="Arial" panose="020B0604020202020204" pitchFamily="34" charset="0"/>
              <a:cs typeface="Arial" panose="020B0604020202020204" pitchFamily="34" charset="0"/>
            </a:endParaRPr>
          </a:p>
        </p:txBody>
      </p:sp>
      <p:pic>
        <p:nvPicPr>
          <p:cNvPr id="4" name="Importance_of_seat_belt">
            <a:hlinkClick r:id="" action="ppaction://media"/>
            <a:extLst>
              <a:ext uri="{FF2B5EF4-FFF2-40B4-BE49-F238E27FC236}">
                <a16:creationId xmlns:a16="http://schemas.microsoft.com/office/drawing/2014/main" id="{89F7747A-8E66-EA22-36C2-6BFBB49F51C2}"/>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88665" y="2212949"/>
            <a:ext cx="5623560" cy="3749040"/>
          </a:xfrm>
          <a:prstGeom prst="rect">
            <a:avLst/>
          </a:prstGeom>
        </p:spPr>
      </p:pic>
    </p:spTree>
    <p:extLst>
      <p:ext uri="{BB962C8B-B14F-4D97-AF65-F5344CB8AC3E}">
        <p14:creationId xmlns:p14="http://schemas.microsoft.com/office/powerpoint/2010/main" val="53415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60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173B9284-BC71-7548-A90C-072C8215181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8313" y="457200"/>
            <a:ext cx="11255375" cy="5943600"/>
          </a:xfrm>
        </p:spPr>
      </p:pic>
      <p:sp>
        <p:nvSpPr>
          <p:cNvPr id="6" name="Rectangle 5">
            <a:extLst>
              <a:ext uri="{FF2B5EF4-FFF2-40B4-BE49-F238E27FC236}">
                <a16:creationId xmlns:a16="http://schemas.microsoft.com/office/drawing/2014/main" id="{952B9DF6-4630-234E-81C2-8E9E5EAB9FB7}"/>
              </a:ext>
            </a:extLst>
          </p:cNvPr>
          <p:cNvSpPr/>
          <p:nvPr/>
        </p:nvSpPr>
        <p:spPr>
          <a:xfrm>
            <a:off x="152400" y="6400800"/>
            <a:ext cx="11887200" cy="457200"/>
          </a:xfrm>
          <a:prstGeom prst="rect">
            <a:avLst/>
          </a:prstGeom>
          <a:solidFill>
            <a:schemeClr val="accent1">
              <a:alpha val="50000"/>
            </a:schemeClr>
          </a:solidFill>
          <a:ln>
            <a:noFill/>
          </a:ln>
        </p:spPr>
        <p:txBody>
          <a:bodyPr wrap="square" anchor="ctr">
            <a:noAutofit/>
          </a:bodyPr>
          <a:lstStyle/>
          <a:p>
            <a:pPr algn="ctr">
              <a:spcAft>
                <a:spcPts val="600"/>
              </a:spcAft>
            </a:pPr>
            <a:r>
              <a:rPr lang="en-US" sz="1400" b="0" i="0" dirty="0">
                <a:solidFill>
                  <a:schemeClr val="bg1"/>
                </a:solidFill>
                <a:effectLst/>
                <a:latin typeface="Arial" panose="020B0604020202020204" pitchFamily="34" charset="0"/>
              </a:rPr>
              <a:t>© Copyright 2000, Ellis Clinic, PC, </a:t>
            </a:r>
            <a:r>
              <a:rPr lang="en-US" sz="1400" b="0" i="0" dirty="0">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www.EllisClinic.com</a:t>
            </a:r>
            <a:r>
              <a:rPr lang="en-US" sz="1400" b="0" i="0" dirty="0">
                <a:solidFill>
                  <a:schemeClr val="bg1"/>
                </a:solidFill>
                <a:effectLst/>
                <a:latin typeface="Arial" panose="020B0604020202020204" pitchFamily="34" charset="0"/>
              </a:rPr>
              <a:t> Used by Permission</a:t>
            </a:r>
            <a:endParaRPr lang="en-US" sz="1300" dirty="0">
              <a:solidFill>
                <a:schemeClr val="bg1"/>
              </a:solidFill>
            </a:endParaRPr>
          </a:p>
        </p:txBody>
      </p:sp>
    </p:spTree>
    <p:extLst>
      <p:ext uri="{BB962C8B-B14F-4D97-AF65-F5344CB8AC3E}">
        <p14:creationId xmlns:p14="http://schemas.microsoft.com/office/powerpoint/2010/main" val="272042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E2C3-3DB8-458D-BB7B-E5A654752AAD}"/>
              </a:ext>
            </a:extLst>
          </p:cNvPr>
          <p:cNvSpPr>
            <a:spLocks noGrp="1"/>
          </p:cNvSpPr>
          <p:nvPr>
            <p:ph type="title"/>
          </p:nvPr>
        </p:nvSpPr>
        <p:spPr>
          <a:xfrm>
            <a:off x="562864" y="1113059"/>
            <a:ext cx="10515600" cy="810737"/>
          </a:xfrm>
        </p:spPr>
        <p:txBody>
          <a:bodyPr/>
          <a:lstStyle/>
          <a:p>
            <a:r>
              <a:rPr lang="en-US" dirty="0">
                <a:latin typeface="Arial" panose="020B0604020202020204" pitchFamily="34" charset="0"/>
                <a:cs typeface="Arial" panose="020B0604020202020204" pitchFamily="34" charset="0"/>
              </a:rPr>
              <a:t>Oregon Safety Belt Statute</a:t>
            </a:r>
          </a:p>
        </p:txBody>
      </p:sp>
      <p:sp>
        <p:nvSpPr>
          <p:cNvPr id="5" name="TextBox 4">
            <a:extLst>
              <a:ext uri="{FF2B5EF4-FFF2-40B4-BE49-F238E27FC236}">
                <a16:creationId xmlns:a16="http://schemas.microsoft.com/office/drawing/2014/main" id="{7F9A9931-AD1F-9646-8130-BDEDF4FB3572}"/>
              </a:ext>
            </a:extLst>
          </p:cNvPr>
          <p:cNvSpPr txBox="1"/>
          <p:nvPr/>
        </p:nvSpPr>
        <p:spPr>
          <a:xfrm>
            <a:off x="562864" y="2421212"/>
            <a:ext cx="6359659" cy="353943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Oregon law requires: </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3000" dirty="0">
                <a:latin typeface="Arial" panose="020B0604020202020204" pitchFamily="34" charset="0"/>
                <a:cs typeface="Arial" panose="020B0604020202020204" pitchFamily="34" charset="0"/>
              </a:rPr>
              <a:t>All motor vehicle operators and passengers be properly secured with a safety belt or safety harness, unless all safety-belt equipped seating positions are occupied by other persons. </a:t>
            </a:r>
          </a:p>
        </p:txBody>
      </p:sp>
      <p:pic>
        <p:nvPicPr>
          <p:cNvPr id="8" name="Content Placeholder 7" descr="Graphical user interface&#10;&#10;Description automatically generated with medium confidence">
            <a:extLst>
              <a:ext uri="{FF2B5EF4-FFF2-40B4-BE49-F238E27FC236}">
                <a16:creationId xmlns:a16="http://schemas.microsoft.com/office/drawing/2014/main" id="{032271EB-FE61-F134-F5FC-35CD463E397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7474226" y="2148023"/>
            <a:ext cx="4261373" cy="3931920"/>
          </a:xfrm>
          <a:prstGeom prst="flowChartConnector">
            <a:avLst/>
          </a:prstGeom>
        </p:spPr>
      </p:pic>
    </p:spTree>
    <p:extLst>
      <p:ext uri="{BB962C8B-B14F-4D97-AF65-F5344CB8AC3E}">
        <p14:creationId xmlns:p14="http://schemas.microsoft.com/office/powerpoint/2010/main" val="353345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4314-9C1E-4602-96F4-A942346A6C90}"/>
              </a:ext>
            </a:extLst>
          </p:cNvPr>
          <p:cNvSpPr>
            <a:spLocks noGrp="1"/>
          </p:cNvSpPr>
          <p:nvPr>
            <p:ph type="title"/>
          </p:nvPr>
        </p:nvSpPr>
        <p:spPr>
          <a:xfrm>
            <a:off x="377553" y="889887"/>
            <a:ext cx="11436893" cy="1638562"/>
          </a:xfrm>
        </p:spPr>
        <p:txBody>
          <a:bodyPr>
            <a:normAutofit/>
          </a:bodyPr>
          <a:lstStyle/>
          <a:p>
            <a:r>
              <a:rPr lang="en-US" sz="4200" dirty="0">
                <a:latin typeface="Arial" panose="020B0604020202020204" pitchFamily="34" charset="0"/>
                <a:cs typeface="Arial" panose="020B0604020202020204" pitchFamily="34" charset="0"/>
              </a:rPr>
              <a:t>No Safety Belt?  Who is Issued the Citation?</a:t>
            </a:r>
          </a:p>
        </p:txBody>
      </p:sp>
      <p:sp>
        <p:nvSpPr>
          <p:cNvPr id="3" name="Content Placeholder 2">
            <a:extLst>
              <a:ext uri="{FF2B5EF4-FFF2-40B4-BE49-F238E27FC236}">
                <a16:creationId xmlns:a16="http://schemas.microsoft.com/office/drawing/2014/main" id="{228387E4-E356-472D-9C6D-BF9AFE6154DD}"/>
              </a:ext>
            </a:extLst>
          </p:cNvPr>
          <p:cNvSpPr>
            <a:spLocks noGrp="1"/>
          </p:cNvSpPr>
          <p:nvPr>
            <p:ph idx="1"/>
          </p:nvPr>
        </p:nvSpPr>
        <p:spPr>
          <a:xfrm>
            <a:off x="-948436" y="2312549"/>
            <a:ext cx="6093724" cy="3515612"/>
          </a:xfrm>
        </p:spPr>
        <p:txBody>
          <a:bodyPr>
            <a:normAutofit lnSpcReduction="10000"/>
          </a:bodyPr>
          <a:lstStyle/>
          <a:p>
            <a:pPr marL="0" indent="0">
              <a:buNone/>
            </a:pPr>
            <a:endParaRPr lang="en-US" dirty="0">
              <a:solidFill>
                <a:schemeClr val="tx1"/>
              </a:solidFill>
            </a:endParaRPr>
          </a:p>
          <a:p>
            <a:pPr lvl="3"/>
            <a:r>
              <a:rPr lang="en-US" sz="3600" dirty="0">
                <a:solidFill>
                  <a:schemeClr val="tx1"/>
                </a:solidFill>
                <a:latin typeface="Arial" panose="020B0604020202020204" pitchFamily="34" charset="0"/>
                <a:cs typeface="Arial" panose="020B0604020202020204" pitchFamily="34" charset="0"/>
              </a:rPr>
              <a:t>16+ years old – Issued the citation</a:t>
            </a:r>
          </a:p>
          <a:p>
            <a:pPr lvl="3"/>
            <a:endParaRPr lang="en-US" sz="3600" dirty="0">
              <a:solidFill>
                <a:schemeClr val="tx1"/>
              </a:solidFill>
              <a:latin typeface="Arial" panose="020B0604020202020204" pitchFamily="34" charset="0"/>
              <a:cs typeface="Arial" panose="020B0604020202020204" pitchFamily="34" charset="0"/>
            </a:endParaRPr>
          </a:p>
          <a:p>
            <a:pPr lvl="3"/>
            <a:r>
              <a:rPr lang="en-US" sz="3600" dirty="0">
                <a:solidFill>
                  <a:schemeClr val="tx1"/>
                </a:solidFill>
                <a:latin typeface="Arial" panose="020B0604020202020204" pitchFamily="34" charset="0"/>
                <a:cs typeface="Arial" panose="020B0604020202020204" pitchFamily="34" charset="0"/>
              </a:rPr>
              <a:t>Under 16 years old – Driver issued the citation</a:t>
            </a:r>
            <a:endParaRPr lang="en-US" sz="3600" dirty="0">
              <a:latin typeface="Arial" panose="020B0604020202020204" pitchFamily="34" charset="0"/>
              <a:cs typeface="Arial" panose="020B0604020202020204" pitchFamily="34" charset="0"/>
            </a:endParaRPr>
          </a:p>
          <a:p>
            <a:pPr marL="201168" lvl="1" indent="0">
              <a:buNone/>
            </a:pPr>
            <a:endParaRPr lang="en-US" dirty="0">
              <a:solidFill>
                <a:schemeClr val="tx1"/>
              </a:solidFill>
            </a:endParaRPr>
          </a:p>
        </p:txBody>
      </p:sp>
      <p:pic>
        <p:nvPicPr>
          <p:cNvPr id="5" name="Picture 4">
            <a:extLst>
              <a:ext uri="{FF2B5EF4-FFF2-40B4-BE49-F238E27FC236}">
                <a16:creationId xmlns:a16="http://schemas.microsoft.com/office/drawing/2014/main" id="{E5954E91-EFDC-0A48-A7A0-23EC78777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933" y="2561595"/>
            <a:ext cx="6544024" cy="3017520"/>
          </a:xfrm>
          <a:prstGeom prst="rect">
            <a:avLst/>
          </a:prstGeom>
        </p:spPr>
      </p:pic>
      <p:sp>
        <p:nvSpPr>
          <p:cNvPr id="6" name="TextBox 5">
            <a:extLst>
              <a:ext uri="{FF2B5EF4-FFF2-40B4-BE49-F238E27FC236}">
                <a16:creationId xmlns:a16="http://schemas.microsoft.com/office/drawing/2014/main" id="{EC41E6C4-4A86-4B85-9BCA-EBCD18E4D10E}"/>
              </a:ext>
            </a:extLst>
          </p:cNvPr>
          <p:cNvSpPr txBox="1"/>
          <p:nvPr/>
        </p:nvSpPr>
        <p:spPr>
          <a:xfrm>
            <a:off x="-1224697" y="6100253"/>
            <a:ext cx="6093724" cy="584775"/>
          </a:xfrm>
          <a:prstGeom prst="rect">
            <a:avLst/>
          </a:prstGeom>
          <a:noFill/>
        </p:spPr>
        <p:txBody>
          <a:bodyPr wrap="square">
            <a:spAutoFit/>
          </a:bodyPr>
          <a:lstStyle/>
          <a:p>
            <a:pPr algn="l"/>
            <a:endParaRPr lang="en-US" sz="1400" b="0" i="0" u="none" strike="noStrike" baseline="0" dirty="0">
              <a:solidFill>
                <a:srgbClr val="000000"/>
              </a:solidFill>
              <a:latin typeface="Gotham Medium"/>
            </a:endParaRPr>
          </a:p>
          <a:p>
            <a:pPr algn="ctr"/>
            <a:r>
              <a:rPr lang="en-US" sz="1400" b="0" i="0" u="none" strike="noStrike" baseline="0" dirty="0">
                <a:solidFill>
                  <a:srgbClr val="000000"/>
                </a:solidFill>
                <a:latin typeface="Gotham Medium"/>
              </a:rPr>
              <a:t> </a:t>
            </a:r>
            <a:r>
              <a:rPr lang="en-US" sz="1800" b="0" i="0" u="none" strike="noStrike" baseline="0" dirty="0">
                <a:solidFill>
                  <a:srgbClr val="000036"/>
                </a:solidFill>
                <a:latin typeface="Gotham Medium"/>
              </a:rPr>
              <a:t>Transportation Safety – ODOT </a:t>
            </a:r>
            <a:endParaRPr lang="en-US" dirty="0"/>
          </a:p>
        </p:txBody>
      </p:sp>
    </p:spTree>
    <p:extLst>
      <p:ext uri="{BB962C8B-B14F-4D97-AF65-F5344CB8AC3E}">
        <p14:creationId xmlns:p14="http://schemas.microsoft.com/office/powerpoint/2010/main" val="8860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DC82-A41B-46B1-86FD-DBF68D775EF4}"/>
              </a:ext>
            </a:extLst>
          </p:cNvPr>
          <p:cNvSpPr>
            <a:spLocks noGrp="1"/>
          </p:cNvSpPr>
          <p:nvPr>
            <p:ph type="title"/>
          </p:nvPr>
        </p:nvSpPr>
        <p:spPr>
          <a:xfrm>
            <a:off x="2987675" y="928605"/>
            <a:ext cx="6216650" cy="1230395"/>
          </a:xfrm>
        </p:spPr>
        <p:txBody>
          <a:bodyPr>
            <a:normAutofit/>
          </a:bodyPr>
          <a:lstStyle/>
          <a:p>
            <a:r>
              <a:rPr lang="en-US" sz="4800" dirty="0">
                <a:latin typeface="Arial" panose="020B0604020202020204" pitchFamily="34" charset="0"/>
                <a:cs typeface="Arial" panose="020B0604020202020204" pitchFamily="34" charset="0"/>
              </a:rPr>
              <a:t>Fines and Penalties</a:t>
            </a:r>
          </a:p>
        </p:txBody>
      </p:sp>
      <p:sp>
        <p:nvSpPr>
          <p:cNvPr id="3" name="Content Placeholder 2">
            <a:extLst>
              <a:ext uri="{FF2B5EF4-FFF2-40B4-BE49-F238E27FC236}">
                <a16:creationId xmlns:a16="http://schemas.microsoft.com/office/drawing/2014/main" id="{8CF2F9AF-761A-4320-96E1-4182376B9FD8}"/>
              </a:ext>
            </a:extLst>
          </p:cNvPr>
          <p:cNvSpPr>
            <a:spLocks noGrp="1"/>
          </p:cNvSpPr>
          <p:nvPr>
            <p:ph idx="1"/>
          </p:nvPr>
        </p:nvSpPr>
        <p:spPr>
          <a:xfrm>
            <a:off x="355600" y="1678959"/>
            <a:ext cx="10515600" cy="4364736"/>
          </a:xfrm>
        </p:spPr>
        <p:txBody>
          <a:bodyPr>
            <a:normAutofit/>
          </a:bodyPr>
          <a:lstStyle/>
          <a:p>
            <a:pPr marL="0" indent="0">
              <a:buNone/>
            </a:pPr>
            <a:endParaRPr lang="en-US" sz="2400" dirty="0"/>
          </a:p>
          <a:p>
            <a:pPr marL="0" indent="0">
              <a:buNone/>
            </a:pPr>
            <a:endParaRPr lang="en-US" sz="2400" dirty="0"/>
          </a:p>
          <a:p>
            <a:pPr lvl="2"/>
            <a:r>
              <a:rPr lang="en-US" sz="3600" dirty="0">
                <a:latin typeface="Arial" panose="020B0604020202020204" pitchFamily="34" charset="0"/>
                <a:cs typeface="Arial" panose="020B0604020202020204" pitchFamily="34" charset="0"/>
              </a:rPr>
              <a:t>Adult Safety Belt Law is a Primary Offense</a:t>
            </a:r>
          </a:p>
          <a:p>
            <a:pPr marL="726948" lvl="2" indent="-342900"/>
            <a:endParaRPr lang="en-US" sz="3600" dirty="0">
              <a:latin typeface="Arial" panose="020B0604020202020204" pitchFamily="34" charset="0"/>
              <a:cs typeface="Arial" panose="020B0604020202020204" pitchFamily="34" charset="0"/>
            </a:endParaRPr>
          </a:p>
          <a:p>
            <a:pPr lvl="2"/>
            <a:r>
              <a:rPr lang="en-US" sz="3600" dirty="0">
                <a:latin typeface="Arial" panose="020B0604020202020204" pitchFamily="34" charset="0"/>
                <a:cs typeface="Arial" panose="020B0604020202020204" pitchFamily="34" charset="0"/>
              </a:rPr>
              <a:t>Class D Violation</a:t>
            </a:r>
          </a:p>
          <a:p>
            <a:pPr lvl="2"/>
            <a:endParaRPr lang="en-US" sz="3600" dirty="0">
              <a:latin typeface="Arial" panose="020B0604020202020204" pitchFamily="34" charset="0"/>
              <a:cs typeface="Arial" panose="020B0604020202020204" pitchFamily="34" charset="0"/>
            </a:endParaRPr>
          </a:p>
          <a:p>
            <a:pPr lvl="2"/>
            <a:r>
              <a:rPr lang="en-US" sz="3600" dirty="0">
                <a:latin typeface="Arial" panose="020B0604020202020204" pitchFamily="34" charset="0"/>
                <a:cs typeface="Arial" panose="020B0604020202020204" pitchFamily="34" charset="0"/>
              </a:rPr>
              <a:t>Fees start at $115</a:t>
            </a:r>
          </a:p>
          <a:p>
            <a:pPr marL="384048" lvl="2" indent="0">
              <a:buNone/>
            </a:pPr>
            <a:endParaRPr lang="en-US" sz="3600" dirty="0"/>
          </a:p>
          <a:p>
            <a:pPr marL="384048" lvl="2" indent="0">
              <a:buNone/>
            </a:pPr>
            <a:endParaRPr lang="en-US" sz="2000" dirty="0"/>
          </a:p>
          <a:p>
            <a:pPr lvl="1">
              <a:buFont typeface="Wingdings" pitchFamily="2" charset="2"/>
              <a:buChar char="v"/>
            </a:pPr>
            <a:endParaRPr lang="en-US" sz="2400" dirty="0"/>
          </a:p>
        </p:txBody>
      </p:sp>
      <p:pic>
        <p:nvPicPr>
          <p:cNvPr id="1028" name="Picture 4" descr="Free Money Icon illustration and picture">
            <a:extLst>
              <a:ext uri="{FF2B5EF4-FFF2-40B4-BE49-F238E27FC236}">
                <a16:creationId xmlns:a16="http://schemas.microsoft.com/office/drawing/2014/main" id="{3627FE39-7B46-8652-3317-CAEF0D7D67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426200" y="3061735"/>
            <a:ext cx="3093720"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13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2DF3-334E-4F59-B240-E59D32FAB279}"/>
              </a:ext>
            </a:extLst>
          </p:cNvPr>
          <p:cNvSpPr>
            <a:spLocks noGrp="1"/>
          </p:cNvSpPr>
          <p:nvPr>
            <p:ph type="title"/>
          </p:nvPr>
        </p:nvSpPr>
        <p:spPr>
          <a:xfrm>
            <a:off x="382942" y="925456"/>
            <a:ext cx="10515600" cy="810737"/>
          </a:xfrm>
        </p:spPr>
        <p:txBody>
          <a:bodyPr/>
          <a:lstStyle/>
          <a:p>
            <a:r>
              <a:rPr lang="en-US" b="1" i="0" dirty="0">
                <a:solidFill>
                  <a:srgbClr val="333333"/>
                </a:solidFill>
                <a:effectLst/>
                <a:latin typeface="Arial" panose="020B0604020202020204" pitchFamily="34" charset="0"/>
                <a:cs typeface="Arial" panose="020B0604020202020204" pitchFamily="34" charset="0"/>
              </a:rPr>
              <a:t>Child Safety Seat Law</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1B12AE-A447-44C2-9B28-48FE640E3FCF}"/>
              </a:ext>
            </a:extLst>
          </p:cNvPr>
          <p:cNvSpPr>
            <a:spLocks noGrp="1"/>
          </p:cNvSpPr>
          <p:nvPr>
            <p:ph idx="1"/>
          </p:nvPr>
        </p:nvSpPr>
        <p:spPr>
          <a:xfrm>
            <a:off x="536988" y="1840728"/>
            <a:ext cx="7701319" cy="4091816"/>
          </a:xfrm>
        </p:spPr>
        <p:txBody>
          <a:bodyPr>
            <a:noAutofit/>
          </a:bodyPr>
          <a:lstStyle/>
          <a:p>
            <a:pPr marL="0" indent="0" algn="l">
              <a:buNone/>
            </a:pPr>
            <a:r>
              <a:rPr lang="en-US" sz="2500" b="1" i="0" dirty="0">
                <a:solidFill>
                  <a:srgbClr val="333333"/>
                </a:solidFill>
                <a:effectLst/>
                <a:latin typeface="Helvetica Neue"/>
              </a:rPr>
              <a:t>​</a:t>
            </a:r>
            <a:r>
              <a:rPr lang="en-US" sz="2600" b="0" i="0" dirty="0">
                <a:solidFill>
                  <a:srgbClr val="333333"/>
                </a:solidFill>
                <a:effectLst/>
                <a:latin typeface="Arial" panose="020B0604020202020204" pitchFamily="34" charset="0"/>
                <a:cs typeface="Arial" panose="020B0604020202020204" pitchFamily="34" charset="0"/>
              </a:rPr>
              <a:t>Child passengers must be restrained in child safety seats until they weigh forty pounds or reach the upper weight limit for the car seat in use. </a:t>
            </a:r>
          </a:p>
          <a:p>
            <a:pPr marL="0" indent="0" algn="l">
              <a:buNone/>
            </a:pPr>
            <a:endParaRPr lang="en-US" sz="1600" b="0" i="0" dirty="0">
              <a:solidFill>
                <a:srgbClr val="333333"/>
              </a:solidFill>
              <a:effectLst/>
              <a:latin typeface="Arial" panose="020B0604020202020204" pitchFamily="34" charset="0"/>
              <a:cs typeface="Arial" panose="020B0604020202020204" pitchFamily="34" charset="0"/>
            </a:endParaRPr>
          </a:p>
          <a:p>
            <a:pPr marL="0" indent="0" algn="l">
              <a:buNone/>
            </a:pPr>
            <a:r>
              <a:rPr lang="en-US" sz="2600" b="0" i="0" dirty="0">
                <a:solidFill>
                  <a:srgbClr val="333333"/>
                </a:solidFill>
                <a:effectLst/>
                <a:latin typeface="Arial" panose="020B0604020202020204" pitchFamily="34" charset="0"/>
                <a:cs typeface="Arial" panose="020B0604020202020204" pitchFamily="34" charset="0"/>
              </a:rPr>
              <a:t>Infants must ride rear-facing until they reach two years of age unless the child turned age one prior to May 26, 2017</a:t>
            </a:r>
          </a:p>
          <a:p>
            <a:pPr marL="0" indent="0" algn="l">
              <a:buNone/>
            </a:pPr>
            <a:endParaRPr lang="en-US" sz="1600" dirty="0">
              <a:solidFill>
                <a:srgbClr val="333333"/>
              </a:solidFill>
              <a:latin typeface="Arial" panose="020B0604020202020204" pitchFamily="34" charset="0"/>
              <a:cs typeface="Arial" panose="020B0604020202020204" pitchFamily="34" charset="0"/>
            </a:endParaRPr>
          </a:p>
          <a:p>
            <a:pPr marL="0" indent="0" algn="l">
              <a:buNone/>
            </a:pPr>
            <a:r>
              <a:rPr lang="en-US" sz="2600" b="0" i="0" dirty="0">
                <a:solidFill>
                  <a:srgbClr val="333333"/>
                </a:solidFill>
                <a:effectLst/>
                <a:latin typeface="Arial" panose="020B0604020202020204" pitchFamily="34" charset="0"/>
                <a:cs typeface="Arial" panose="020B0604020202020204" pitchFamily="34" charset="0"/>
              </a:rPr>
              <a:t>Rear facing seats must be placed in the back seat</a:t>
            </a:r>
            <a:endParaRPr lang="en-US" sz="2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B812CA-D41B-4CEB-ACE4-8873D77E3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541" y="388037"/>
            <a:ext cx="2459153" cy="2194560"/>
          </a:xfrm>
          <a:prstGeom prst="rect">
            <a:avLst/>
          </a:prstGeom>
        </p:spPr>
      </p:pic>
      <p:pic>
        <p:nvPicPr>
          <p:cNvPr id="7" name="Picture 6">
            <a:extLst>
              <a:ext uri="{FF2B5EF4-FFF2-40B4-BE49-F238E27FC236}">
                <a16:creationId xmlns:a16="http://schemas.microsoft.com/office/drawing/2014/main" id="{BDBC2247-A28A-4659-A766-4720AD642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307" y="2889869"/>
            <a:ext cx="2281810" cy="2328378"/>
          </a:xfrm>
          <a:prstGeom prst="rect">
            <a:avLst/>
          </a:prstGeom>
        </p:spPr>
      </p:pic>
      <p:sp>
        <p:nvSpPr>
          <p:cNvPr id="4" name="TextBox 3">
            <a:extLst>
              <a:ext uri="{FF2B5EF4-FFF2-40B4-BE49-F238E27FC236}">
                <a16:creationId xmlns:a16="http://schemas.microsoft.com/office/drawing/2014/main" id="{F74F90B9-A0AD-48FE-B339-B4D842256387}"/>
              </a:ext>
            </a:extLst>
          </p:cNvPr>
          <p:cNvSpPr txBox="1"/>
          <p:nvPr/>
        </p:nvSpPr>
        <p:spPr>
          <a:xfrm>
            <a:off x="-976316" y="6203876"/>
            <a:ext cx="5149375" cy="584775"/>
          </a:xfrm>
          <a:prstGeom prst="rect">
            <a:avLst/>
          </a:prstGeom>
          <a:noFill/>
        </p:spPr>
        <p:txBody>
          <a:bodyPr wrap="square">
            <a:spAutoFit/>
          </a:bodyPr>
          <a:lstStyle/>
          <a:p>
            <a:pPr algn="l"/>
            <a:endParaRPr lang="en-US" sz="1400" b="0" i="0" u="none" strike="noStrike" baseline="0" dirty="0">
              <a:solidFill>
                <a:srgbClr val="000000"/>
              </a:solidFill>
              <a:latin typeface="Gotham Medium"/>
            </a:endParaRPr>
          </a:p>
          <a:p>
            <a:pPr algn="ctr"/>
            <a:r>
              <a:rPr lang="en-US" sz="1400" b="0" i="0" u="none" strike="noStrike" baseline="0" dirty="0">
                <a:solidFill>
                  <a:srgbClr val="000000"/>
                </a:solidFill>
                <a:latin typeface="Gotham Medium"/>
              </a:rPr>
              <a:t> </a:t>
            </a:r>
            <a:r>
              <a:rPr lang="en-US" sz="1800" b="0" i="0" u="none" strike="noStrike" baseline="0" dirty="0">
                <a:solidFill>
                  <a:srgbClr val="000036"/>
                </a:solidFill>
                <a:latin typeface="Gotham Medium"/>
              </a:rPr>
              <a:t>Transportation Safety – ODOT </a:t>
            </a:r>
            <a:endParaRPr lang="en-US" dirty="0"/>
          </a:p>
        </p:txBody>
      </p:sp>
      <p:sp>
        <p:nvSpPr>
          <p:cNvPr id="8" name="TextBox 7">
            <a:extLst>
              <a:ext uri="{FF2B5EF4-FFF2-40B4-BE49-F238E27FC236}">
                <a16:creationId xmlns:a16="http://schemas.microsoft.com/office/drawing/2014/main" id="{A7765941-2D88-4F10-9AFF-A86C98412EF9}"/>
              </a:ext>
            </a:extLst>
          </p:cNvPr>
          <p:cNvSpPr txBox="1"/>
          <p:nvPr/>
        </p:nvSpPr>
        <p:spPr>
          <a:xfrm>
            <a:off x="254000" y="5816931"/>
            <a:ext cx="116840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Check your owner's manual for specific placement information for your vehicle</a:t>
            </a:r>
          </a:p>
        </p:txBody>
      </p:sp>
    </p:spTree>
    <p:extLst>
      <p:ext uri="{BB962C8B-B14F-4D97-AF65-F5344CB8AC3E}">
        <p14:creationId xmlns:p14="http://schemas.microsoft.com/office/powerpoint/2010/main" val="28737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U TSE template">
  <a:themeElements>
    <a:clrScheme name="Custom 1">
      <a:dk1>
        <a:srgbClr val="000000"/>
      </a:dk1>
      <a:lt1>
        <a:srgbClr val="FFFFFF"/>
      </a:lt1>
      <a:dk2>
        <a:srgbClr val="B23237"/>
      </a:dk2>
      <a:lt2>
        <a:srgbClr val="D8203E"/>
      </a:lt2>
      <a:accent1>
        <a:srgbClr val="281D37"/>
      </a:accent1>
      <a:accent2>
        <a:srgbClr val="00619F"/>
      </a:accent2>
      <a:accent3>
        <a:srgbClr val="B1B9C1"/>
      </a:accent3>
      <a:accent4>
        <a:srgbClr val="D8203E"/>
      </a:accent4>
      <a:accent5>
        <a:srgbClr val="B23237"/>
      </a:accent5>
      <a:accent6>
        <a:srgbClr val="B1B9C1"/>
      </a:accent6>
      <a:hlink>
        <a:srgbClr val="00619F"/>
      </a:hlink>
      <a:folHlink>
        <a:srgbClr val="B1B9C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WOU TSE template</Template>
  <TotalTime>2817</TotalTime>
  <Words>1033</Words>
  <Application>Microsoft Office PowerPoint</Application>
  <PresentationFormat>Widescreen</PresentationFormat>
  <Paragraphs>105</Paragraphs>
  <Slides>12</Slides>
  <Notes>11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ff-dagny-web-pro</vt:lpstr>
      <vt:lpstr>Georgia</vt:lpstr>
      <vt:lpstr>Gotham Medium</vt:lpstr>
      <vt:lpstr>Helvetica Neue</vt:lpstr>
      <vt:lpstr>Lato</vt:lpstr>
      <vt:lpstr>Roboto</vt:lpstr>
      <vt:lpstr>Wingdings</vt:lpstr>
      <vt:lpstr>WOU TSE template</vt:lpstr>
      <vt:lpstr>Safety Belt Information  and the Law</vt:lpstr>
      <vt:lpstr>Safety Belts</vt:lpstr>
      <vt:lpstr>Safety Belts</vt:lpstr>
      <vt:lpstr>Safety belts work if you use them</vt:lpstr>
      <vt:lpstr>PowerPoint Presentation</vt:lpstr>
      <vt:lpstr>Oregon Safety Belt Statute</vt:lpstr>
      <vt:lpstr>No Safety Belt?  Who is Issued the Citation?</vt:lpstr>
      <vt:lpstr>Fines and Penalties</vt:lpstr>
      <vt:lpstr>Child Safety Seat Law</vt:lpstr>
      <vt:lpstr>Booster Seat Law</vt:lpstr>
      <vt:lpstr>Safety Belt Positioning</vt:lpstr>
      <vt:lpstr>Safety Belt Positioning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Rothacker</dc:creator>
  <cp:lastModifiedBy>Megan McDermeit</cp:lastModifiedBy>
  <cp:revision>91</cp:revision>
  <dcterms:created xsi:type="dcterms:W3CDTF">2020-06-15T18:16:04Z</dcterms:created>
  <dcterms:modified xsi:type="dcterms:W3CDTF">2023-06-05T17:04:54Z</dcterms:modified>
  <cp:contentStatus/>
</cp:coreProperties>
</file>