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74" r:id="rId2"/>
    <p:sldId id="256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6" r:id="rId17"/>
    <p:sldId id="275" r:id="rId18"/>
    <p:sldId id="273" r:id="rId19"/>
    <p:sldId id="27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9452" autoAdjust="0"/>
  </p:normalViewPr>
  <p:slideViewPr>
    <p:cSldViewPr snapToGrid="0">
      <p:cViewPr varScale="1">
        <p:scale>
          <a:sx n="90" d="100"/>
          <a:sy n="90" d="100"/>
        </p:scale>
        <p:origin x="133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D32FA8-EDB7-4F06-96B9-546C1064BDCA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7F76AD-CE94-47F8-91E2-665FCE424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099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Inform students that we  will discuss in later chapters other instances to increase following distance and what else increases our stopping distance.</a:t>
            </a:r>
          </a:p>
          <a:p>
            <a:endParaRPr lang="en-US" dirty="0"/>
          </a:p>
          <a:p>
            <a:r>
              <a:rPr lang="en-US" dirty="0"/>
              <a:t>Photo: Florida Safety Council- http://bdi.floridasafety.org/topics/english/module6english.html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F76AD-CE94-47F8-91E2-665FCE4240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033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F76AD-CE94-47F8-91E2-665FCE42403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127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F76AD-CE94-47F8-91E2-665FCE42403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731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F76AD-CE94-47F8-91E2-665FCE42403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502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F76AD-CE94-47F8-91E2-665FCE42403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399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Activity Direction listed in IM- Same activity as R2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7F76AD-CE94-47F8-91E2-665FCE42403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832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59409-24AC-2A41-805F-169049BA4F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D3590B-CAD5-2447-99D1-FC9AB866AF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026D1D-EBBF-BC49-B601-35E286398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10" y="282004"/>
            <a:ext cx="50165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57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92BD9-5BC0-9D4B-8EBA-547067794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A04AF-8FE6-8D46-8B46-28302A566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90A258-A7C9-414F-BE5E-9100359F18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10" y="282004"/>
            <a:ext cx="50165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538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8AFFA-D374-1044-A228-4B5D16D55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E829F2-FFDC-EE45-82D3-FC9F783E1D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4276D1-E096-F646-931E-34ACF3C4C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10" y="282004"/>
            <a:ext cx="50165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924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46C9D-F948-9140-A579-DA37CBAC4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5A6B4-733F-014B-A4D4-EB096F4585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8D05B9-42CA-9A4F-A64D-7889BA799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7FE4DB-D25E-8B4E-AD0F-6EB0B349F5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10" y="282004"/>
            <a:ext cx="50165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650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3F36F-A5BD-1A48-AEA1-B565256BF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66776"/>
            <a:ext cx="10515600" cy="8239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264C56-F954-624C-8B30-75140C7A8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0A1DA1-385D-1340-B4E3-B21FE9EA67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424F5F-5960-784C-B0A9-A9F2BA20F1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B645D0-C4F4-C246-88FC-9F50EE5D3B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BDEBE4-F25E-FB49-A696-F162A5FB53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10" y="282004"/>
            <a:ext cx="50165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737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3A444-58D9-0744-A533-0F8C9FD98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C9D05D-38A2-0A40-92CA-D3A7A106F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10" y="282004"/>
            <a:ext cx="50165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72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3A444-58D9-0744-A533-0F8C9FD98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C9D05D-38A2-0A40-92CA-D3A7A106F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10" y="282004"/>
            <a:ext cx="50165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171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3A444-58D9-0744-A533-0F8C9FD98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0664" y="871760"/>
            <a:ext cx="10515600" cy="3683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Activity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C9D05D-38A2-0A40-92CA-D3A7A106F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10" y="282004"/>
            <a:ext cx="5016500" cy="3683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CFC2D37-18F6-9441-A812-A3AA6F4E60EB}"/>
              </a:ext>
            </a:extLst>
          </p:cNvPr>
          <p:cNvSpPr txBox="1">
            <a:spLocks/>
          </p:cNvSpPr>
          <p:nvPr/>
        </p:nvSpPr>
        <p:spPr>
          <a:xfrm>
            <a:off x="740664" y="1240060"/>
            <a:ext cx="10515600" cy="465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75227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1876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7ACC4C-196E-BC4C-B3C3-4EE07E299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664" y="871759"/>
            <a:ext cx="10515600" cy="810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D9BCBF-7217-124E-858F-0B6055D3F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0664" y="1962913"/>
            <a:ext cx="10515600" cy="4364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391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s://vimeo.com/833415204" TargetMode="External"/><Relationship Id="rId5" Type="http://schemas.openxmlformats.org/officeDocument/2006/relationships/image" Target="../media/image14.gif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hyperlink" Target="https://vimeo.com/626762697" TargetMode="External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0.png"/><Relationship Id="rId5" Type="http://schemas.openxmlformats.org/officeDocument/2006/relationships/hyperlink" Target="https://vimeo.com/626762886" TargetMode="External"/><Relationship Id="rId4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vimeo.com/626754796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vimeo.com/833414572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3D2702F9-3ED0-4285-86F9-6ADA3491890E}"/>
              </a:ext>
            </a:extLst>
          </p:cNvPr>
          <p:cNvSpPr txBox="1">
            <a:spLocks/>
          </p:cNvSpPr>
          <p:nvPr/>
        </p:nvSpPr>
        <p:spPr>
          <a:xfrm>
            <a:off x="2027896" y="2539513"/>
            <a:ext cx="8136208" cy="177897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Following Distance</a:t>
            </a:r>
          </a:p>
        </p:txBody>
      </p:sp>
    </p:spTree>
    <p:extLst>
      <p:ext uri="{BB962C8B-B14F-4D97-AF65-F5344CB8AC3E}">
        <p14:creationId xmlns:p14="http://schemas.microsoft.com/office/powerpoint/2010/main" val="2000215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52" y="0"/>
            <a:ext cx="280035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64050" y="298528"/>
            <a:ext cx="6477000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 eaLnBrk="1" hangingPunct="1">
              <a:defRPr/>
            </a:pPr>
            <a:r>
              <a:rPr lang="en-US" sz="28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Target open space, off the pedals</a:t>
            </a:r>
          </a:p>
          <a:p>
            <a:pPr algn="ctr" defTabSz="914400" eaLnBrk="1" hangingPunct="1">
              <a:defRPr/>
            </a:pPr>
            <a:r>
              <a:rPr lang="en-US" sz="28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&amp; these three steering inputs: </a:t>
            </a:r>
          </a:p>
        </p:txBody>
      </p:sp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4190999" y="2286001"/>
            <a:ext cx="152249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3 seconds following </a:t>
            </a: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time</a:t>
            </a:r>
            <a:endParaRPr lang="en-US" sz="2000" dirty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5" name="AutoShape 29"/>
          <p:cNvSpPr>
            <a:spLocks noChangeArrowheads="1"/>
          </p:cNvSpPr>
          <p:nvPr/>
        </p:nvSpPr>
        <p:spPr bwMode="auto">
          <a:xfrm rot="-7039302">
            <a:off x="6308726" y="2116138"/>
            <a:ext cx="846137" cy="8905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559" y="10473"/>
                </a:moveTo>
                <a:cubicBezTo>
                  <a:pt x="16446" y="8473"/>
                  <a:pt x="15304" y="6676"/>
                  <a:pt x="13542" y="5724"/>
                </a:cubicBezTo>
                <a:lnTo>
                  <a:pt x="15934" y="1298"/>
                </a:lnTo>
                <a:cubicBezTo>
                  <a:pt x="19232" y="3080"/>
                  <a:pt x="21370" y="6445"/>
                  <a:pt x="21582" y="10187"/>
                </a:cubicBezTo>
                <a:lnTo>
                  <a:pt x="24278" y="10034"/>
                </a:lnTo>
                <a:lnTo>
                  <a:pt x="19367" y="15537"/>
                </a:lnTo>
                <a:lnTo>
                  <a:pt x="13864" y="10626"/>
                </a:lnTo>
                <a:lnTo>
                  <a:pt x="16559" y="10473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rgbClr val="4A452A"/>
            </a:solidFill>
            <a:miter lim="800000"/>
            <a:headEnd/>
            <a:tailEnd/>
          </a:ln>
          <a:effectLst>
            <a:outerShdw dist="101600"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defTabSz="914400" eaLnBrk="1" hangingPunct="1">
              <a:defRPr/>
            </a:pPr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6" name="AutoShape 25"/>
          <p:cNvSpPr>
            <a:spLocks noChangeArrowheads="1"/>
          </p:cNvSpPr>
          <p:nvPr/>
        </p:nvSpPr>
        <p:spPr bwMode="auto">
          <a:xfrm rot="1730768" flipH="1">
            <a:off x="6938964" y="2130425"/>
            <a:ext cx="827087" cy="8651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559" y="10473"/>
                </a:moveTo>
                <a:cubicBezTo>
                  <a:pt x="16386" y="7418"/>
                  <a:pt x="13859" y="5031"/>
                  <a:pt x="10800" y="5031"/>
                </a:cubicBezTo>
                <a:cubicBezTo>
                  <a:pt x="8662" y="5030"/>
                  <a:pt x="6700" y="6212"/>
                  <a:pt x="5700" y="8101"/>
                </a:cubicBezTo>
                <a:lnTo>
                  <a:pt x="1253" y="5749"/>
                </a:lnTo>
                <a:cubicBezTo>
                  <a:pt x="3125" y="2212"/>
                  <a:pt x="6798" y="-1"/>
                  <a:pt x="10800" y="0"/>
                </a:cubicBezTo>
                <a:cubicBezTo>
                  <a:pt x="16526" y="0"/>
                  <a:pt x="21258" y="4470"/>
                  <a:pt x="21582" y="10187"/>
                </a:cubicBezTo>
                <a:lnTo>
                  <a:pt x="24278" y="10034"/>
                </a:lnTo>
                <a:lnTo>
                  <a:pt x="19367" y="15537"/>
                </a:lnTo>
                <a:lnTo>
                  <a:pt x="13864" y="10626"/>
                </a:lnTo>
                <a:lnTo>
                  <a:pt x="16559" y="10473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rgbClr val="4A452A"/>
            </a:solidFill>
            <a:miter lim="800000"/>
            <a:headEnd/>
            <a:tailEnd/>
          </a:ln>
          <a:effectLst>
            <a:outerShdw dist="101600"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defTabSz="914400" eaLnBrk="1" hangingPunct="1">
              <a:defRPr/>
            </a:pPr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7" name="AutoShape 39"/>
          <p:cNvSpPr>
            <a:spLocks noChangeArrowheads="1"/>
          </p:cNvSpPr>
          <p:nvPr/>
        </p:nvSpPr>
        <p:spPr bwMode="auto">
          <a:xfrm rot="-7109037">
            <a:off x="8004175" y="2154238"/>
            <a:ext cx="838200" cy="8382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559" y="10473"/>
                </a:moveTo>
                <a:cubicBezTo>
                  <a:pt x="16446" y="8473"/>
                  <a:pt x="15304" y="6676"/>
                  <a:pt x="13542" y="5724"/>
                </a:cubicBezTo>
                <a:lnTo>
                  <a:pt x="15934" y="1298"/>
                </a:lnTo>
                <a:cubicBezTo>
                  <a:pt x="19232" y="3080"/>
                  <a:pt x="21370" y="6445"/>
                  <a:pt x="21582" y="10187"/>
                </a:cubicBezTo>
                <a:lnTo>
                  <a:pt x="24278" y="10034"/>
                </a:lnTo>
                <a:lnTo>
                  <a:pt x="19367" y="15537"/>
                </a:lnTo>
                <a:lnTo>
                  <a:pt x="13864" y="10626"/>
                </a:lnTo>
                <a:lnTo>
                  <a:pt x="16559" y="10473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rgbClr val="4A452A"/>
            </a:solidFill>
            <a:miter lim="800000"/>
            <a:headEnd/>
            <a:tailEnd/>
          </a:ln>
          <a:effectLst>
            <a:outerShdw dist="101600"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defTabSz="914400" eaLnBrk="1" hangingPunct="1">
              <a:defRPr/>
            </a:pPr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6102350" y="2619376"/>
            <a:ext cx="914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914400" eaLnBrk="1" hangingPunct="1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Steer </a:t>
            </a:r>
          </a:p>
          <a:p>
            <a:pPr algn="ctr" defTabSz="914400" eaLnBrk="1" hangingPunct="1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Right</a:t>
            </a: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6629400" y="2608264"/>
            <a:ext cx="14541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914400" eaLnBrk="1" hangingPunct="1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Steer </a:t>
            </a:r>
          </a:p>
          <a:p>
            <a:pPr algn="ctr" defTabSz="914400" eaLnBrk="1" hangingPunct="1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Left</a:t>
            </a: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7702550" y="2608264"/>
            <a:ext cx="914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914400" eaLnBrk="1" hangingPunct="1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Steer </a:t>
            </a:r>
          </a:p>
          <a:p>
            <a:pPr algn="ctr" defTabSz="914400" eaLnBrk="1" hangingPunct="1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Right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191000" y="3646488"/>
            <a:ext cx="6477000" cy="6477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 eaLnBrk="1" hangingPunct="1">
              <a:defRPr/>
            </a:pPr>
            <a:r>
              <a:rPr lang="en-US" sz="36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all in 3 seconds!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214814" y="5280037"/>
            <a:ext cx="6477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 eaLnBrk="1" hangingPunct="1">
              <a:defRPr/>
            </a:pPr>
            <a:r>
              <a:rPr lang="en-US" sz="24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Could you prevent a collision</a:t>
            </a:r>
          </a:p>
          <a:p>
            <a:pPr algn="ctr" defTabSz="914400" eaLnBrk="1" hangingPunct="1">
              <a:defRPr/>
            </a:pPr>
            <a:r>
              <a:rPr lang="en-US" sz="24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in three seconds? </a:t>
            </a:r>
          </a:p>
        </p:txBody>
      </p:sp>
    </p:spTree>
    <p:extLst>
      <p:ext uri="{BB962C8B-B14F-4D97-AF65-F5344CB8AC3E}">
        <p14:creationId xmlns:p14="http://schemas.microsoft.com/office/powerpoint/2010/main" val="78294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428" y="0"/>
            <a:ext cx="280035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43008" y="334481"/>
            <a:ext cx="6477000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 eaLnBrk="1" hangingPunct="1">
              <a:defRPr/>
            </a:pPr>
            <a:r>
              <a:rPr lang="en-US" sz="28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Target open space, off the pedals</a:t>
            </a:r>
          </a:p>
          <a:p>
            <a:pPr algn="ctr" defTabSz="914400" eaLnBrk="1" hangingPunct="1">
              <a:defRPr/>
            </a:pPr>
            <a:r>
              <a:rPr lang="en-US" sz="28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&amp; only these three steering inputs:</a:t>
            </a:r>
          </a:p>
        </p:txBody>
      </p:sp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4296421" y="2345275"/>
            <a:ext cx="161233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4 seconds following </a:t>
            </a: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time</a:t>
            </a:r>
            <a:endParaRPr lang="en-US" sz="2000" dirty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5" name="AutoShape 30"/>
          <p:cNvSpPr>
            <a:spLocks noChangeArrowheads="1"/>
          </p:cNvSpPr>
          <p:nvPr/>
        </p:nvSpPr>
        <p:spPr bwMode="auto">
          <a:xfrm rot="-9665147">
            <a:off x="6480175" y="2289175"/>
            <a:ext cx="838200" cy="8382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559" y="10473"/>
                </a:moveTo>
                <a:cubicBezTo>
                  <a:pt x="16536" y="10068"/>
                  <a:pt x="16471" y="9667"/>
                  <a:pt x="16364" y="9276"/>
                </a:cubicBezTo>
                <a:lnTo>
                  <a:pt x="21216" y="7947"/>
                </a:lnTo>
                <a:cubicBezTo>
                  <a:pt x="21416" y="8679"/>
                  <a:pt x="21539" y="9430"/>
                  <a:pt x="21582" y="10187"/>
                </a:cubicBezTo>
                <a:lnTo>
                  <a:pt x="24278" y="10034"/>
                </a:lnTo>
                <a:lnTo>
                  <a:pt x="19367" y="15537"/>
                </a:lnTo>
                <a:lnTo>
                  <a:pt x="13864" y="10626"/>
                </a:lnTo>
                <a:lnTo>
                  <a:pt x="16559" y="10473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1600"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defTabSz="914400" eaLnBrk="1" hangingPunct="1">
              <a:defRPr/>
            </a:pPr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6" name="AutoShape 26"/>
          <p:cNvSpPr>
            <a:spLocks noChangeArrowheads="1"/>
          </p:cNvSpPr>
          <p:nvPr/>
        </p:nvSpPr>
        <p:spPr bwMode="auto">
          <a:xfrm rot="8696599" flipH="1">
            <a:off x="6678613" y="2228850"/>
            <a:ext cx="838200" cy="8382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297" y="10657"/>
                </a:moveTo>
                <a:cubicBezTo>
                  <a:pt x="15269" y="9755"/>
                  <a:pt x="14970" y="8883"/>
                  <a:pt x="14439" y="8153"/>
                </a:cubicBezTo>
                <a:lnTo>
                  <a:pt x="19535" y="4449"/>
                </a:lnTo>
                <a:cubicBezTo>
                  <a:pt x="20808" y="6200"/>
                  <a:pt x="21525" y="8293"/>
                  <a:pt x="21594" y="10456"/>
                </a:cubicBezTo>
                <a:lnTo>
                  <a:pt x="24293" y="10371"/>
                </a:lnTo>
                <a:lnTo>
                  <a:pt x="18632" y="16403"/>
                </a:lnTo>
                <a:lnTo>
                  <a:pt x="12599" y="10742"/>
                </a:lnTo>
                <a:lnTo>
                  <a:pt x="15297" y="10657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1600"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defTabSz="914400" eaLnBrk="1" hangingPunct="1">
              <a:defRPr/>
            </a:pPr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7" name="AutoShape 43"/>
          <p:cNvSpPr>
            <a:spLocks noChangeArrowheads="1"/>
          </p:cNvSpPr>
          <p:nvPr/>
        </p:nvSpPr>
        <p:spPr bwMode="auto">
          <a:xfrm rot="-9416649">
            <a:off x="8048625" y="2282825"/>
            <a:ext cx="838200" cy="8382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559" y="10473"/>
                </a:moveTo>
                <a:cubicBezTo>
                  <a:pt x="16533" y="10005"/>
                  <a:pt x="16449" y="9542"/>
                  <a:pt x="16311" y="9094"/>
                </a:cubicBezTo>
                <a:lnTo>
                  <a:pt x="21117" y="7606"/>
                </a:lnTo>
                <a:cubicBezTo>
                  <a:pt x="21376" y="8445"/>
                  <a:pt x="21532" y="9311"/>
                  <a:pt x="21582" y="10187"/>
                </a:cubicBezTo>
                <a:lnTo>
                  <a:pt x="24278" y="10034"/>
                </a:lnTo>
                <a:lnTo>
                  <a:pt x="19367" y="15537"/>
                </a:lnTo>
                <a:lnTo>
                  <a:pt x="13864" y="10626"/>
                </a:lnTo>
                <a:lnTo>
                  <a:pt x="16559" y="10473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1600"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defTabSz="914400" eaLnBrk="1" hangingPunct="1">
              <a:defRPr/>
            </a:pPr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6145213" y="2971801"/>
            <a:ext cx="914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914400" eaLnBrk="1" hangingPunct="1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Steer </a:t>
            </a:r>
          </a:p>
          <a:p>
            <a:pPr algn="ctr" defTabSz="914400" eaLnBrk="1" hangingPunct="1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Right</a:t>
            </a: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6672263" y="2960689"/>
            <a:ext cx="14541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914400" eaLnBrk="1" hangingPunct="1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Steer </a:t>
            </a:r>
          </a:p>
          <a:p>
            <a:pPr algn="ctr" defTabSz="914400" eaLnBrk="1" hangingPunct="1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Left</a:t>
            </a: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7745413" y="2960689"/>
            <a:ext cx="914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914400" eaLnBrk="1" hangingPunct="1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Steer </a:t>
            </a:r>
          </a:p>
          <a:p>
            <a:pPr algn="ctr" defTabSz="914400" eaLnBrk="1" hangingPunct="1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Right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160838" y="4093794"/>
            <a:ext cx="6477000" cy="6477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 eaLnBrk="1" hangingPunct="1">
              <a:defRPr/>
            </a:pPr>
            <a:r>
              <a:rPr lang="en-US" sz="36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all in 4 seconds!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191000" y="5410201"/>
            <a:ext cx="6477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 eaLnBrk="1" hangingPunct="1">
              <a:defRPr/>
            </a:pPr>
            <a:r>
              <a:rPr lang="en-US" sz="24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Could you prevent a collision</a:t>
            </a:r>
          </a:p>
          <a:p>
            <a:pPr algn="ctr" defTabSz="914400" eaLnBrk="1" hangingPunct="1">
              <a:defRPr/>
            </a:pPr>
            <a:r>
              <a:rPr lang="en-US" sz="24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in four seconds?</a:t>
            </a:r>
          </a:p>
        </p:txBody>
      </p:sp>
    </p:spTree>
    <p:extLst>
      <p:ext uri="{BB962C8B-B14F-4D97-AF65-F5344CB8AC3E}">
        <p14:creationId xmlns:p14="http://schemas.microsoft.com/office/powerpoint/2010/main" val="118736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386" y="0"/>
            <a:ext cx="2800350" cy="6858000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869095" y="155504"/>
            <a:ext cx="64770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914400" eaLnBrk="1" hangingPunct="1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At this distance, a low-risk braking action is a better option!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87823" y="6178530"/>
            <a:ext cx="5439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eaLnBrk="1" hangingPunct="1"/>
            <a:r>
              <a:rPr lang="en-US" sz="2000" dirty="0">
                <a:solidFill>
                  <a:schemeClr val="bg1"/>
                </a:solidFill>
                <a:ea typeface="ＭＳ Ｐゴシック" pitchFamily="34" charset="-128"/>
                <a:cs typeface="Arial" panose="020B0604020202020204" pitchFamily="34" charset="0"/>
                <a:hlinkClick r:id="rId6"/>
              </a:rPr>
              <a:t>Link to video</a:t>
            </a:r>
            <a:endParaRPr lang="en-US" sz="2000" dirty="0">
              <a:solidFill>
                <a:schemeClr val="bg1"/>
              </a:solidFill>
              <a:ea typeface="ＭＳ Ｐゴシック" pitchFamily="34" charset="-128"/>
              <a:cs typeface="Arial" panose="020B0604020202020204" pitchFamily="34" charset="0"/>
            </a:endParaRPr>
          </a:p>
        </p:txBody>
      </p:sp>
      <p:pic>
        <p:nvPicPr>
          <p:cNvPr id="7" name="4_seconds (720p)">
            <a:hlinkClick r:id="" action="ppaction://media"/>
            <a:extLst>
              <a:ext uri="{FF2B5EF4-FFF2-40B4-BE49-F238E27FC236}">
                <a16:creationId xmlns:a16="http://schemas.microsoft.com/office/drawing/2014/main" id="{477C6A4D-228E-8D8D-2130-AB2A629134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58712" y="1723928"/>
            <a:ext cx="7047269" cy="396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53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048" y="0"/>
            <a:ext cx="2800350" cy="6858000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889642" y="352426"/>
            <a:ext cx="6477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ea typeface="ＭＳ Ｐゴシック" pitchFamily="34" charset="-128"/>
                <a:cs typeface="Arial" panose="020B0604020202020204" pitchFamily="34" charset="0"/>
              </a:rPr>
              <a:t>Create Control or Give it Away?</a:t>
            </a:r>
            <a:endParaRPr lang="en-US" b="1" dirty="0">
              <a:ea typeface="ＭＳ Ｐゴシック" pitchFamily="34" charset="-128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967" y="1093160"/>
            <a:ext cx="5848350" cy="498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3324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7249A6A7-A830-3C40-9E21-9B17B73D238A}"/>
              </a:ext>
            </a:extLst>
          </p:cNvPr>
          <p:cNvSpPr txBox="1">
            <a:spLocks/>
          </p:cNvSpPr>
          <p:nvPr/>
        </p:nvSpPr>
        <p:spPr>
          <a:xfrm>
            <a:off x="295939" y="443160"/>
            <a:ext cx="4935279" cy="81073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Following too close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0E79A4F2-7F45-1B49-80C4-261458B59B18}"/>
              </a:ext>
            </a:extLst>
          </p:cNvPr>
          <p:cNvSpPr txBox="1">
            <a:spLocks/>
          </p:cNvSpPr>
          <p:nvPr/>
        </p:nvSpPr>
        <p:spPr>
          <a:xfrm>
            <a:off x="0" y="1650831"/>
            <a:ext cx="3332163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5138" indent="-465138">
              <a:lnSpc>
                <a:spcPct val="80000"/>
              </a:lnSpc>
              <a:buFontTx/>
              <a:buBlip>
                <a:blip r:embed="rId5"/>
              </a:buBlip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Blocks your view to the target area </a:t>
            </a:r>
          </a:p>
          <a:p>
            <a:pPr marL="465138" indent="-465138">
              <a:lnSpc>
                <a:spcPct val="80000"/>
              </a:lnSpc>
              <a:buFontTx/>
              <a:buBlip>
                <a:blip r:embed="rId5"/>
              </a:buBlip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Prevents you from gathering information.</a:t>
            </a:r>
          </a:p>
          <a:p>
            <a:pPr marL="465138" indent="-465138">
              <a:lnSpc>
                <a:spcPct val="80000"/>
              </a:lnSpc>
              <a:buFontTx/>
              <a:buBlip>
                <a:blip r:embed="rId5"/>
              </a:buBlip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Only allows time to respond</a:t>
            </a:r>
          </a:p>
          <a:p>
            <a:pPr marL="465138" indent="-465138">
              <a:lnSpc>
                <a:spcPct val="80000"/>
              </a:lnSpc>
              <a:buFontTx/>
              <a:buBlip>
                <a:blip r:embed="rId5"/>
              </a:buBlip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Increases the chance of becoming involved in a crash</a:t>
            </a:r>
          </a:p>
          <a:p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7192074" y="6326364"/>
            <a:ext cx="1219268" cy="376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6"/>
              </a:rPr>
              <a:t>Video link</a:t>
            </a:r>
            <a:endParaRPr lang="en-US" dirty="0"/>
          </a:p>
        </p:txBody>
      </p:sp>
      <p:pic>
        <p:nvPicPr>
          <p:cNvPr id="4" name="Following_Too_Close (1)">
            <a:hlinkClick r:id="" action="ppaction://media"/>
            <a:extLst>
              <a:ext uri="{FF2B5EF4-FFF2-40B4-BE49-F238E27FC236}">
                <a16:creationId xmlns:a16="http://schemas.microsoft.com/office/drawing/2014/main" id="{B48BE07A-AAEA-947A-D992-780784BA76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75148" y="1365221"/>
            <a:ext cx="8453120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943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5DEBA425-9F97-364B-BE67-87622B8C46FA}"/>
              </a:ext>
            </a:extLst>
          </p:cNvPr>
          <p:cNvSpPr txBox="1">
            <a:spLocks/>
          </p:cNvSpPr>
          <p:nvPr/>
        </p:nvSpPr>
        <p:spPr>
          <a:xfrm>
            <a:off x="138695" y="462167"/>
            <a:ext cx="8367132" cy="8146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Judging Following Distance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2765EA0-A5D9-264E-AE74-F0AC59444F6E}"/>
              </a:ext>
            </a:extLst>
          </p:cNvPr>
          <p:cNvSpPr txBox="1">
            <a:spLocks/>
          </p:cNvSpPr>
          <p:nvPr/>
        </p:nvSpPr>
        <p:spPr>
          <a:xfrm>
            <a:off x="138695" y="1419326"/>
            <a:ext cx="5272088" cy="25161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 many seconds should we have between us and a vehicle in the front?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 seconds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804E9CB-7398-5F4F-A188-4A58BC58A710}"/>
              </a:ext>
            </a:extLst>
          </p:cNvPr>
          <p:cNvSpPr txBox="1">
            <a:spLocks/>
          </p:cNvSpPr>
          <p:nvPr/>
        </p:nvSpPr>
        <p:spPr>
          <a:xfrm>
            <a:off x="6496283" y="1410161"/>
            <a:ext cx="5322887" cy="25161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 many seconds should we have between us and a large truck or motorcycle in the front?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6 seconds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31CDCA-0CF0-482A-BEED-49752265AF15}"/>
              </a:ext>
            </a:extLst>
          </p:cNvPr>
          <p:cNvSpPr txBox="1"/>
          <p:nvPr/>
        </p:nvSpPr>
        <p:spPr>
          <a:xfrm>
            <a:off x="138695" y="4078037"/>
            <a:ext cx="1071001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How do we count seconds?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one thousand one, one thousand two, one thousand three, one thousand four</a:t>
            </a:r>
          </a:p>
        </p:txBody>
      </p:sp>
    </p:spTree>
    <p:extLst>
      <p:ext uri="{BB962C8B-B14F-4D97-AF65-F5344CB8AC3E}">
        <p14:creationId xmlns:p14="http://schemas.microsoft.com/office/powerpoint/2010/main" val="55097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4DEF9B-1065-AE0A-AB24-3BFF1E3736A6}"/>
              </a:ext>
            </a:extLst>
          </p:cNvPr>
          <p:cNvSpPr txBox="1"/>
          <p:nvPr/>
        </p:nvSpPr>
        <p:spPr>
          <a:xfrm>
            <a:off x="5347252" y="6268014"/>
            <a:ext cx="1497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5"/>
              </a:rPr>
              <a:t>Video link</a:t>
            </a:r>
            <a:endParaRPr lang="en-US" dirty="0"/>
          </a:p>
        </p:txBody>
      </p:sp>
      <p:pic>
        <p:nvPicPr>
          <p:cNvPr id="4" name="Judging_Following_Distance">
            <a:hlinkClick r:id="" action="ppaction://media"/>
            <a:extLst>
              <a:ext uri="{FF2B5EF4-FFF2-40B4-BE49-F238E27FC236}">
                <a16:creationId xmlns:a16="http://schemas.microsoft.com/office/drawing/2014/main" id="{B764889E-2332-BE6E-21E1-931918720C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63040" y="640610"/>
            <a:ext cx="9265920" cy="521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67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5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5DEBA425-9F97-364B-BE67-87622B8C46FA}"/>
              </a:ext>
            </a:extLst>
          </p:cNvPr>
          <p:cNvSpPr txBox="1">
            <a:spLocks/>
          </p:cNvSpPr>
          <p:nvPr/>
        </p:nvSpPr>
        <p:spPr>
          <a:xfrm>
            <a:off x="3687517" y="1025643"/>
            <a:ext cx="4816963" cy="76541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Following Distance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8648" y="1967332"/>
            <a:ext cx="6810300" cy="3359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In the video, determine if the following distance: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Increasing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Decreasing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Staying the same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97040" y="5806775"/>
            <a:ext cx="1397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Video link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0D0C28-3AA3-8A17-FB86-73E2ED196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222" y="2092501"/>
            <a:ext cx="4895853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935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7496EAE0-1EDF-694C-B24B-7FD10FC2E398}"/>
              </a:ext>
            </a:extLst>
          </p:cNvPr>
          <p:cNvSpPr txBox="1">
            <a:spLocks/>
          </p:cNvSpPr>
          <p:nvPr/>
        </p:nvSpPr>
        <p:spPr>
          <a:xfrm>
            <a:off x="2438862" y="1222075"/>
            <a:ext cx="7314275" cy="93649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Maintain space for control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25" y="2498847"/>
            <a:ext cx="8591550" cy="34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8781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BAEF3-5F80-066F-5F16-04BCB8622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1179" y="2312806"/>
            <a:ext cx="10495547" cy="2232388"/>
          </a:xfrm>
        </p:spPr>
        <p:txBody>
          <a:bodyPr>
            <a:normAutofit/>
          </a:bodyPr>
          <a:lstStyle/>
          <a:p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When I Say Stop Activity</a:t>
            </a:r>
          </a:p>
        </p:txBody>
      </p:sp>
    </p:spTree>
    <p:extLst>
      <p:ext uri="{BB962C8B-B14F-4D97-AF65-F5344CB8AC3E}">
        <p14:creationId xmlns:p14="http://schemas.microsoft.com/office/powerpoint/2010/main" val="1813575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451" y="597878"/>
            <a:ext cx="6928722" cy="5670576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723FEC5F-1658-4708-9CD8-E7D8BB56206E}"/>
              </a:ext>
            </a:extLst>
          </p:cNvPr>
          <p:cNvSpPr txBox="1">
            <a:spLocks/>
          </p:cNvSpPr>
          <p:nvPr/>
        </p:nvSpPr>
        <p:spPr bwMode="auto">
          <a:xfrm>
            <a:off x="220638" y="959353"/>
            <a:ext cx="5317133" cy="1092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/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Following Distance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DFBDA8-4E41-40D3-9D87-E11D9DF2DC37}"/>
              </a:ext>
            </a:extLst>
          </p:cNvPr>
          <p:cNvSpPr txBox="1"/>
          <p:nvPr/>
        </p:nvSpPr>
        <p:spPr>
          <a:xfrm>
            <a:off x="410924" y="2560416"/>
            <a:ext cx="454122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Remember your vehicle needs enough space to stop safely if needed.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chart shows an average for a passenger vehicle in ideal conditions.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907B53-9BBA-A6FB-D124-81D6B34DF947}"/>
              </a:ext>
            </a:extLst>
          </p:cNvPr>
          <p:cNvSpPr txBox="1"/>
          <p:nvPr/>
        </p:nvSpPr>
        <p:spPr>
          <a:xfrm>
            <a:off x="9444790" y="6425136"/>
            <a:ext cx="388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Photo: Florida Safety Council</a:t>
            </a:r>
          </a:p>
        </p:txBody>
      </p:sp>
    </p:spTree>
    <p:extLst>
      <p:ext uri="{BB962C8B-B14F-4D97-AF65-F5344CB8AC3E}">
        <p14:creationId xmlns:p14="http://schemas.microsoft.com/office/powerpoint/2010/main" val="2576227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375" y="0"/>
            <a:ext cx="2800350" cy="6858000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191000" y="1371601"/>
            <a:ext cx="6477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1" hangingPunct="1">
              <a:defRPr/>
            </a:pPr>
            <a:r>
              <a:rPr lang="en-US" sz="28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You</a:t>
            </a:r>
            <a:r>
              <a:rPr lang="en-US" altLang="en-US" sz="28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’</a:t>
            </a:r>
            <a:r>
              <a:rPr lang="en-US" sz="28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re the driver of the red car</a:t>
            </a:r>
            <a:endParaRPr lang="en-US" sz="1600" dirty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4191000" y="2133600"/>
            <a:ext cx="13716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1 second following </a:t>
            </a: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time</a:t>
            </a:r>
            <a:endParaRPr lang="en-US" sz="2000" dirty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277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26908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1600" algn="tl" rotWithShape="0">
              <a:srgbClr val="595959">
                <a:alpha val="70000"/>
              </a:srgbClr>
            </a:outerShdw>
          </a:effec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190999" y="414671"/>
            <a:ext cx="6477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1" hangingPunct="1">
              <a:defRPr/>
            </a:pPr>
            <a:r>
              <a:rPr lang="en-US" sz="28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You</a:t>
            </a:r>
            <a:r>
              <a:rPr lang="en-US" altLang="en-US" sz="28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’</a:t>
            </a:r>
            <a:r>
              <a:rPr lang="en-US" sz="28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r</a:t>
            </a:r>
            <a:r>
              <a:rPr lang="en-US" altLang="ja-JP" sz="28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e the driver of the red car.</a:t>
            </a:r>
            <a:endParaRPr lang="en-US" sz="1600" dirty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4242993" y="1148749"/>
            <a:ext cx="13716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1 second following </a:t>
            </a: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time</a:t>
            </a:r>
            <a:endParaRPr lang="en-US" sz="2000" dirty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446816" y="1095500"/>
            <a:ext cx="59436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1" hangingPunct="1">
              <a:defRPr/>
            </a:pPr>
            <a:r>
              <a:rPr lang="en-US" sz="28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What actions would you </a:t>
            </a:r>
          </a:p>
          <a:p>
            <a:pPr algn="ctr" defTabSz="914400" eaLnBrk="1" hangingPunct="1">
              <a:defRPr/>
            </a:pPr>
            <a:r>
              <a:rPr lang="en-US" sz="28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take to avoid a crash?</a:t>
            </a:r>
            <a:endParaRPr lang="en-US" sz="1600" b="1" dirty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03019" y="6443329"/>
            <a:ext cx="1406614" cy="383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6"/>
              </a:rPr>
              <a:t>Link to Video</a:t>
            </a:r>
            <a:endParaRPr lang="en-US" dirty="0"/>
          </a:p>
        </p:txBody>
      </p:sp>
      <p:pic>
        <p:nvPicPr>
          <p:cNvPr id="7" name="Following_Distance (1)">
            <a:hlinkClick r:id="" action="ppaction://media"/>
            <a:extLst>
              <a:ext uri="{FF2B5EF4-FFF2-40B4-BE49-F238E27FC236}">
                <a16:creationId xmlns:a16="http://schemas.microsoft.com/office/drawing/2014/main" id="{2978D034-E85F-2D17-9E65-8E88CB314A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88968" y="2206541"/>
            <a:ext cx="6634716" cy="373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922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3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734" y="0"/>
            <a:ext cx="2800350" cy="6858000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439652" y="1185372"/>
            <a:ext cx="7255042" cy="393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914400" eaLnBrk="1" hangingPunct="1">
              <a:spcBef>
                <a:spcPts val="1200"/>
              </a:spcBef>
              <a:spcAft>
                <a:spcPts val="1200"/>
              </a:spcAft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 braking action won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 stop your car in time.</a:t>
            </a:r>
          </a:p>
          <a:p>
            <a:pPr defTabSz="914400" eaLnBrk="1" hangingPunct="1">
              <a:spcBef>
                <a:spcPts val="1200"/>
              </a:spcBef>
              <a:spcAft>
                <a:spcPts val="1200"/>
              </a:spcAft>
            </a:pPr>
            <a:endParaRPr lang="en-US" altLang="ja-JP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14400" eaLnBrk="1" hangingPunct="1">
              <a:spcBef>
                <a:spcPts val="1200"/>
              </a:spcBef>
              <a:spcAft>
                <a:spcPts val="1200"/>
              </a:spcAft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Hard braking plus a hard steering actions creates an out of balance condition that can cause a skid and loss of control.</a:t>
            </a:r>
          </a:p>
        </p:txBody>
      </p:sp>
    </p:spTree>
    <p:extLst>
      <p:ext uri="{BB962C8B-B14F-4D97-AF65-F5344CB8AC3E}">
        <p14:creationId xmlns:p14="http://schemas.microsoft.com/office/powerpoint/2010/main" val="1437565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25" y="309562"/>
            <a:ext cx="3943350" cy="30384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25" y="3582132"/>
            <a:ext cx="3943350" cy="3105150"/>
          </a:xfrm>
          <a:prstGeom prst="rect">
            <a:avLst/>
          </a:prstGeom>
        </p:spPr>
      </p:pic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6096000" y="457200"/>
            <a:ext cx="5029200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1" hangingPunct="1">
              <a:spcBef>
                <a:spcPts val="1200"/>
              </a:spcBef>
              <a:spcAft>
                <a:spcPts val="1200"/>
              </a:spcAft>
              <a:buClr>
                <a:prstClr val="white">
                  <a:lumMod val="85000"/>
                </a:prstClr>
              </a:buClr>
              <a:defRPr/>
            </a:pPr>
            <a:r>
              <a:rPr lang="en-US" sz="28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To prevent a collision and make an evasive action successfully you </a:t>
            </a:r>
            <a:r>
              <a:rPr lang="en-US" sz="2800" b="1" u="sng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MUST</a:t>
            </a:r>
            <a:r>
              <a:rPr lang="en-US" sz="28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be able to:</a:t>
            </a:r>
          </a:p>
          <a:p>
            <a:pPr marL="796925" lvl="1" indent="-568325" defTabSz="914400" eaLnBrk="1" hangingPunct="1">
              <a:spcBef>
                <a:spcPts val="1200"/>
              </a:spcBef>
              <a:spcAft>
                <a:spcPts val="1200"/>
              </a:spcAft>
              <a:buClr>
                <a:prstClr val="white">
                  <a:lumMod val="85000"/>
                </a:prstClr>
              </a:buClr>
              <a:buFont typeface="Webdings" pitchFamily="18" charset="2"/>
              <a:buChar char=""/>
              <a:defRPr/>
            </a:pPr>
            <a:r>
              <a:rPr lang="en-US" sz="28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Target an open space</a:t>
            </a:r>
          </a:p>
          <a:p>
            <a:pPr marL="796925" lvl="1" indent="-568325" defTabSz="914400" eaLnBrk="1" hangingPunct="1">
              <a:spcBef>
                <a:spcPts val="1200"/>
              </a:spcBef>
              <a:spcAft>
                <a:spcPts val="1200"/>
              </a:spcAft>
              <a:buClr>
                <a:prstClr val="white">
                  <a:lumMod val="85000"/>
                </a:prstClr>
              </a:buClr>
              <a:buFont typeface="Webdings" pitchFamily="18" charset="2"/>
              <a:buChar char=""/>
              <a:defRPr/>
            </a:pPr>
            <a:r>
              <a:rPr lang="en-US" sz="28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Separate hard braking from hard steering</a:t>
            </a:r>
          </a:p>
          <a:p>
            <a:pPr marL="796925" lvl="1" indent="-568325" defTabSz="914400" eaLnBrk="1" hangingPunct="1">
              <a:spcBef>
                <a:spcPts val="1200"/>
              </a:spcBef>
              <a:spcAft>
                <a:spcPts val="1200"/>
              </a:spcAft>
              <a:buClr>
                <a:prstClr val="white">
                  <a:lumMod val="85000"/>
                </a:prstClr>
              </a:buClr>
              <a:buFont typeface="Webdings" pitchFamily="18" charset="2"/>
              <a:buChar char=""/>
              <a:defRPr/>
            </a:pPr>
            <a:r>
              <a:rPr lang="en-US" sz="2800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Take three steering actions without hesitations</a:t>
            </a:r>
          </a:p>
        </p:txBody>
      </p:sp>
    </p:spTree>
    <p:extLst>
      <p:ext uri="{BB962C8B-B14F-4D97-AF65-F5344CB8AC3E}">
        <p14:creationId xmlns:p14="http://schemas.microsoft.com/office/powerpoint/2010/main" val="359559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617" y="0"/>
            <a:ext cx="2800350" cy="6858000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441860" y="936626"/>
            <a:ext cx="6400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1" hangingPunct="1">
              <a:defRPr/>
            </a:pPr>
            <a:r>
              <a:rPr lang="en-US" sz="28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You</a:t>
            </a:r>
            <a:r>
              <a:rPr lang="en-US" altLang="en-US" sz="28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’</a:t>
            </a:r>
            <a:r>
              <a:rPr lang="en-US" altLang="ja-JP" sz="28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re the driver of the red car.</a:t>
            </a:r>
            <a:endParaRPr lang="en-US" sz="1600" dirty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4191000" y="1847636"/>
            <a:ext cx="13716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1 second following </a:t>
            </a: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time</a:t>
            </a:r>
            <a:endParaRPr lang="en-US" sz="2000" dirty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473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092" y="-20515"/>
            <a:ext cx="280035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91000" y="228600"/>
            <a:ext cx="6477000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 eaLnBrk="1" hangingPunct="1">
              <a:defRPr/>
            </a:pPr>
            <a:r>
              <a:rPr lang="en-US" sz="28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Target open space, off the pedals</a:t>
            </a:r>
          </a:p>
          <a:p>
            <a:pPr algn="ctr" defTabSz="914400" eaLnBrk="1" hangingPunct="1">
              <a:defRPr/>
            </a:pPr>
            <a:r>
              <a:rPr lang="en-US" sz="28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&amp; three steering inputs:</a:t>
            </a:r>
          </a:p>
        </p:txBody>
      </p:sp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4221420" y="1343819"/>
            <a:ext cx="13716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1 second following </a:t>
            </a: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time</a:t>
            </a:r>
            <a:endParaRPr lang="en-US" sz="2000" dirty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5" name="AutoShape 13"/>
          <p:cNvSpPr>
            <a:spLocks noChangeArrowheads="1"/>
          </p:cNvSpPr>
          <p:nvPr/>
        </p:nvSpPr>
        <p:spPr bwMode="auto">
          <a:xfrm rot="238631">
            <a:off x="6026150" y="1458913"/>
            <a:ext cx="838200" cy="8382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559" y="10473"/>
                </a:moveTo>
                <a:cubicBezTo>
                  <a:pt x="16386" y="7418"/>
                  <a:pt x="13859" y="5031"/>
                  <a:pt x="10800" y="5031"/>
                </a:cubicBezTo>
                <a:cubicBezTo>
                  <a:pt x="7613" y="5031"/>
                  <a:pt x="5031" y="7613"/>
                  <a:pt x="5031" y="10800"/>
                </a:cubicBezTo>
                <a:cubicBezTo>
                  <a:pt x="5030" y="10995"/>
                  <a:pt x="5040" y="11191"/>
                  <a:pt x="5060" y="11386"/>
                </a:cubicBezTo>
                <a:lnTo>
                  <a:pt x="55" y="11898"/>
                </a:lnTo>
                <a:cubicBezTo>
                  <a:pt x="18" y="11533"/>
                  <a:pt x="0" y="11166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526" y="-1"/>
                  <a:pt x="21258" y="4470"/>
                  <a:pt x="21582" y="10187"/>
                </a:cubicBezTo>
                <a:lnTo>
                  <a:pt x="24278" y="10034"/>
                </a:lnTo>
                <a:lnTo>
                  <a:pt x="19367" y="15537"/>
                </a:lnTo>
                <a:lnTo>
                  <a:pt x="13864" y="10626"/>
                </a:lnTo>
                <a:lnTo>
                  <a:pt x="16559" y="10473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defTabSz="914400" eaLnBrk="1" hangingPunct="1">
              <a:defRPr/>
            </a:pPr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 flipH="1">
            <a:off x="7037388" y="1406525"/>
            <a:ext cx="838200" cy="8382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559" y="10473"/>
                </a:moveTo>
                <a:cubicBezTo>
                  <a:pt x="16386" y="7418"/>
                  <a:pt x="13859" y="5031"/>
                  <a:pt x="10800" y="5031"/>
                </a:cubicBezTo>
                <a:cubicBezTo>
                  <a:pt x="7613" y="5031"/>
                  <a:pt x="5031" y="7613"/>
                  <a:pt x="5031" y="10800"/>
                </a:cubicBezTo>
                <a:cubicBezTo>
                  <a:pt x="5031" y="13986"/>
                  <a:pt x="7613" y="16569"/>
                  <a:pt x="10800" y="16569"/>
                </a:cubicBezTo>
                <a:cubicBezTo>
                  <a:pt x="12338" y="16569"/>
                  <a:pt x="13813" y="15954"/>
                  <a:pt x="14896" y="14862"/>
                </a:cubicBezTo>
                <a:lnTo>
                  <a:pt x="18468" y="18404"/>
                </a:lnTo>
                <a:cubicBezTo>
                  <a:pt x="16440" y="20449"/>
                  <a:pt x="13680" y="21599"/>
                  <a:pt x="10800" y="21600"/>
                </a:cubicBezTo>
                <a:cubicBezTo>
                  <a:pt x="4835" y="21600"/>
                  <a:pt x="0" y="16764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526" y="-1"/>
                  <a:pt x="21258" y="4470"/>
                  <a:pt x="21582" y="10187"/>
                </a:cubicBezTo>
                <a:lnTo>
                  <a:pt x="24278" y="10034"/>
                </a:lnTo>
                <a:lnTo>
                  <a:pt x="19367" y="15537"/>
                </a:lnTo>
                <a:lnTo>
                  <a:pt x="13864" y="10626"/>
                </a:lnTo>
                <a:lnTo>
                  <a:pt x="16559" y="10473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defTabSz="914400" eaLnBrk="1" hangingPunct="1">
              <a:defRPr/>
            </a:pPr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7" name="AutoShape 12"/>
          <p:cNvSpPr>
            <a:spLocks noChangeArrowheads="1"/>
          </p:cNvSpPr>
          <p:nvPr/>
        </p:nvSpPr>
        <p:spPr bwMode="auto">
          <a:xfrm rot="325240">
            <a:off x="7962900" y="1431925"/>
            <a:ext cx="838200" cy="83978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559" y="10473"/>
                </a:moveTo>
                <a:cubicBezTo>
                  <a:pt x="16386" y="7418"/>
                  <a:pt x="13859" y="5031"/>
                  <a:pt x="10800" y="5031"/>
                </a:cubicBezTo>
                <a:cubicBezTo>
                  <a:pt x="7613" y="5031"/>
                  <a:pt x="5031" y="7613"/>
                  <a:pt x="5031" y="10800"/>
                </a:cubicBezTo>
                <a:cubicBezTo>
                  <a:pt x="5030" y="10995"/>
                  <a:pt x="5040" y="11191"/>
                  <a:pt x="5060" y="11386"/>
                </a:cubicBezTo>
                <a:lnTo>
                  <a:pt x="55" y="11898"/>
                </a:lnTo>
                <a:cubicBezTo>
                  <a:pt x="18" y="11533"/>
                  <a:pt x="0" y="11166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526" y="-1"/>
                  <a:pt x="21258" y="4470"/>
                  <a:pt x="21582" y="10187"/>
                </a:cubicBezTo>
                <a:lnTo>
                  <a:pt x="24278" y="10034"/>
                </a:lnTo>
                <a:lnTo>
                  <a:pt x="19367" y="15537"/>
                </a:lnTo>
                <a:lnTo>
                  <a:pt x="13864" y="10626"/>
                </a:lnTo>
                <a:lnTo>
                  <a:pt x="16559" y="10473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defTabSz="914400" eaLnBrk="1" hangingPunct="1">
              <a:defRPr/>
            </a:pPr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5978010" y="2179639"/>
            <a:ext cx="914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914400" eaLnBrk="1" hangingPunct="1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Steer </a:t>
            </a:r>
          </a:p>
          <a:p>
            <a:pPr algn="ctr" defTabSz="914400" eaLnBrk="1" hangingPunct="1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Right</a:t>
            </a: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6680737" y="2224090"/>
            <a:ext cx="14541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914400" eaLnBrk="1" hangingPunct="1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Steer </a:t>
            </a:r>
          </a:p>
          <a:p>
            <a:pPr algn="ctr" defTabSz="914400" eaLnBrk="1" hangingPunct="1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Left</a:t>
            </a: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7923213" y="2187576"/>
            <a:ext cx="914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914400" eaLnBrk="1" hangingPunct="1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Steer </a:t>
            </a:r>
          </a:p>
          <a:p>
            <a:pPr algn="ctr" defTabSz="914400" eaLnBrk="1" hangingPunct="1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Right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191000" y="3124201"/>
            <a:ext cx="64770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 eaLnBrk="1" hangingPunct="1">
              <a:defRPr/>
            </a:pPr>
            <a:r>
              <a:rPr lang="en-US" sz="36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all in 1 second!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191000" y="4190154"/>
            <a:ext cx="694895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4400" eaLnBrk="1" hangingPunct="1"/>
            <a:r>
              <a:rPr lang="en-US" sz="24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You won</a:t>
            </a:r>
            <a:r>
              <a:rPr lang="en-US" altLang="en-US" sz="24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’</a:t>
            </a:r>
            <a:r>
              <a:rPr lang="en-US" altLang="ja-JP" sz="24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t prevent a collision with only one second of time, </a:t>
            </a:r>
          </a:p>
          <a:p>
            <a:pPr algn="ctr" defTabSz="914400" eaLnBrk="1" hangingPunct="1"/>
            <a:r>
              <a:rPr lang="en-US" sz="24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no matter how much you practice!</a:t>
            </a:r>
          </a:p>
        </p:txBody>
      </p:sp>
    </p:spTree>
    <p:extLst>
      <p:ext uri="{BB962C8B-B14F-4D97-AF65-F5344CB8AC3E}">
        <p14:creationId xmlns:p14="http://schemas.microsoft.com/office/powerpoint/2010/main" val="253534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557" y="0"/>
            <a:ext cx="280035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91000" y="228600"/>
            <a:ext cx="6477000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 eaLnBrk="1" hangingPunct="1">
              <a:defRPr/>
            </a:pPr>
            <a:r>
              <a:rPr lang="en-US" sz="28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Target open space, off the pedals</a:t>
            </a:r>
          </a:p>
          <a:p>
            <a:pPr algn="ctr" defTabSz="914400" eaLnBrk="1" hangingPunct="1">
              <a:defRPr/>
            </a:pPr>
            <a:r>
              <a:rPr lang="en-US" sz="28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&amp; these three steering inputs:</a:t>
            </a:r>
          </a:p>
        </p:txBody>
      </p:sp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4191000" y="1676400"/>
            <a:ext cx="153639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2 seconds following </a:t>
            </a: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time</a:t>
            </a:r>
            <a:endParaRPr lang="en-US" sz="2000" dirty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5" name="AutoShape 28"/>
          <p:cNvSpPr>
            <a:spLocks noChangeArrowheads="1"/>
          </p:cNvSpPr>
          <p:nvPr/>
        </p:nvSpPr>
        <p:spPr bwMode="auto">
          <a:xfrm rot="-5803264">
            <a:off x="6325394" y="1670844"/>
            <a:ext cx="868362" cy="8382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559" y="10473"/>
                </a:moveTo>
                <a:cubicBezTo>
                  <a:pt x="16386" y="7418"/>
                  <a:pt x="13859" y="5031"/>
                  <a:pt x="10800" y="5031"/>
                </a:cubicBezTo>
                <a:cubicBezTo>
                  <a:pt x="9752" y="5030"/>
                  <a:pt x="8724" y="5316"/>
                  <a:pt x="7827" y="5856"/>
                </a:cubicBezTo>
                <a:lnTo>
                  <a:pt x="5234" y="1544"/>
                </a:lnTo>
                <a:cubicBezTo>
                  <a:pt x="6914" y="533"/>
                  <a:pt x="8838" y="-1"/>
                  <a:pt x="10800" y="0"/>
                </a:cubicBezTo>
                <a:cubicBezTo>
                  <a:pt x="16526" y="0"/>
                  <a:pt x="21258" y="4470"/>
                  <a:pt x="21582" y="10187"/>
                </a:cubicBezTo>
                <a:lnTo>
                  <a:pt x="24278" y="10034"/>
                </a:lnTo>
                <a:lnTo>
                  <a:pt x="19367" y="15537"/>
                </a:lnTo>
                <a:lnTo>
                  <a:pt x="13864" y="10626"/>
                </a:lnTo>
                <a:lnTo>
                  <a:pt x="16559" y="10473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1600"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defTabSz="914400" eaLnBrk="1" hangingPunct="1">
              <a:defRPr/>
            </a:pPr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6" name="AutoShape 24"/>
          <p:cNvSpPr>
            <a:spLocks noChangeArrowheads="1"/>
          </p:cNvSpPr>
          <p:nvPr/>
        </p:nvSpPr>
        <p:spPr bwMode="auto">
          <a:xfrm rot="21106628" flipH="1">
            <a:off x="7040564" y="1654176"/>
            <a:ext cx="814387" cy="84137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559" y="10473"/>
                </a:moveTo>
                <a:cubicBezTo>
                  <a:pt x="16386" y="7418"/>
                  <a:pt x="13859" y="5031"/>
                  <a:pt x="10800" y="5031"/>
                </a:cubicBezTo>
                <a:cubicBezTo>
                  <a:pt x="7613" y="5031"/>
                  <a:pt x="5031" y="7613"/>
                  <a:pt x="5031" y="10800"/>
                </a:cubicBezTo>
                <a:cubicBezTo>
                  <a:pt x="5030" y="12672"/>
                  <a:pt x="5939" y="14428"/>
                  <a:pt x="7468" y="15509"/>
                </a:cubicBezTo>
                <a:lnTo>
                  <a:pt x="4562" y="19616"/>
                </a:lnTo>
                <a:cubicBezTo>
                  <a:pt x="1701" y="17592"/>
                  <a:pt x="0" y="1430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526" y="-1"/>
                  <a:pt x="21258" y="4470"/>
                  <a:pt x="21582" y="10187"/>
                </a:cubicBezTo>
                <a:lnTo>
                  <a:pt x="24278" y="10034"/>
                </a:lnTo>
                <a:lnTo>
                  <a:pt x="19367" y="15537"/>
                </a:lnTo>
                <a:lnTo>
                  <a:pt x="13864" y="10626"/>
                </a:lnTo>
                <a:lnTo>
                  <a:pt x="16559" y="10473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1600"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defTabSz="914400" eaLnBrk="1" hangingPunct="1">
              <a:defRPr/>
            </a:pPr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7" name="AutoShape 28"/>
          <p:cNvSpPr>
            <a:spLocks noChangeArrowheads="1"/>
          </p:cNvSpPr>
          <p:nvPr/>
        </p:nvSpPr>
        <p:spPr bwMode="auto">
          <a:xfrm rot="-5803264">
            <a:off x="8119269" y="1689894"/>
            <a:ext cx="868362" cy="8382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559" y="10473"/>
                </a:moveTo>
                <a:cubicBezTo>
                  <a:pt x="16386" y="7418"/>
                  <a:pt x="13859" y="5031"/>
                  <a:pt x="10800" y="5031"/>
                </a:cubicBezTo>
                <a:cubicBezTo>
                  <a:pt x="9752" y="5030"/>
                  <a:pt x="8724" y="5316"/>
                  <a:pt x="7827" y="5856"/>
                </a:cubicBezTo>
                <a:lnTo>
                  <a:pt x="5234" y="1544"/>
                </a:lnTo>
                <a:cubicBezTo>
                  <a:pt x="6914" y="533"/>
                  <a:pt x="8838" y="-1"/>
                  <a:pt x="10800" y="0"/>
                </a:cubicBezTo>
                <a:cubicBezTo>
                  <a:pt x="16526" y="0"/>
                  <a:pt x="21258" y="4470"/>
                  <a:pt x="21582" y="10187"/>
                </a:cubicBezTo>
                <a:lnTo>
                  <a:pt x="24278" y="10034"/>
                </a:lnTo>
                <a:lnTo>
                  <a:pt x="19367" y="15537"/>
                </a:lnTo>
                <a:lnTo>
                  <a:pt x="13864" y="10626"/>
                </a:lnTo>
                <a:lnTo>
                  <a:pt x="16559" y="10473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1600" sx="102000" sy="102000" algn="ctr" rotWithShape="0">
              <a:srgbClr val="000000">
                <a:alpha val="39998"/>
              </a:srgbClr>
            </a:outerShdw>
          </a:effectLst>
        </p:spPr>
        <p:txBody>
          <a:bodyPr wrap="none" anchor="ctr"/>
          <a:lstStyle/>
          <a:p>
            <a:pPr defTabSz="914400" eaLnBrk="1" hangingPunct="1">
              <a:defRPr/>
            </a:pPr>
            <a:endParaRPr lang="en-US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6019800" y="2339976"/>
            <a:ext cx="914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914400" eaLnBrk="1" hangingPunct="1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Steer </a:t>
            </a:r>
          </a:p>
          <a:p>
            <a:pPr algn="ctr" defTabSz="914400" eaLnBrk="1" hangingPunct="1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Right</a:t>
            </a: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6710363" y="2339976"/>
            <a:ext cx="14541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914400" eaLnBrk="1" hangingPunct="1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Steer </a:t>
            </a:r>
          </a:p>
          <a:p>
            <a:pPr algn="ctr" defTabSz="914400" eaLnBrk="1" hangingPunct="1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Left</a:t>
            </a: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7913688" y="2339976"/>
            <a:ext cx="914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914400" eaLnBrk="1" hangingPunct="1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Steer </a:t>
            </a:r>
          </a:p>
          <a:p>
            <a:pPr algn="ctr" defTabSz="914400" eaLnBrk="1" hangingPunct="1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Right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09257" y="3328955"/>
            <a:ext cx="64770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 eaLnBrk="1" hangingPunct="1">
              <a:defRPr/>
            </a:pPr>
            <a:r>
              <a:rPr lang="en-US" sz="36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all in 2 seconds!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312443" y="4832804"/>
            <a:ext cx="6477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 eaLnBrk="1" hangingPunct="1">
              <a:defRPr/>
            </a:pPr>
            <a:r>
              <a:rPr lang="en-US" sz="24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You </a:t>
            </a:r>
            <a:r>
              <a:rPr lang="en-US" sz="2400" b="1" u="sng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might</a:t>
            </a:r>
            <a:r>
              <a:rPr lang="en-US" sz="24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be able to prevent a collision</a:t>
            </a:r>
          </a:p>
          <a:p>
            <a:pPr algn="ctr" defTabSz="914400" eaLnBrk="1" hangingPunct="1">
              <a:defRPr/>
            </a:pPr>
            <a:r>
              <a:rPr lang="en-US" sz="24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with two seconds of time. </a:t>
            </a:r>
          </a:p>
        </p:txBody>
      </p:sp>
    </p:spTree>
    <p:extLst>
      <p:ext uri="{BB962C8B-B14F-4D97-AF65-F5344CB8AC3E}">
        <p14:creationId xmlns:p14="http://schemas.microsoft.com/office/powerpoint/2010/main" val="126210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theme/theme1.xml><?xml version="1.0" encoding="utf-8"?>
<a:theme xmlns:a="http://schemas.openxmlformats.org/drawingml/2006/main" name="WOU TSE template">
  <a:themeElements>
    <a:clrScheme name="Custom 1">
      <a:dk1>
        <a:srgbClr val="000000"/>
      </a:dk1>
      <a:lt1>
        <a:srgbClr val="FFFFFF"/>
      </a:lt1>
      <a:dk2>
        <a:srgbClr val="B23237"/>
      </a:dk2>
      <a:lt2>
        <a:srgbClr val="D8203E"/>
      </a:lt2>
      <a:accent1>
        <a:srgbClr val="281D37"/>
      </a:accent1>
      <a:accent2>
        <a:srgbClr val="00619F"/>
      </a:accent2>
      <a:accent3>
        <a:srgbClr val="B1B9C1"/>
      </a:accent3>
      <a:accent4>
        <a:srgbClr val="D8203E"/>
      </a:accent4>
      <a:accent5>
        <a:srgbClr val="B23237"/>
      </a:accent5>
      <a:accent6>
        <a:srgbClr val="B1B9C1"/>
      </a:accent6>
      <a:hlink>
        <a:srgbClr val="00619F"/>
      </a:hlink>
      <a:folHlink>
        <a:srgbClr val="B1B9C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WOU TSE template</Template>
  <TotalTime>125</TotalTime>
  <Words>515</Words>
  <Application>Microsoft Office PowerPoint</Application>
  <PresentationFormat>Widescreen</PresentationFormat>
  <Paragraphs>114</Paragraphs>
  <Slides>19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Georgia</vt:lpstr>
      <vt:lpstr>Lato</vt:lpstr>
      <vt:lpstr>Webdings</vt:lpstr>
      <vt:lpstr>WOU TSE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When I Say Stop Activity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Tonya R. East</dc:creator>
  <cp:lastModifiedBy>Megan McDermeit</cp:lastModifiedBy>
  <cp:revision>46</cp:revision>
  <dcterms:created xsi:type="dcterms:W3CDTF">2022-02-02T22:26:36Z</dcterms:created>
  <dcterms:modified xsi:type="dcterms:W3CDTF">2023-06-05T18:50:09Z</dcterms:modified>
</cp:coreProperties>
</file>