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13"/>
  </p:notesMasterIdLst>
  <p:sldIdLst>
    <p:sldId id="270" r:id="rId2"/>
    <p:sldId id="271" r:id="rId3"/>
    <p:sldId id="390" r:id="rId4"/>
    <p:sldId id="288" r:id="rId5"/>
    <p:sldId id="387" r:id="rId6"/>
    <p:sldId id="383" r:id="rId7"/>
    <p:sldId id="385" r:id="rId8"/>
    <p:sldId id="388" r:id="rId9"/>
    <p:sldId id="275" r:id="rId10"/>
    <p:sldId id="386" r:id="rId11"/>
    <p:sldId id="389" r:id="rId1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B808"/>
    <a:srgbClr val="169006"/>
    <a:srgbClr val="3D9402"/>
    <a:srgbClr val="299303"/>
    <a:srgbClr val="0D9303"/>
    <a:srgbClr val="019513"/>
    <a:srgbClr val="029413"/>
    <a:srgbClr val="069013"/>
    <a:srgbClr val="098D0F"/>
    <a:srgbClr val="0D89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126" autoAdjust="0"/>
  </p:normalViewPr>
  <p:slideViewPr>
    <p:cSldViewPr>
      <p:cViewPr varScale="1">
        <p:scale>
          <a:sx n="108" d="100"/>
          <a:sy n="108" d="100"/>
        </p:scale>
        <p:origin x="1704"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65ED3A2-82A1-A151-3E30-87B26C5B4892}"/>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mn-lt"/>
              </a:defRPr>
            </a:lvl1pPr>
          </a:lstStyle>
          <a:p>
            <a:pPr>
              <a:defRPr/>
            </a:pPr>
            <a:endParaRPr lang="en-US" altLang="en-US"/>
          </a:p>
        </p:txBody>
      </p:sp>
      <p:sp>
        <p:nvSpPr>
          <p:cNvPr id="4099" name="Rectangle 3">
            <a:extLst>
              <a:ext uri="{FF2B5EF4-FFF2-40B4-BE49-F238E27FC236}">
                <a16:creationId xmlns:a16="http://schemas.microsoft.com/office/drawing/2014/main" id="{A3A86C55-5221-E614-49F3-60210BD56B94}"/>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endParaRPr lang="en-US" altLang="en-US"/>
          </a:p>
        </p:txBody>
      </p:sp>
      <p:sp>
        <p:nvSpPr>
          <p:cNvPr id="10244" name="Rectangle 4">
            <a:extLst>
              <a:ext uri="{FF2B5EF4-FFF2-40B4-BE49-F238E27FC236}">
                <a16:creationId xmlns:a16="http://schemas.microsoft.com/office/drawing/2014/main" id="{2C5F6657-D0B8-20D3-CB40-C487815F3BC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8CC86297-4A55-6909-FA5F-F4D3B8DE7832}"/>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a:extLst>
              <a:ext uri="{FF2B5EF4-FFF2-40B4-BE49-F238E27FC236}">
                <a16:creationId xmlns:a16="http://schemas.microsoft.com/office/drawing/2014/main" id="{57151BF4-3DAD-EE1E-778D-FCD5C7DA0839}"/>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mn-lt"/>
              </a:defRPr>
            </a:lvl1pPr>
          </a:lstStyle>
          <a:p>
            <a:pPr>
              <a:defRPr/>
            </a:pPr>
            <a:endParaRPr lang="en-US" altLang="en-US"/>
          </a:p>
        </p:txBody>
      </p:sp>
      <p:sp>
        <p:nvSpPr>
          <p:cNvPr id="4103" name="Rectangle 7">
            <a:extLst>
              <a:ext uri="{FF2B5EF4-FFF2-40B4-BE49-F238E27FC236}">
                <a16:creationId xmlns:a16="http://schemas.microsoft.com/office/drawing/2014/main" id="{4C143220-DDF6-44B6-1B13-9D06E87DE02D}"/>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9C2959BB-A084-4323-935D-B3B9644B9C2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BED47ED0-95C9-DBE9-3BAE-CBEA143AFBDB}"/>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A954419C-3866-8AF1-7885-A4D9E25502B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80000"/>
              </a:lnSpc>
            </a:pPr>
            <a:r>
              <a:rPr lang="en-US" altLang="en-US" sz="1400" b="1" dirty="0">
                <a:solidFill>
                  <a:srgbClr val="FFFF99"/>
                </a:solidFill>
              </a:rPr>
              <a:t>Evaluate the Risks</a:t>
            </a:r>
          </a:p>
          <a:p>
            <a:pPr eaLnBrk="1" hangingPunct="1">
              <a:lnSpc>
                <a:spcPct val="80000"/>
              </a:lnSpc>
            </a:pPr>
            <a:r>
              <a:rPr lang="en-US" altLang="en-US" b="1" dirty="0"/>
              <a:t>Least amount of risk </a:t>
            </a:r>
          </a:p>
          <a:p>
            <a:pPr eaLnBrk="1" hangingPunct="1">
              <a:lnSpc>
                <a:spcPct val="80000"/>
              </a:lnSpc>
            </a:pPr>
            <a:endParaRPr lang="en-US" altLang="en-US" b="1" dirty="0"/>
          </a:p>
          <a:p>
            <a:pPr eaLnBrk="1" hangingPunct="1">
              <a:lnSpc>
                <a:spcPct val="80000"/>
              </a:lnSpc>
            </a:pPr>
            <a:r>
              <a:rPr lang="en-US" altLang="en-US" b="1" dirty="0"/>
              <a:t>Some Risk – Many LOS-POT blockages in parking lots</a:t>
            </a:r>
          </a:p>
          <a:p>
            <a:pPr eaLnBrk="1" hangingPunct="1">
              <a:lnSpc>
                <a:spcPct val="80000"/>
              </a:lnSpc>
            </a:pPr>
            <a:endParaRPr lang="en-US" altLang="en-US" b="1" dirty="0"/>
          </a:p>
          <a:p>
            <a:pPr eaLnBrk="1" hangingPunct="1">
              <a:lnSpc>
                <a:spcPct val="80000"/>
              </a:lnSpc>
            </a:pPr>
            <a:r>
              <a:rPr lang="en-US" altLang="en-US" b="1" dirty="0"/>
              <a:t>Reduced Risk - Backing in, pulling out forward</a:t>
            </a:r>
          </a:p>
          <a:p>
            <a:pPr eaLnBrk="1" hangingPunct="1">
              <a:lnSpc>
                <a:spcPct val="80000"/>
              </a:lnSpc>
            </a:pPr>
            <a:endParaRPr lang="en-US" altLang="en-US" sz="1100" b="1" dirty="0"/>
          </a:p>
          <a:p>
            <a:pPr eaLnBrk="1" hangingPunct="1">
              <a:lnSpc>
                <a:spcPct val="80000"/>
              </a:lnSpc>
            </a:pPr>
            <a:r>
              <a:rPr lang="en-US" altLang="en-US" b="1" dirty="0"/>
              <a:t>High Risk - Backing </a:t>
            </a:r>
            <a:r>
              <a:rPr lang="en-US" altLang="en-US" b="1" u="sng" dirty="0"/>
              <a:t>into</a:t>
            </a:r>
            <a:r>
              <a:rPr lang="en-US" altLang="en-US" b="1" dirty="0"/>
              <a:t> traffic</a:t>
            </a:r>
          </a:p>
          <a:p>
            <a:pPr eaLnBrk="1" hangingPunct="1">
              <a:lnSpc>
                <a:spcPct val="80000"/>
              </a:lnSpc>
            </a:pPr>
            <a:endParaRPr lang="en-US" altLang="en-US" sz="1100" b="1" dirty="0"/>
          </a:p>
          <a:p>
            <a:pPr eaLnBrk="1" hangingPunct="1">
              <a:lnSpc>
                <a:spcPct val="80000"/>
              </a:lnSpc>
            </a:pPr>
            <a:r>
              <a:rPr lang="en-US" altLang="en-US" b="1" dirty="0"/>
              <a:t>High Risk - Crossing all traffic lanes</a:t>
            </a:r>
          </a:p>
          <a:p>
            <a:pPr eaLnBrk="1" hangingPunct="1">
              <a:lnSpc>
                <a:spcPct val="80000"/>
              </a:lnSpc>
            </a:pPr>
            <a:endParaRPr lang="en-US" altLang="en-US" b="1" dirty="0"/>
          </a:p>
          <a:p>
            <a:pPr eaLnBrk="1" hangingPunct="1">
              <a:lnSpc>
                <a:spcPct val="80000"/>
              </a:lnSpc>
            </a:pPr>
            <a:r>
              <a:rPr lang="en-US" altLang="en-US" b="1" dirty="0"/>
              <a:t>Maximum Risk - Crossing traffic lanes &amp; backing into traffic</a:t>
            </a:r>
          </a:p>
          <a:p>
            <a:pPr eaLnBrk="1" hangingPunct="1"/>
            <a:endParaRPr lang="en-US" altLang="en-US" dirty="0"/>
          </a:p>
        </p:txBody>
      </p:sp>
      <p:sp>
        <p:nvSpPr>
          <p:cNvPr id="13316" name="Slide Number Placeholder 3">
            <a:extLst>
              <a:ext uri="{FF2B5EF4-FFF2-40B4-BE49-F238E27FC236}">
                <a16:creationId xmlns:a16="http://schemas.microsoft.com/office/drawing/2014/main" id="{EE8FD5FA-AAF4-23F2-3848-652A08B7754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5D426F5-B004-473B-89CF-1CE3124203E2}" type="slidenum">
              <a:rPr lang="en-US" altLang="en-US" smtClean="0">
                <a:latin typeface="Arial" panose="020B0604020202020204" pitchFamily="34" charset="0"/>
              </a:rPr>
              <a:pPr fontAlgn="base">
                <a:spcBef>
                  <a:spcPct val="0"/>
                </a:spcBef>
                <a:spcAft>
                  <a:spcPct val="0"/>
                </a:spcAft>
              </a:pPr>
              <a:t>2</a:t>
            </a:fld>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At the end of the video, the instructor will say to check the “rear zone”.  Remind students we use “rear space” or simply “check the rear”</a:t>
            </a:r>
          </a:p>
          <a:p>
            <a:endParaRPr lang="en-US" dirty="0"/>
          </a:p>
          <a:p>
            <a:r>
              <a:rPr lang="en-US" dirty="0"/>
              <a:t>Video: ABC Action News- https://www.youtube.com/watch?v=od1WuIv6Aco</a:t>
            </a:r>
          </a:p>
        </p:txBody>
      </p:sp>
      <p:sp>
        <p:nvSpPr>
          <p:cNvPr id="4" name="Slide Number Placeholder 3"/>
          <p:cNvSpPr>
            <a:spLocks noGrp="1"/>
          </p:cNvSpPr>
          <p:nvPr>
            <p:ph type="sldNum" sz="quarter" idx="5"/>
          </p:nvPr>
        </p:nvSpPr>
        <p:spPr/>
        <p:txBody>
          <a:bodyPr/>
          <a:lstStyle/>
          <a:p>
            <a:pPr>
              <a:defRPr/>
            </a:pPr>
            <a:fld id="{9C2959BB-A084-4323-935D-B3B9644B9C27}" type="slidenum">
              <a:rPr lang="en-US" altLang="en-US" smtClean="0"/>
              <a:pPr>
                <a:defRPr/>
              </a:pPr>
              <a:t>3</a:t>
            </a:fld>
            <a:endParaRPr lang="en-US" altLang="en-US"/>
          </a:p>
        </p:txBody>
      </p:sp>
    </p:spTree>
    <p:extLst>
      <p:ext uri="{BB962C8B-B14F-4D97-AF65-F5344CB8AC3E}">
        <p14:creationId xmlns:p14="http://schemas.microsoft.com/office/powerpoint/2010/main" val="3256810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C5EF085-56C3-A8D0-49C5-17B5B3C9069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0FD6E6A-4BDC-4106-A1F7-C13E03724D95}" type="slidenum">
              <a:rPr lang="en-US" altLang="en-US" smtClean="0">
                <a:latin typeface="Arial" panose="020B0604020202020204" pitchFamily="34" charset="0"/>
              </a:rPr>
              <a:pPr fontAlgn="base">
                <a:spcBef>
                  <a:spcPct val="0"/>
                </a:spcBef>
                <a:spcAft>
                  <a:spcPct val="0"/>
                </a:spcAft>
              </a:pPr>
              <a:t>4</a:t>
            </a:fld>
            <a:endParaRPr lang="en-US" altLang="en-US">
              <a:latin typeface="Arial" panose="020B0604020202020204" pitchFamily="34" charset="0"/>
            </a:endParaRPr>
          </a:p>
        </p:txBody>
      </p:sp>
      <p:sp>
        <p:nvSpPr>
          <p:cNvPr id="15363" name="Rectangle 2">
            <a:extLst>
              <a:ext uri="{FF2B5EF4-FFF2-40B4-BE49-F238E27FC236}">
                <a16:creationId xmlns:a16="http://schemas.microsoft.com/office/drawing/2014/main" id="{5AC245DA-1DA7-C1B3-9F03-E7F3358CDF38}"/>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B39BC6FC-BE92-DF25-4B67-90588F95209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To decrease risk, it is best to back the shortest distance. Back only far enough to get the front of the car even with the curb line, which is the forward safety stop position.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13B7CAC6-BEFD-C5D6-D4E4-1C1FB1A6ABD7}"/>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2244CF98-4B03-087B-9D91-873CD34C761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676" name="Slide Number Placeholder 3">
            <a:extLst>
              <a:ext uri="{FF2B5EF4-FFF2-40B4-BE49-F238E27FC236}">
                <a16:creationId xmlns:a16="http://schemas.microsoft.com/office/drawing/2014/main" id="{204DD2D0-12DF-AE24-1597-D24387841DB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AEEEC76-CB88-4EEE-ADC7-E25E528310BA}" type="slidenum">
              <a:rPr lang="en-US" altLang="en-US" smtClean="0"/>
              <a:pPr fontAlgn="base">
                <a:spcBef>
                  <a:spcPct val="0"/>
                </a:spcBef>
                <a:spcAft>
                  <a:spcPct val="0"/>
                </a:spcAft>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F3869A-8BA1-5AA8-9FC1-E6CBA46F9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282575"/>
            <a:ext cx="376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737890493"/>
      </p:ext>
    </p:extLst>
  </p:cSld>
  <p:clrMapOvr>
    <a:masterClrMapping/>
  </p:clrMapOvr>
  <p:transition>
    <p:cover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AF3B06-75E8-4B9E-6D1B-EC24C7196F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282575"/>
            <a:ext cx="376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1592651"/>
      </p:ext>
    </p:extLst>
  </p:cSld>
  <p:clrMapOvr>
    <a:masterClrMapping/>
  </p:clrMapOvr>
  <p:transition>
    <p:cover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Lesson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6F8449-3DEF-54AB-4857-AA306608E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282575"/>
            <a:ext cx="376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55103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AB547F11-49E7-09C7-32A3-395BE24F6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282575"/>
            <a:ext cx="376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0881863"/>
      </p:ext>
    </p:extLst>
  </p:cSld>
  <p:clrMapOvr>
    <a:masterClrMapping/>
  </p:clrMapOvr>
  <p:transition>
    <p:cover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355E0BCC-A856-980A-F7BC-44FB360D0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282575"/>
            <a:ext cx="376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866776"/>
            <a:ext cx="7886700" cy="823912"/>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3112635"/>
      </p:ext>
    </p:extLst>
  </p:cSld>
  <p:clrMapOvr>
    <a:masterClrMapping/>
  </p:clrMapOvr>
  <p:transition>
    <p:cover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5787210A-EA63-2639-2AEB-B188C9A4C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282575"/>
            <a:ext cx="376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53405242"/>
      </p:ext>
    </p:extLst>
  </p:cSld>
  <p:clrMapOvr>
    <a:masterClrMapping/>
  </p:clrMapOvr>
  <p:transition>
    <p:cover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8D731A66-7A64-7A89-2197-030EF5AC5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282575"/>
            <a:ext cx="376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4937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C536A6D1-1E53-CFCE-A770-D4FFA2A6F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282575"/>
            <a:ext cx="376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9A4D646F-D91C-6C58-3778-E5454928A032}"/>
              </a:ext>
            </a:extLst>
          </p:cNvPr>
          <p:cNvSpPr txBox="1">
            <a:spLocks/>
          </p:cNvSpPr>
          <p:nvPr/>
        </p:nvSpPr>
        <p:spPr>
          <a:xfrm>
            <a:off x="555625" y="1239838"/>
            <a:ext cx="7886700" cy="466725"/>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sz="4400" b="1" i="0" kern="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fontAlgn="auto">
              <a:spcAft>
                <a:spcPts val="0"/>
              </a:spcAft>
              <a:defRPr/>
            </a:pPr>
            <a:r>
              <a:rPr lang="en-US" sz="1800" dirty="0">
                <a:solidFill>
                  <a:schemeClr val="bg1">
                    <a:lumMod val="50000"/>
                  </a:schemeClr>
                </a:solidFill>
              </a:rPr>
              <a:t>Click to edit Master title style</a:t>
            </a:r>
          </a:p>
        </p:txBody>
      </p:sp>
      <p:sp>
        <p:nvSpPr>
          <p:cNvPr id="2" name="Title 1"/>
          <p:cNvSpPr>
            <a:spLocks noGrp="1"/>
          </p:cNvSpPr>
          <p:nvPr>
            <p:ph type="title"/>
          </p:nvPr>
        </p:nvSpPr>
        <p:spPr>
          <a:xfrm>
            <a:off x="555498" y="871760"/>
            <a:ext cx="7886700" cy="368300"/>
          </a:xfrm>
        </p:spPr>
        <p:txBody>
          <a:bodyPr>
            <a:normAutofit/>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352075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892748"/>
      </p:ext>
    </p:extLst>
  </p:cSld>
  <p:clrMapOvr>
    <a:masterClrMapping/>
  </p:clrMapOvr>
  <p:transition>
    <p:cover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4F67EF1-D0A7-CEEB-F74D-0ACCEF30EDF9}"/>
              </a:ext>
            </a:extLst>
          </p:cNvPr>
          <p:cNvSpPr>
            <a:spLocks noGrp="1" noChangeArrowheads="1"/>
          </p:cNvSpPr>
          <p:nvPr>
            <p:ph type="title"/>
          </p:nvPr>
        </p:nvSpPr>
        <p:spPr bwMode="auto">
          <a:xfrm>
            <a:off x="555625" y="871538"/>
            <a:ext cx="788670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F13543F-AB05-59A1-CA6C-2B8408859F33}"/>
              </a:ext>
            </a:extLst>
          </p:cNvPr>
          <p:cNvSpPr>
            <a:spLocks noGrp="1" noChangeArrowheads="1"/>
          </p:cNvSpPr>
          <p:nvPr>
            <p:ph type="body" idx="1"/>
          </p:nvPr>
        </p:nvSpPr>
        <p:spPr bwMode="auto">
          <a:xfrm>
            <a:off x="555625" y="1962150"/>
            <a:ext cx="7886700"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696" r:id="rId9"/>
  </p:sldLayoutIdLst>
  <p:transition>
    <p:cover dir="u"/>
  </p:transition>
  <p:txStyles>
    <p:titleStyle>
      <a:lvl1pPr algn="l" defTabSz="685800" rtl="0" eaLnBrk="0" fontAlgn="base" hangingPunct="0">
        <a:lnSpc>
          <a:spcPct val="90000"/>
        </a:lnSpc>
        <a:spcBef>
          <a:spcPct val="0"/>
        </a:spcBef>
        <a:spcAft>
          <a:spcPct val="0"/>
        </a:spcAft>
        <a:defRPr sz="3300" b="1"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algn="l" defTabSz="685800" rtl="0" eaLnBrk="0" fontAlgn="base" hangingPunct="0">
        <a:lnSpc>
          <a:spcPct val="90000"/>
        </a:lnSpc>
        <a:spcBef>
          <a:spcPct val="0"/>
        </a:spcBef>
        <a:spcAft>
          <a:spcPct val="0"/>
        </a:spcAft>
        <a:defRPr sz="3300" b="1">
          <a:solidFill>
            <a:schemeClr val="tx1"/>
          </a:solidFill>
          <a:latin typeface="Lato" panose="020F0502020204030203" pitchFamily="34" charset="0"/>
          <a:ea typeface="Lato" panose="020F0502020204030203" pitchFamily="34" charset="0"/>
          <a:cs typeface="Lato" panose="020F0502020204030203" pitchFamily="34" charset="0"/>
        </a:defRPr>
      </a:lvl2pPr>
      <a:lvl3pPr algn="l" defTabSz="685800" rtl="0" eaLnBrk="0" fontAlgn="base" hangingPunct="0">
        <a:lnSpc>
          <a:spcPct val="90000"/>
        </a:lnSpc>
        <a:spcBef>
          <a:spcPct val="0"/>
        </a:spcBef>
        <a:spcAft>
          <a:spcPct val="0"/>
        </a:spcAft>
        <a:defRPr sz="3300" b="1">
          <a:solidFill>
            <a:schemeClr val="tx1"/>
          </a:solidFill>
          <a:latin typeface="Lato" panose="020F0502020204030203" pitchFamily="34" charset="0"/>
          <a:ea typeface="Lato" panose="020F0502020204030203" pitchFamily="34" charset="0"/>
          <a:cs typeface="Lato" panose="020F0502020204030203" pitchFamily="34" charset="0"/>
        </a:defRPr>
      </a:lvl3pPr>
      <a:lvl4pPr algn="l" defTabSz="685800" rtl="0" eaLnBrk="0" fontAlgn="base" hangingPunct="0">
        <a:lnSpc>
          <a:spcPct val="90000"/>
        </a:lnSpc>
        <a:spcBef>
          <a:spcPct val="0"/>
        </a:spcBef>
        <a:spcAft>
          <a:spcPct val="0"/>
        </a:spcAft>
        <a:defRPr sz="3300" b="1">
          <a:solidFill>
            <a:schemeClr val="tx1"/>
          </a:solidFill>
          <a:latin typeface="Lato" panose="020F0502020204030203" pitchFamily="34" charset="0"/>
          <a:ea typeface="Lato" panose="020F0502020204030203" pitchFamily="34" charset="0"/>
          <a:cs typeface="Lato" panose="020F0502020204030203" pitchFamily="34" charset="0"/>
        </a:defRPr>
      </a:lvl4pPr>
      <a:lvl5pPr algn="l" defTabSz="685800" rtl="0" eaLnBrk="0" fontAlgn="base" hangingPunct="0">
        <a:lnSpc>
          <a:spcPct val="90000"/>
        </a:lnSpc>
        <a:spcBef>
          <a:spcPct val="0"/>
        </a:spcBef>
        <a:spcAft>
          <a:spcPct val="0"/>
        </a:spcAft>
        <a:defRPr sz="3300" b="1">
          <a:solidFill>
            <a:schemeClr val="tx1"/>
          </a:solidFill>
          <a:latin typeface="Lato" panose="020F0502020204030203" pitchFamily="34" charset="0"/>
          <a:ea typeface="Lato" panose="020F0502020204030203" pitchFamily="34" charset="0"/>
          <a:cs typeface="Lato" panose="020F0502020204030203" pitchFamily="34" charset="0"/>
        </a:defRPr>
      </a:lvl5pPr>
      <a:lvl6pPr marL="457200" algn="l" defTabSz="685800" rtl="0" fontAlgn="base">
        <a:lnSpc>
          <a:spcPct val="90000"/>
        </a:lnSpc>
        <a:spcBef>
          <a:spcPct val="0"/>
        </a:spcBef>
        <a:spcAft>
          <a:spcPct val="0"/>
        </a:spcAft>
        <a:defRPr sz="3300" b="1">
          <a:solidFill>
            <a:schemeClr val="tx1"/>
          </a:solidFill>
          <a:latin typeface="Lato" panose="020F0502020204030203" pitchFamily="34" charset="0"/>
          <a:ea typeface="Lato" panose="020F0502020204030203" pitchFamily="34" charset="0"/>
          <a:cs typeface="Lato" panose="020F0502020204030203" pitchFamily="34" charset="0"/>
        </a:defRPr>
      </a:lvl6pPr>
      <a:lvl7pPr marL="914400" algn="l" defTabSz="685800" rtl="0" fontAlgn="base">
        <a:lnSpc>
          <a:spcPct val="90000"/>
        </a:lnSpc>
        <a:spcBef>
          <a:spcPct val="0"/>
        </a:spcBef>
        <a:spcAft>
          <a:spcPct val="0"/>
        </a:spcAft>
        <a:defRPr sz="3300" b="1">
          <a:solidFill>
            <a:schemeClr val="tx1"/>
          </a:solidFill>
          <a:latin typeface="Lato" panose="020F0502020204030203" pitchFamily="34" charset="0"/>
          <a:ea typeface="Lato" panose="020F0502020204030203" pitchFamily="34" charset="0"/>
          <a:cs typeface="Lato" panose="020F0502020204030203" pitchFamily="34" charset="0"/>
        </a:defRPr>
      </a:lvl7pPr>
      <a:lvl8pPr marL="1371600" algn="l" defTabSz="685800" rtl="0" fontAlgn="base">
        <a:lnSpc>
          <a:spcPct val="90000"/>
        </a:lnSpc>
        <a:spcBef>
          <a:spcPct val="0"/>
        </a:spcBef>
        <a:spcAft>
          <a:spcPct val="0"/>
        </a:spcAft>
        <a:defRPr sz="3300" b="1">
          <a:solidFill>
            <a:schemeClr val="tx1"/>
          </a:solidFill>
          <a:latin typeface="Lato" panose="020F0502020204030203" pitchFamily="34" charset="0"/>
          <a:ea typeface="Lato" panose="020F0502020204030203" pitchFamily="34" charset="0"/>
          <a:cs typeface="Lato" panose="020F0502020204030203" pitchFamily="34" charset="0"/>
        </a:defRPr>
      </a:lvl8pPr>
      <a:lvl9pPr marL="1828800" algn="l" defTabSz="685800" rtl="0" fontAlgn="base">
        <a:lnSpc>
          <a:spcPct val="90000"/>
        </a:lnSpc>
        <a:spcBef>
          <a:spcPct val="0"/>
        </a:spcBef>
        <a:spcAft>
          <a:spcPct val="0"/>
        </a:spcAft>
        <a:defRPr sz="3300" b="1">
          <a:solidFill>
            <a:schemeClr val="tx1"/>
          </a:solidFill>
          <a:latin typeface="Lato" panose="020F0502020204030203" pitchFamily="34" charset="0"/>
          <a:ea typeface="Lato" panose="020F0502020204030203" pitchFamily="34" charset="0"/>
          <a:cs typeface="Lato" panose="020F0502020204030203"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Georgia" panose="02040502050405020303" pitchFamily="18" charset="0"/>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Georgia" panose="02040502050405020303" pitchFamily="18" charset="0"/>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Georgia" panose="02040502050405020303" pitchFamily="18" charset="0"/>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Georgia" panose="02040502050405020303" pitchFamily="18" charset="0"/>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hyperlink" Target="https://vimeo.com/manage/videos/626754405"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ideo" Target="https://www.youtube.com/embed/od1WuIv6Aco?feature=oembed" TargetMode="External"/><Relationship Id="rId5" Type="http://schemas.openxmlformats.org/officeDocument/2006/relationships/image" Target="../media/image2.jpeg"/><Relationship Id="rId4" Type="http://schemas.openxmlformats.org/officeDocument/2006/relationships/hyperlink" Target="https://www.youtube.com/watch?v=od1WuIv6Ac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hyperlink" Target="https://vimeo.com/manage/videos/62677031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hyperlink" Target="https://vimeo.com/manage/videos/62676643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07742BC8-4101-6F1B-4905-DC494E565EEA}"/>
              </a:ext>
            </a:extLst>
          </p:cNvPr>
          <p:cNvSpPr>
            <a:spLocks noGrp="1" noChangeArrowheads="1"/>
          </p:cNvSpPr>
          <p:nvPr>
            <p:ph type="ctrTitle"/>
          </p:nvPr>
        </p:nvSpPr>
        <p:spPr>
          <a:xfrm>
            <a:off x="501650" y="381000"/>
            <a:ext cx="8140700" cy="2743200"/>
          </a:xfrm>
        </p:spPr>
        <p:txBody>
          <a:bodyPr/>
          <a:lstStyle/>
          <a:p>
            <a:pPr eaLnBrk="1" hangingPunct="1"/>
            <a:r>
              <a:rPr lang="en-US" altLang="en-US" sz="6000" dirty="0">
                <a:latin typeface="Arial" panose="020B0604020202020204" pitchFamily="34" charset="0"/>
                <a:cs typeface="Arial" panose="020B0604020202020204" pitchFamily="34" charset="0"/>
              </a:rPr>
              <a:t>Turning Around</a:t>
            </a:r>
          </a:p>
        </p:txBody>
      </p:sp>
      <p:sp>
        <p:nvSpPr>
          <p:cNvPr id="11267" name="Rectangle 5">
            <a:extLst>
              <a:ext uri="{FF2B5EF4-FFF2-40B4-BE49-F238E27FC236}">
                <a16:creationId xmlns:a16="http://schemas.microsoft.com/office/drawing/2014/main" id="{ED5B98DE-D91F-B3B6-6B81-2E1316150554}"/>
              </a:ext>
            </a:extLst>
          </p:cNvPr>
          <p:cNvSpPr>
            <a:spLocks noGrp="1" noChangeArrowheads="1"/>
          </p:cNvSpPr>
          <p:nvPr>
            <p:ph type="subTitle" idx="1"/>
          </p:nvPr>
        </p:nvSpPr>
        <p:spPr>
          <a:xfrm>
            <a:off x="1143000" y="3478213"/>
            <a:ext cx="6858000" cy="1655762"/>
          </a:xfrm>
        </p:spPr>
        <p:txBody>
          <a:bodyPr/>
          <a:lstStyle/>
          <a:p>
            <a:pPr eaLnBrk="1" hangingPunct="1"/>
            <a:r>
              <a:rPr lang="en-US" altLang="en-US" sz="4000" b="1" dirty="0">
                <a:latin typeface="Arial" panose="020B0604020202020204" pitchFamily="34" charset="0"/>
                <a:cs typeface="Arial" panose="020B0604020202020204" pitchFamily="34" charset="0"/>
              </a:rPr>
              <a:t>Changing Your Direction</a:t>
            </a:r>
          </a:p>
        </p:txBody>
      </p:sp>
    </p:spTree>
  </p:cSld>
  <p:clrMapOvr>
    <a:masterClrMapping/>
  </p:clrMapOvr>
  <p:transition>
    <p:cover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78C959A-11FF-E95C-E3BC-E33DB7757C68}"/>
              </a:ext>
            </a:extLst>
          </p:cNvPr>
          <p:cNvSpPr txBox="1">
            <a:spLocks noChangeArrowheads="1"/>
          </p:cNvSpPr>
          <p:nvPr/>
        </p:nvSpPr>
        <p:spPr>
          <a:xfrm rot="16200000">
            <a:off x="3470289" y="1153284"/>
            <a:ext cx="6462592" cy="4785816"/>
          </a:xfrm>
          <a:prstGeom prst="rect">
            <a:avLst/>
          </a:prstGeom>
          <a:solidFill>
            <a:schemeClr val="bg1">
              <a:lumMod val="65000"/>
            </a:schemeClr>
          </a:solidFill>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Georgia" panose="02040502050405020303" pitchFamily="18" charset="0"/>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Georgia" panose="02040502050405020303" pitchFamily="18" charset="0"/>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Georgia" panose="02040502050405020303" pitchFamily="18" charset="0"/>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Georgia" panose="02040502050405020303" pitchFamily="18" charset="0"/>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eaLnBrk="1" hangingPunct="1">
              <a:spcBef>
                <a:spcPct val="30000"/>
              </a:spcBef>
              <a:buNone/>
            </a:pPr>
            <a:endParaRPr lang="en-US" altLang="en-US" sz="2800" b="1"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B9FFAB1-CBD9-6B56-3238-CF8B29E91CAE}"/>
              </a:ext>
            </a:extLst>
          </p:cNvPr>
          <p:cNvSpPr/>
          <p:nvPr/>
        </p:nvSpPr>
        <p:spPr>
          <a:xfrm>
            <a:off x="8380446" y="273045"/>
            <a:ext cx="714043" cy="6492241"/>
          </a:xfrm>
          <a:prstGeom prst="rect">
            <a:avLst/>
          </a:prstGeom>
          <a:solidFill>
            <a:srgbClr val="1DB808"/>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C2D73C5-ADD0-7043-9BF4-83EAB6954549}"/>
              </a:ext>
            </a:extLst>
          </p:cNvPr>
          <p:cNvSpPr/>
          <p:nvPr/>
        </p:nvSpPr>
        <p:spPr>
          <a:xfrm>
            <a:off x="8499109" y="285249"/>
            <a:ext cx="288802" cy="6492241"/>
          </a:xfrm>
          <a:prstGeom prst="rect">
            <a:avLst/>
          </a:prstGeom>
          <a:blipFill>
            <a:blip r:embed="rId2"/>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ne 9">
            <a:extLst>
              <a:ext uri="{FF2B5EF4-FFF2-40B4-BE49-F238E27FC236}">
                <a16:creationId xmlns:a16="http://schemas.microsoft.com/office/drawing/2014/main" id="{4A2B0909-9E28-9055-E7A7-DDB5CB1BE705}"/>
              </a:ext>
            </a:extLst>
          </p:cNvPr>
          <p:cNvSpPr>
            <a:spLocks noChangeShapeType="1"/>
          </p:cNvSpPr>
          <p:nvPr/>
        </p:nvSpPr>
        <p:spPr bwMode="auto">
          <a:xfrm>
            <a:off x="6683750" y="273044"/>
            <a:ext cx="0" cy="6492240"/>
          </a:xfrm>
          <a:prstGeom prst="line">
            <a:avLst/>
          </a:prstGeom>
          <a:noFill/>
          <a:ln w="38100">
            <a:solidFill>
              <a:srgbClr val="FFFF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Rectangle 12">
            <a:extLst>
              <a:ext uri="{FF2B5EF4-FFF2-40B4-BE49-F238E27FC236}">
                <a16:creationId xmlns:a16="http://schemas.microsoft.com/office/drawing/2014/main" id="{38C3C326-E4B4-B3FA-7E4D-9B67C78E70E5}"/>
              </a:ext>
            </a:extLst>
          </p:cNvPr>
          <p:cNvSpPr>
            <a:spLocks noGrp="1" noChangeArrowheads="1"/>
          </p:cNvSpPr>
          <p:nvPr>
            <p:ph sz="half" idx="1"/>
          </p:nvPr>
        </p:nvSpPr>
        <p:spPr>
          <a:xfrm>
            <a:off x="136997" y="2358856"/>
            <a:ext cx="4062303" cy="3535363"/>
          </a:xfrm>
          <a:noFill/>
        </p:spPr>
        <p:txBody>
          <a:bodyPr/>
          <a:lstStyle/>
          <a:p>
            <a:pPr eaLnBrk="1" fontAlgn="auto" hangingPunct="1">
              <a:spcAft>
                <a:spcPts val="0"/>
              </a:spcAft>
              <a:buFontTx/>
              <a:buAutoNum type="arabicPeriod"/>
              <a:defRPr/>
            </a:pPr>
            <a:r>
              <a:rPr lang="en-US" altLang="en-US" sz="2400" dirty="0">
                <a:latin typeface="Arial" panose="020B0604020202020204" pitchFamily="34" charset="0"/>
                <a:cs typeface="Arial" panose="020B0604020202020204" pitchFamily="34" charset="0"/>
              </a:rPr>
              <a:t> Search 500’ – 1000’ </a:t>
            </a:r>
          </a:p>
          <a:p>
            <a:pPr marL="0" indent="0" eaLnBrk="1" fontAlgn="auto" hangingPunct="1">
              <a:spcAft>
                <a:spcPts val="0"/>
              </a:spcAft>
              <a:buNone/>
              <a:defRPr/>
            </a:pPr>
            <a:r>
              <a:rPr lang="en-US" altLang="en-US" sz="2400" dirty="0">
                <a:latin typeface="Arial" panose="020B0604020202020204" pitchFamily="34" charset="0"/>
                <a:cs typeface="Arial" panose="020B0604020202020204" pitchFamily="34" charset="0"/>
              </a:rPr>
              <a:t>and MSMOG to curb</a:t>
            </a:r>
            <a:endParaRPr lang="en-US" altLang="en-US" sz="900" dirty="0">
              <a:latin typeface="Arial" panose="020B0604020202020204" pitchFamily="34" charset="0"/>
              <a:cs typeface="Arial" panose="020B0604020202020204" pitchFamily="34" charset="0"/>
            </a:endParaRPr>
          </a:p>
          <a:p>
            <a:pPr marL="0" indent="0" eaLnBrk="1" fontAlgn="auto" hangingPunct="1">
              <a:spcAft>
                <a:spcPts val="0"/>
              </a:spcAft>
              <a:buNone/>
              <a:defRPr/>
            </a:pPr>
            <a:r>
              <a:rPr lang="en-US" altLang="en-US" sz="2400" dirty="0">
                <a:latin typeface="Arial" panose="020B0604020202020204" pitchFamily="34" charset="0"/>
                <a:cs typeface="Arial" panose="020B0604020202020204" pitchFamily="34" charset="0"/>
              </a:rPr>
              <a:t>2. Turn left, stop at front limit, shift to reverse, search 360° degrees</a:t>
            </a:r>
          </a:p>
          <a:p>
            <a:pPr marL="0" indent="0" eaLnBrk="1" fontAlgn="auto" hangingPunct="1">
              <a:spcAft>
                <a:spcPts val="0"/>
              </a:spcAft>
              <a:buNone/>
              <a:defRPr/>
            </a:pPr>
            <a:r>
              <a:rPr lang="en-US" altLang="en-US" sz="2400" dirty="0">
                <a:latin typeface="Arial" panose="020B0604020202020204" pitchFamily="34" charset="0"/>
                <a:cs typeface="Arial" panose="020B0604020202020204" pitchFamily="34" charset="0"/>
              </a:rPr>
              <a:t>3. Target right rear, turn wheel and, back far enough to clear edge of roadway, stop and shift to drive. </a:t>
            </a:r>
          </a:p>
          <a:p>
            <a:pPr marL="0" indent="0" eaLnBrk="1" fontAlgn="auto" hangingPunct="1">
              <a:spcAft>
                <a:spcPts val="0"/>
              </a:spcAft>
              <a:buNone/>
              <a:defRPr/>
            </a:pPr>
            <a:r>
              <a:rPr lang="en-US" altLang="en-US" sz="2400" dirty="0">
                <a:latin typeface="Arial" panose="020B0604020202020204" pitchFamily="34" charset="0"/>
                <a:cs typeface="Arial" panose="020B0604020202020204" pitchFamily="34" charset="0"/>
              </a:rPr>
              <a:t>4. Continue forward.</a:t>
            </a:r>
          </a:p>
        </p:txBody>
      </p:sp>
      <p:sp>
        <p:nvSpPr>
          <p:cNvPr id="25" name="Title 1">
            <a:extLst>
              <a:ext uri="{FF2B5EF4-FFF2-40B4-BE49-F238E27FC236}">
                <a16:creationId xmlns:a16="http://schemas.microsoft.com/office/drawing/2014/main" id="{52680402-A9E9-78F6-D564-8F04E1CDA0D0}"/>
              </a:ext>
            </a:extLst>
          </p:cNvPr>
          <p:cNvSpPr>
            <a:spLocks noGrp="1"/>
          </p:cNvSpPr>
          <p:nvPr>
            <p:ph type="title"/>
          </p:nvPr>
        </p:nvSpPr>
        <p:spPr>
          <a:xfrm>
            <a:off x="183136" y="1152442"/>
            <a:ext cx="3871650" cy="927277"/>
          </a:xfrm>
        </p:spPr>
        <p:txBody>
          <a:bodyPr/>
          <a:lstStyle/>
          <a:p>
            <a:r>
              <a:rPr lang="en-US" altLang="en-US" sz="3200" b="1">
                <a:solidFill>
                  <a:schemeClr val="tx1"/>
                </a:solidFill>
                <a:latin typeface="Arial" panose="020B0604020202020204" pitchFamily="34" charset="0"/>
                <a:cs typeface="Arial" panose="020B0604020202020204" pitchFamily="34" charset="0"/>
              </a:rPr>
              <a:t>Modified U-Turn:   </a:t>
            </a:r>
            <a:br>
              <a:rPr lang="en-US" altLang="en-US" sz="3200" b="1" dirty="0">
                <a:solidFill>
                  <a:schemeClr val="tx1"/>
                </a:solidFill>
                <a:latin typeface="Arial" panose="020B0604020202020204" pitchFamily="34" charset="0"/>
                <a:cs typeface="Arial" panose="020B0604020202020204" pitchFamily="34" charset="0"/>
              </a:rPr>
            </a:br>
            <a:r>
              <a:rPr lang="en-US" altLang="en-US" sz="3200" b="1" dirty="0">
                <a:solidFill>
                  <a:schemeClr val="tx1"/>
                </a:solidFill>
                <a:latin typeface="Arial" panose="020B0604020202020204" pitchFamily="34" charset="0"/>
                <a:cs typeface="Arial" panose="020B0604020202020204" pitchFamily="34" charset="0"/>
              </a:rPr>
              <a:t>U-Turn rules apply! </a:t>
            </a:r>
            <a:br>
              <a:rPr lang="en-US" altLang="en-US" sz="4000" b="1" dirty="0">
                <a:solidFill>
                  <a:schemeClr val="tx1"/>
                </a:solidFill>
              </a:rPr>
            </a:br>
            <a:endParaRPr lang="en-US" sz="3600" dirty="0"/>
          </a:p>
        </p:txBody>
      </p:sp>
      <p:sp>
        <p:nvSpPr>
          <p:cNvPr id="26" name="Rectangle 25">
            <a:extLst>
              <a:ext uri="{FF2B5EF4-FFF2-40B4-BE49-F238E27FC236}">
                <a16:creationId xmlns:a16="http://schemas.microsoft.com/office/drawing/2014/main" id="{3A6006AE-B878-E1FF-C75E-9524520D171E}"/>
              </a:ext>
            </a:extLst>
          </p:cNvPr>
          <p:cNvSpPr/>
          <p:nvPr/>
        </p:nvSpPr>
        <p:spPr>
          <a:xfrm flipH="1">
            <a:off x="4308675" y="314898"/>
            <a:ext cx="714042" cy="6492241"/>
          </a:xfrm>
          <a:prstGeom prst="rect">
            <a:avLst/>
          </a:prstGeom>
          <a:solidFill>
            <a:srgbClr val="1DB808"/>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A9E7B660-DC37-1229-5C07-7AD9D0CE7947}"/>
              </a:ext>
            </a:extLst>
          </p:cNvPr>
          <p:cNvSpPr/>
          <p:nvPr/>
        </p:nvSpPr>
        <p:spPr>
          <a:xfrm>
            <a:off x="4636313" y="340994"/>
            <a:ext cx="288802" cy="6492241"/>
          </a:xfrm>
          <a:prstGeom prst="rect">
            <a:avLst/>
          </a:prstGeom>
          <a:blipFill>
            <a:blip r:embed="rId2"/>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0B769FC-E163-3645-CD99-B9911FEA543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5373190" y="4330157"/>
            <a:ext cx="720851" cy="1280160"/>
          </a:xfrm>
          <a:prstGeom prst="rect">
            <a:avLst/>
          </a:prstGeom>
        </p:spPr>
      </p:pic>
      <p:pic>
        <p:nvPicPr>
          <p:cNvPr id="20" name="Picture 19">
            <a:extLst>
              <a:ext uri="{FF2B5EF4-FFF2-40B4-BE49-F238E27FC236}">
                <a16:creationId xmlns:a16="http://schemas.microsoft.com/office/drawing/2014/main" id="{32F83198-626F-0C1E-1D16-740A9234A25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79438" y="2445473"/>
            <a:ext cx="720851" cy="1280160"/>
          </a:xfrm>
          <a:prstGeom prst="rect">
            <a:avLst/>
          </a:prstGeom>
        </p:spPr>
      </p:pic>
      <p:pic>
        <p:nvPicPr>
          <p:cNvPr id="21" name="Picture 20">
            <a:extLst>
              <a:ext uri="{FF2B5EF4-FFF2-40B4-BE49-F238E27FC236}">
                <a16:creationId xmlns:a16="http://schemas.microsoft.com/office/drawing/2014/main" id="{637A6445-6171-D8B9-D13B-8627C976E17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0764" y="4764736"/>
            <a:ext cx="720851" cy="1280160"/>
          </a:xfrm>
          <a:prstGeom prst="rect">
            <a:avLst/>
          </a:prstGeom>
        </p:spPr>
      </p:pic>
      <p:sp>
        <p:nvSpPr>
          <p:cNvPr id="24" name="Text Box 22">
            <a:extLst>
              <a:ext uri="{FF2B5EF4-FFF2-40B4-BE49-F238E27FC236}">
                <a16:creationId xmlns:a16="http://schemas.microsoft.com/office/drawing/2014/main" id="{C7DF5CBD-BEFF-CE82-C4D7-A04F73EA2C73}"/>
              </a:ext>
            </a:extLst>
          </p:cNvPr>
          <p:cNvSpPr txBox="1">
            <a:spLocks noChangeArrowheads="1"/>
          </p:cNvSpPr>
          <p:nvPr/>
        </p:nvSpPr>
        <p:spPr bwMode="auto">
          <a:xfrm>
            <a:off x="7747102" y="2997465"/>
            <a:ext cx="457200" cy="457200"/>
          </a:xfrm>
          <a:prstGeom prst="rect">
            <a:avLst/>
          </a:prstGeom>
          <a:noFill/>
          <a:ln>
            <a:noFill/>
          </a:ln>
          <a:effectLst>
            <a:outerShdw dist="35921" dir="2700000" algn="ctr" rotWithShape="0">
              <a:srgbClr val="333333"/>
            </a:outerShdw>
          </a:effectLst>
        </p:spPr>
        <p:txBody>
          <a:bodyPr>
            <a:spAutoFit/>
          </a:bodyPr>
          <a:lstStyle/>
          <a:p>
            <a:pPr algn="r" eaLnBrk="1" fontAlgn="auto" hangingPunct="1">
              <a:spcBef>
                <a:spcPct val="50000"/>
              </a:spcBef>
              <a:spcAft>
                <a:spcPts val="0"/>
              </a:spcAft>
              <a:defRPr/>
            </a:pPr>
            <a:r>
              <a:rPr lang="en-US" altLang="en-US" sz="2400" b="1" dirty="0">
                <a:solidFill>
                  <a:schemeClr val="bg1"/>
                </a:solidFill>
                <a:effectLst>
                  <a:outerShdw blurRad="38100" dist="38100" dir="2700000" algn="tl">
                    <a:srgbClr val="000000"/>
                  </a:outerShdw>
                </a:effectLst>
                <a:latin typeface="Times New Roman" panose="02020603050405020304" pitchFamily="18" charset="0"/>
              </a:rPr>
              <a:t>1</a:t>
            </a:r>
            <a:endParaRPr lang="en-US" altLang="en-US" sz="2400" dirty="0">
              <a:solidFill>
                <a:schemeClr val="bg1"/>
              </a:solidFill>
              <a:latin typeface="Times New Roman" panose="02020603050405020304" pitchFamily="18" charset="0"/>
            </a:endParaRPr>
          </a:p>
        </p:txBody>
      </p:sp>
      <p:sp>
        <p:nvSpPr>
          <p:cNvPr id="34" name="Text Box 22">
            <a:extLst>
              <a:ext uri="{FF2B5EF4-FFF2-40B4-BE49-F238E27FC236}">
                <a16:creationId xmlns:a16="http://schemas.microsoft.com/office/drawing/2014/main" id="{D87DD1A8-AC27-93AD-67CD-A096AE8919B1}"/>
              </a:ext>
            </a:extLst>
          </p:cNvPr>
          <p:cNvSpPr txBox="1">
            <a:spLocks noChangeArrowheads="1"/>
          </p:cNvSpPr>
          <p:nvPr/>
        </p:nvSpPr>
        <p:spPr bwMode="auto">
          <a:xfrm>
            <a:off x="7184019" y="5343523"/>
            <a:ext cx="457200" cy="457200"/>
          </a:xfrm>
          <a:prstGeom prst="rect">
            <a:avLst/>
          </a:prstGeom>
          <a:noFill/>
          <a:ln>
            <a:noFill/>
          </a:ln>
          <a:effectLst>
            <a:outerShdw dist="35921" dir="2700000" algn="ctr" rotWithShape="0">
              <a:srgbClr val="333333"/>
            </a:outerShdw>
          </a:effectLst>
        </p:spPr>
        <p:txBody>
          <a:bodyPr>
            <a:spAutoFit/>
          </a:bodyPr>
          <a:lstStyle/>
          <a:p>
            <a:pPr algn="r" eaLnBrk="1" fontAlgn="auto" hangingPunct="1">
              <a:spcBef>
                <a:spcPct val="50000"/>
              </a:spcBef>
              <a:spcAft>
                <a:spcPts val="0"/>
              </a:spcAft>
              <a:defRPr/>
            </a:pPr>
            <a:r>
              <a:rPr lang="en-US" altLang="en-US" sz="2400" b="1" dirty="0">
                <a:solidFill>
                  <a:schemeClr val="bg1"/>
                </a:solidFill>
                <a:effectLst>
                  <a:outerShdw blurRad="38100" dist="38100" dir="2700000" algn="tl">
                    <a:srgbClr val="000000"/>
                  </a:outerShdw>
                </a:effectLst>
                <a:latin typeface="Times New Roman" panose="02020603050405020304" pitchFamily="18" charset="0"/>
              </a:rPr>
              <a:t>1</a:t>
            </a:r>
            <a:endParaRPr lang="en-US" altLang="en-US" sz="2400" dirty="0">
              <a:solidFill>
                <a:schemeClr val="bg1"/>
              </a:solidFill>
              <a:latin typeface="Times New Roman" panose="02020603050405020304" pitchFamily="18" charset="0"/>
            </a:endParaRPr>
          </a:p>
        </p:txBody>
      </p:sp>
      <p:sp>
        <p:nvSpPr>
          <p:cNvPr id="36" name="Text Box 22">
            <a:extLst>
              <a:ext uri="{FF2B5EF4-FFF2-40B4-BE49-F238E27FC236}">
                <a16:creationId xmlns:a16="http://schemas.microsoft.com/office/drawing/2014/main" id="{4711A97B-82AD-D447-036F-D6FEB282EF2B}"/>
              </a:ext>
            </a:extLst>
          </p:cNvPr>
          <p:cNvSpPr txBox="1">
            <a:spLocks noChangeArrowheads="1"/>
          </p:cNvSpPr>
          <p:nvPr/>
        </p:nvSpPr>
        <p:spPr bwMode="auto">
          <a:xfrm rot="10800000">
            <a:off x="5569057" y="4598624"/>
            <a:ext cx="457200" cy="457200"/>
          </a:xfrm>
          <a:prstGeom prst="rect">
            <a:avLst/>
          </a:prstGeom>
          <a:noFill/>
          <a:ln>
            <a:noFill/>
          </a:ln>
          <a:effectLst>
            <a:outerShdw dist="35921" dir="2700000" algn="ctr" rotWithShape="0">
              <a:srgbClr val="333333"/>
            </a:outerShdw>
          </a:effectLst>
        </p:spPr>
        <p:txBody>
          <a:bodyPr>
            <a:spAutoFit/>
          </a:bodyPr>
          <a:lstStyle/>
          <a:p>
            <a:pPr algn="r" eaLnBrk="1" fontAlgn="auto" hangingPunct="1">
              <a:spcBef>
                <a:spcPct val="50000"/>
              </a:spcBef>
              <a:spcAft>
                <a:spcPts val="0"/>
              </a:spcAft>
              <a:defRPr/>
            </a:pPr>
            <a:r>
              <a:rPr lang="en-US" altLang="en-US" sz="2400" b="1" dirty="0">
                <a:solidFill>
                  <a:schemeClr val="bg1"/>
                </a:solidFill>
                <a:effectLst>
                  <a:outerShdw blurRad="38100" dist="38100" dir="2700000" algn="tl">
                    <a:srgbClr val="000000"/>
                  </a:outerShdw>
                </a:effectLst>
                <a:latin typeface="Times New Roman" panose="02020603050405020304" pitchFamily="18" charset="0"/>
              </a:rPr>
              <a:t>4</a:t>
            </a:r>
            <a:endParaRPr lang="en-US" altLang="en-US" sz="2400" dirty="0">
              <a:solidFill>
                <a:schemeClr val="bg1"/>
              </a:solidFill>
              <a:latin typeface="Times New Roman" panose="02020603050405020304" pitchFamily="18" charset="0"/>
            </a:endParaRPr>
          </a:p>
        </p:txBody>
      </p:sp>
      <p:grpSp>
        <p:nvGrpSpPr>
          <p:cNvPr id="2" name="Group 1">
            <a:extLst>
              <a:ext uri="{FF2B5EF4-FFF2-40B4-BE49-F238E27FC236}">
                <a16:creationId xmlns:a16="http://schemas.microsoft.com/office/drawing/2014/main" id="{91313D15-6645-FCC6-26ED-25F3CC9729FB}"/>
              </a:ext>
            </a:extLst>
          </p:cNvPr>
          <p:cNvGrpSpPr/>
          <p:nvPr/>
        </p:nvGrpSpPr>
        <p:grpSpPr>
          <a:xfrm>
            <a:off x="5024596" y="2748935"/>
            <a:ext cx="1280160" cy="720851"/>
            <a:chOff x="5024596" y="2748935"/>
            <a:chExt cx="1280160" cy="720851"/>
          </a:xfrm>
        </p:grpSpPr>
        <p:pic>
          <p:nvPicPr>
            <p:cNvPr id="22" name="Picture 21">
              <a:extLst>
                <a:ext uri="{FF2B5EF4-FFF2-40B4-BE49-F238E27FC236}">
                  <a16:creationId xmlns:a16="http://schemas.microsoft.com/office/drawing/2014/main" id="{3BC008EA-817B-79F5-F5FF-077025D7BFE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4541302">
              <a:off x="5304250" y="2469281"/>
              <a:ext cx="720851" cy="1280160"/>
            </a:xfrm>
            <a:prstGeom prst="rect">
              <a:avLst/>
            </a:prstGeom>
          </p:spPr>
        </p:pic>
        <p:sp>
          <p:nvSpPr>
            <p:cNvPr id="35" name="Text Box 22">
              <a:extLst>
                <a:ext uri="{FF2B5EF4-FFF2-40B4-BE49-F238E27FC236}">
                  <a16:creationId xmlns:a16="http://schemas.microsoft.com/office/drawing/2014/main" id="{9E2C55E0-E0F4-F10A-ED3F-348C1296E0ED}"/>
                </a:ext>
              </a:extLst>
            </p:cNvPr>
            <p:cNvSpPr txBox="1">
              <a:spLocks noChangeArrowheads="1"/>
            </p:cNvSpPr>
            <p:nvPr/>
          </p:nvSpPr>
          <p:spPr bwMode="auto">
            <a:xfrm rot="14584470">
              <a:off x="5615568" y="2844427"/>
              <a:ext cx="457200" cy="457200"/>
            </a:xfrm>
            <a:prstGeom prst="rect">
              <a:avLst/>
            </a:prstGeom>
            <a:noFill/>
            <a:ln>
              <a:noFill/>
            </a:ln>
            <a:effectLst>
              <a:outerShdw dist="35921" dir="2700000" algn="ctr" rotWithShape="0">
                <a:srgbClr val="333333"/>
              </a:outerShdw>
            </a:effectLst>
          </p:spPr>
          <p:txBody>
            <a:bodyPr>
              <a:spAutoFit/>
            </a:bodyPr>
            <a:lstStyle/>
            <a:p>
              <a:pPr algn="r" eaLnBrk="1" fontAlgn="auto" hangingPunct="1">
                <a:spcBef>
                  <a:spcPct val="50000"/>
                </a:spcBef>
                <a:spcAft>
                  <a:spcPts val="0"/>
                </a:spcAft>
                <a:defRPr/>
              </a:pPr>
              <a:r>
                <a:rPr lang="en-US" altLang="en-US" sz="2400" b="1" dirty="0">
                  <a:solidFill>
                    <a:schemeClr val="bg1"/>
                  </a:solidFill>
                  <a:effectLst>
                    <a:outerShdw blurRad="38100" dist="38100" dir="2700000" algn="tl">
                      <a:srgbClr val="000000"/>
                    </a:outerShdw>
                  </a:effectLst>
                  <a:latin typeface="Times New Roman" panose="02020603050405020304" pitchFamily="18" charset="0"/>
                </a:rPr>
                <a:t>2</a:t>
              </a:r>
              <a:endParaRPr lang="en-US" altLang="en-US" sz="2400" dirty="0">
                <a:solidFill>
                  <a:schemeClr val="bg1"/>
                </a:solidFill>
                <a:latin typeface="Times New Roman" panose="02020603050405020304" pitchFamily="18" charset="0"/>
              </a:endParaRPr>
            </a:p>
          </p:txBody>
        </p:sp>
      </p:grpSp>
      <p:pic>
        <p:nvPicPr>
          <p:cNvPr id="23" name="Picture 22">
            <a:extLst>
              <a:ext uri="{FF2B5EF4-FFF2-40B4-BE49-F238E27FC236}">
                <a16:creationId xmlns:a16="http://schemas.microsoft.com/office/drawing/2014/main" id="{9B97EA44-5E24-2A01-A413-5DB4513E26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1844482">
            <a:off x="5280133" y="1867391"/>
            <a:ext cx="720851" cy="1280160"/>
          </a:xfrm>
          <a:prstGeom prst="rect">
            <a:avLst/>
          </a:prstGeom>
        </p:spPr>
      </p:pic>
      <p:sp>
        <p:nvSpPr>
          <p:cNvPr id="33" name="Text Box 22">
            <a:extLst>
              <a:ext uri="{FF2B5EF4-FFF2-40B4-BE49-F238E27FC236}">
                <a16:creationId xmlns:a16="http://schemas.microsoft.com/office/drawing/2014/main" id="{0E65F754-B9DA-90C5-A7FB-217F93B16ECC}"/>
              </a:ext>
            </a:extLst>
          </p:cNvPr>
          <p:cNvSpPr txBox="1">
            <a:spLocks noChangeArrowheads="1"/>
          </p:cNvSpPr>
          <p:nvPr/>
        </p:nvSpPr>
        <p:spPr bwMode="auto">
          <a:xfrm rot="11682214">
            <a:off x="5512661" y="2130256"/>
            <a:ext cx="457200" cy="457200"/>
          </a:xfrm>
          <a:prstGeom prst="rect">
            <a:avLst/>
          </a:prstGeom>
          <a:noFill/>
          <a:ln>
            <a:noFill/>
          </a:ln>
          <a:effectLst>
            <a:outerShdw dist="35921" dir="2700000" algn="ctr" rotWithShape="0">
              <a:srgbClr val="333333"/>
            </a:outerShdw>
          </a:effectLst>
        </p:spPr>
        <p:txBody>
          <a:bodyPr>
            <a:spAutoFit/>
          </a:bodyPr>
          <a:lstStyle/>
          <a:p>
            <a:pPr algn="r" eaLnBrk="1" fontAlgn="auto" hangingPunct="1">
              <a:spcBef>
                <a:spcPct val="50000"/>
              </a:spcBef>
              <a:spcAft>
                <a:spcPts val="0"/>
              </a:spcAft>
              <a:defRPr/>
            </a:pPr>
            <a:r>
              <a:rPr lang="en-US" altLang="en-US" sz="2400" b="1" dirty="0">
                <a:solidFill>
                  <a:schemeClr val="bg1"/>
                </a:solidFill>
                <a:effectLst>
                  <a:outerShdw blurRad="38100" dist="38100" dir="2700000" algn="tl">
                    <a:srgbClr val="000000"/>
                  </a:outerShdw>
                </a:effectLst>
                <a:latin typeface="Times New Roman" panose="02020603050405020304" pitchFamily="18" charset="0"/>
              </a:rPr>
              <a:t>3</a:t>
            </a:r>
            <a:endParaRPr lang="en-US" altLang="en-US" sz="2400" dirty="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2278664211"/>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uiExpand="1" build="p"/>
      <p:bldP spid="24" grpId="0" uiExpand="1"/>
      <p:bldP spid="34" grpId="0" uiExpand="1"/>
      <p:bldP spid="36"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899A-E803-A260-5425-7FBB8F89305F}"/>
              </a:ext>
            </a:extLst>
          </p:cNvPr>
          <p:cNvSpPr txBox="1"/>
          <p:nvPr/>
        </p:nvSpPr>
        <p:spPr>
          <a:xfrm>
            <a:off x="2533650" y="281711"/>
            <a:ext cx="4076700" cy="584775"/>
          </a:xfrm>
          <a:prstGeom prst="rect">
            <a:avLst/>
          </a:prstGeom>
          <a:noFill/>
        </p:spPr>
        <p:txBody>
          <a:bodyPr wrap="square">
            <a:spAutoFit/>
          </a:bodyPr>
          <a:lstStyle/>
          <a:p>
            <a:r>
              <a:rPr lang="en-US" altLang="en-US" sz="3200" b="1" dirty="0">
                <a:latin typeface="Arial" panose="020B0604020202020204" pitchFamily="34" charset="0"/>
              </a:rPr>
              <a:t>3- Point Turnaround</a:t>
            </a:r>
            <a:endParaRPr lang="en-US" sz="3200" dirty="0"/>
          </a:p>
        </p:txBody>
      </p:sp>
      <p:sp>
        <p:nvSpPr>
          <p:cNvPr id="4" name="TextBox 3">
            <a:extLst>
              <a:ext uri="{FF2B5EF4-FFF2-40B4-BE49-F238E27FC236}">
                <a16:creationId xmlns:a16="http://schemas.microsoft.com/office/drawing/2014/main" id="{2A2EFEF9-6DC1-AD13-EF64-F07A0ADE05B4}"/>
              </a:ext>
            </a:extLst>
          </p:cNvPr>
          <p:cNvSpPr txBox="1"/>
          <p:nvPr/>
        </p:nvSpPr>
        <p:spPr>
          <a:xfrm>
            <a:off x="4191000" y="6206957"/>
            <a:ext cx="762000" cy="369332"/>
          </a:xfrm>
          <a:prstGeom prst="rect">
            <a:avLst/>
          </a:prstGeom>
          <a:noFill/>
        </p:spPr>
        <p:txBody>
          <a:bodyPr wrap="square" rtlCol="0">
            <a:spAutoFit/>
          </a:bodyPr>
          <a:lstStyle/>
          <a:p>
            <a:r>
              <a:rPr lang="en-US" dirty="0">
                <a:hlinkClick r:id="rId4"/>
              </a:rPr>
              <a:t>Video</a:t>
            </a:r>
            <a:endParaRPr lang="en-US" dirty="0"/>
          </a:p>
        </p:txBody>
      </p:sp>
      <p:pic>
        <p:nvPicPr>
          <p:cNvPr id="5" name="3_Point_Turnaround (2)">
            <a:hlinkClick r:id="" action="ppaction://media"/>
            <a:extLst>
              <a:ext uri="{FF2B5EF4-FFF2-40B4-BE49-F238E27FC236}">
                <a16:creationId xmlns:a16="http://schemas.microsoft.com/office/drawing/2014/main" id="{3D619EAE-8F3E-A2DC-3505-F9A254895B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4160" y="1005840"/>
            <a:ext cx="8615680" cy="4846320"/>
          </a:xfrm>
          <a:prstGeom prst="rect">
            <a:avLst/>
          </a:prstGeom>
        </p:spPr>
      </p:pic>
    </p:spTree>
    <p:extLst>
      <p:ext uri="{BB962C8B-B14F-4D97-AF65-F5344CB8AC3E}">
        <p14:creationId xmlns:p14="http://schemas.microsoft.com/office/powerpoint/2010/main" val="3009986485"/>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63BB2E4-8FBD-67C9-0FE4-22B26DE2490B}"/>
              </a:ext>
            </a:extLst>
          </p:cNvPr>
          <p:cNvSpPr>
            <a:spLocks noGrp="1" noChangeArrowheads="1"/>
          </p:cNvSpPr>
          <p:nvPr>
            <p:ph type="title"/>
          </p:nvPr>
        </p:nvSpPr>
        <p:spPr>
          <a:xfrm>
            <a:off x="628650" y="765897"/>
            <a:ext cx="7886700" cy="811212"/>
          </a:xfrm>
        </p:spPr>
        <p:txBody>
          <a:bodyPr/>
          <a:lstStyle/>
          <a:p>
            <a:pPr algn="ctr" eaLnBrk="1" hangingPunct="1">
              <a:lnSpc>
                <a:spcPct val="80000"/>
              </a:lnSpc>
            </a:pPr>
            <a:r>
              <a:rPr lang="en-US" altLang="en-US" sz="3600" dirty="0">
                <a:latin typeface="Arial" panose="020B0604020202020204" pitchFamily="34" charset="0"/>
                <a:cs typeface="Arial" panose="020B0604020202020204" pitchFamily="34" charset="0"/>
              </a:rPr>
              <a:t>Options</a:t>
            </a:r>
            <a:endParaRPr lang="en-US" altLang="en-US" dirty="0">
              <a:latin typeface="Arial" panose="020B0604020202020204" pitchFamily="34" charset="0"/>
              <a:cs typeface="Arial" panose="020B0604020202020204" pitchFamily="34" charset="0"/>
            </a:endParaRPr>
          </a:p>
        </p:txBody>
      </p:sp>
      <p:sp>
        <p:nvSpPr>
          <p:cNvPr id="32772" name="Rectangle 4">
            <a:extLst>
              <a:ext uri="{FF2B5EF4-FFF2-40B4-BE49-F238E27FC236}">
                <a16:creationId xmlns:a16="http://schemas.microsoft.com/office/drawing/2014/main" id="{F35F8E09-7864-F11A-41E5-9032564D916B}"/>
              </a:ext>
            </a:extLst>
          </p:cNvPr>
          <p:cNvSpPr>
            <a:spLocks noGrp="1" noChangeArrowheads="1"/>
          </p:cNvSpPr>
          <p:nvPr>
            <p:ph sz="half" idx="1"/>
          </p:nvPr>
        </p:nvSpPr>
        <p:spPr>
          <a:xfrm>
            <a:off x="628650" y="1752600"/>
            <a:ext cx="7543800" cy="4800600"/>
          </a:xfrm>
        </p:spPr>
        <p:txBody>
          <a:bodyPr/>
          <a:lstStyle/>
          <a:p>
            <a:pPr eaLnBrk="1" hangingPunct="1">
              <a:lnSpc>
                <a:spcPct val="80000"/>
              </a:lnSpc>
            </a:pPr>
            <a:r>
              <a:rPr lang="en-US" altLang="en-US" sz="2800" dirty="0">
                <a:latin typeface="Arial" panose="020B0604020202020204" pitchFamily="34" charset="0"/>
                <a:cs typeface="Arial" panose="020B0604020202020204" pitchFamily="34" charset="0"/>
              </a:rPr>
              <a:t>Go Around The Block</a:t>
            </a:r>
          </a:p>
          <a:p>
            <a:pPr eaLnBrk="1" hangingPunct="1">
              <a:lnSpc>
                <a:spcPct val="80000"/>
              </a:lnSpc>
              <a:buFontTx/>
              <a:buNone/>
            </a:pPr>
            <a:endParaRPr lang="en-US" altLang="en-US" sz="2000" dirty="0">
              <a:latin typeface="Arial" panose="020B0604020202020204" pitchFamily="34" charset="0"/>
              <a:cs typeface="Arial" panose="020B0604020202020204" pitchFamily="34" charset="0"/>
            </a:endParaRPr>
          </a:p>
          <a:p>
            <a:pPr eaLnBrk="1" hangingPunct="1">
              <a:lnSpc>
                <a:spcPct val="80000"/>
              </a:lnSpc>
            </a:pPr>
            <a:r>
              <a:rPr lang="en-US" altLang="en-US" sz="2800" dirty="0">
                <a:latin typeface="Arial" panose="020B0604020202020204" pitchFamily="34" charset="0"/>
                <a:cs typeface="Arial" panose="020B0604020202020204" pitchFamily="34" charset="0"/>
              </a:rPr>
              <a:t>Parking Lot</a:t>
            </a:r>
          </a:p>
          <a:p>
            <a:pPr eaLnBrk="1" hangingPunct="1">
              <a:lnSpc>
                <a:spcPct val="80000"/>
              </a:lnSpc>
            </a:pPr>
            <a:endParaRPr lang="en-US" altLang="en-US" sz="2000" dirty="0">
              <a:latin typeface="Arial" panose="020B0604020202020204" pitchFamily="34" charset="0"/>
              <a:cs typeface="Arial" panose="020B0604020202020204" pitchFamily="34" charset="0"/>
            </a:endParaRPr>
          </a:p>
          <a:p>
            <a:pPr eaLnBrk="1" hangingPunct="1">
              <a:lnSpc>
                <a:spcPct val="80000"/>
              </a:lnSpc>
            </a:pPr>
            <a:r>
              <a:rPr lang="en-US" altLang="en-US" sz="2800" dirty="0">
                <a:latin typeface="Arial" panose="020B0604020202020204" pitchFamily="34" charset="0"/>
                <a:cs typeface="Arial" panose="020B0604020202020204" pitchFamily="34" charset="0"/>
              </a:rPr>
              <a:t>Right Side</a:t>
            </a:r>
          </a:p>
          <a:p>
            <a:pPr eaLnBrk="1" hangingPunct="1">
              <a:lnSpc>
                <a:spcPct val="80000"/>
              </a:lnSpc>
              <a:buFontTx/>
              <a:buNone/>
            </a:pPr>
            <a:endParaRPr lang="en-US" altLang="en-US" sz="2400" dirty="0">
              <a:latin typeface="Arial" panose="020B0604020202020204" pitchFamily="34" charset="0"/>
              <a:cs typeface="Arial" panose="020B0604020202020204" pitchFamily="34" charset="0"/>
            </a:endParaRPr>
          </a:p>
          <a:p>
            <a:pPr eaLnBrk="1" hangingPunct="1">
              <a:lnSpc>
                <a:spcPct val="80000"/>
              </a:lnSpc>
            </a:pPr>
            <a:r>
              <a:rPr lang="en-US" altLang="en-US" sz="2800" dirty="0">
                <a:latin typeface="Arial" panose="020B0604020202020204" pitchFamily="34" charset="0"/>
                <a:cs typeface="Arial" panose="020B0604020202020204" pitchFamily="34" charset="0"/>
              </a:rPr>
              <a:t>Left Side</a:t>
            </a:r>
          </a:p>
          <a:p>
            <a:pPr eaLnBrk="1" hangingPunct="1">
              <a:lnSpc>
                <a:spcPct val="80000"/>
              </a:lnSpc>
              <a:buFontTx/>
              <a:buNone/>
            </a:pPr>
            <a:endParaRPr lang="en-US" altLang="en-US" sz="2400" dirty="0">
              <a:latin typeface="Arial" panose="020B0604020202020204" pitchFamily="34" charset="0"/>
              <a:cs typeface="Arial" panose="020B0604020202020204" pitchFamily="34" charset="0"/>
            </a:endParaRPr>
          </a:p>
          <a:p>
            <a:pPr eaLnBrk="1" hangingPunct="1">
              <a:lnSpc>
                <a:spcPct val="80000"/>
              </a:lnSpc>
            </a:pPr>
            <a:r>
              <a:rPr lang="en-US" altLang="en-US" sz="2800" dirty="0">
                <a:latin typeface="Arial" panose="020B0604020202020204" pitchFamily="34" charset="0"/>
                <a:cs typeface="Arial" panose="020B0604020202020204" pitchFamily="34" charset="0"/>
              </a:rPr>
              <a:t>U-Turn </a:t>
            </a:r>
          </a:p>
          <a:p>
            <a:pPr eaLnBrk="1" hangingPunct="1">
              <a:lnSpc>
                <a:spcPct val="80000"/>
              </a:lnSpc>
            </a:pPr>
            <a:endParaRPr lang="en-US" altLang="en-US" sz="2000" dirty="0">
              <a:latin typeface="Arial" panose="020B0604020202020204" pitchFamily="34" charset="0"/>
              <a:cs typeface="Arial" panose="020B0604020202020204" pitchFamily="34" charset="0"/>
            </a:endParaRPr>
          </a:p>
          <a:p>
            <a:pPr eaLnBrk="1" hangingPunct="1">
              <a:lnSpc>
                <a:spcPct val="80000"/>
              </a:lnSpc>
            </a:pPr>
            <a:r>
              <a:rPr lang="en-US" altLang="en-US" sz="2800" dirty="0">
                <a:latin typeface="Arial" panose="020B0604020202020204" pitchFamily="34" charset="0"/>
                <a:cs typeface="Arial" panose="020B0604020202020204" pitchFamily="34" charset="0"/>
              </a:rPr>
              <a:t>Y-Turn - 3 Point Turn</a:t>
            </a:r>
            <a:endParaRPr lang="en-US" altLang="en-US" sz="2400" dirty="0">
              <a:latin typeface="Arial" panose="020B0604020202020204" pitchFamily="34" charset="0"/>
              <a:cs typeface="Arial" panose="020B0604020202020204" pitchFamily="34" charset="0"/>
            </a:endParaRPr>
          </a:p>
          <a:p>
            <a:pPr eaLnBrk="1" hangingPunct="1">
              <a:lnSpc>
                <a:spcPct val="80000"/>
              </a:lnSpc>
            </a:pPr>
            <a:endParaRPr lang="en-US" altLang="en-US" sz="2000" b="1" dirty="0"/>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32772">
                                            <p:txEl>
                                              <p:pRg st="2" end="2"/>
                                            </p:txEl>
                                          </p:spTgt>
                                        </p:tgtEl>
                                        <p:attrNameLst>
                                          <p:attrName>style.visibility</p:attrName>
                                        </p:attrNameLst>
                                      </p:cBhvr>
                                      <p:to>
                                        <p:strVal val="visible"/>
                                      </p:to>
                                    </p:set>
                                    <p:animEffect transition="in" filter="blinds(horizontal)">
                                      <p:cBhvr>
                                        <p:cTn id="11" dur="500"/>
                                        <p:tgtEl>
                                          <p:spTgt spid="32772">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32772">
                                            <p:txEl>
                                              <p:pRg st="4" end="4"/>
                                            </p:txEl>
                                          </p:spTgt>
                                        </p:tgtEl>
                                        <p:attrNameLst>
                                          <p:attrName>style.visibility</p:attrName>
                                        </p:attrNameLst>
                                      </p:cBhvr>
                                      <p:to>
                                        <p:strVal val="visible"/>
                                      </p:to>
                                    </p:set>
                                    <p:animEffect transition="in" filter="blinds(horizontal)">
                                      <p:cBhvr>
                                        <p:cTn id="16" dur="500"/>
                                        <p:tgtEl>
                                          <p:spTgt spid="32772">
                                            <p:txEl>
                                              <p:pRg st="4" end="4"/>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32772">
                                            <p:txEl>
                                              <p:pRg st="6" end="6"/>
                                            </p:txEl>
                                          </p:spTgt>
                                        </p:tgtEl>
                                        <p:attrNameLst>
                                          <p:attrName>style.visibility</p:attrName>
                                        </p:attrNameLst>
                                      </p:cBhvr>
                                      <p:to>
                                        <p:strVal val="visible"/>
                                      </p:to>
                                    </p:set>
                                    <p:animEffect transition="in" filter="blinds(horizontal)">
                                      <p:cBhvr>
                                        <p:cTn id="21" dur="500"/>
                                        <p:tgtEl>
                                          <p:spTgt spid="32772">
                                            <p:txEl>
                                              <p:pRg st="6" end="6"/>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32772">
                                            <p:txEl>
                                              <p:pRg st="8" end="8"/>
                                            </p:txEl>
                                          </p:spTgt>
                                        </p:tgtEl>
                                        <p:attrNameLst>
                                          <p:attrName>style.visibility</p:attrName>
                                        </p:attrNameLst>
                                      </p:cBhvr>
                                      <p:to>
                                        <p:strVal val="visible"/>
                                      </p:to>
                                    </p:set>
                                    <p:animEffect transition="in" filter="blinds(horizontal)">
                                      <p:cBhvr>
                                        <p:cTn id="26" dur="500"/>
                                        <p:tgtEl>
                                          <p:spTgt spid="32772">
                                            <p:txEl>
                                              <p:pRg st="8" end="8"/>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32772">
                                            <p:txEl>
                                              <p:pRg st="10" end="10"/>
                                            </p:txEl>
                                          </p:spTgt>
                                        </p:tgtEl>
                                        <p:attrNameLst>
                                          <p:attrName>style.visibility</p:attrName>
                                        </p:attrNameLst>
                                      </p:cBhvr>
                                      <p:to>
                                        <p:strVal val="visible"/>
                                      </p:to>
                                    </p:set>
                                    <p:animEffect transition="in" filter="blinds(horizontal)">
                                      <p:cBhvr>
                                        <p:cTn id="31" dur="500"/>
                                        <p:tgtEl>
                                          <p:spTgt spid="3277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E800C-814C-73A8-9586-B315F01C7296}"/>
              </a:ext>
            </a:extLst>
          </p:cNvPr>
          <p:cNvSpPr>
            <a:spLocks noGrp="1"/>
          </p:cNvSpPr>
          <p:nvPr>
            <p:ph type="title"/>
          </p:nvPr>
        </p:nvSpPr>
        <p:spPr>
          <a:xfrm>
            <a:off x="3619500" y="605905"/>
            <a:ext cx="1905000" cy="811212"/>
          </a:xfrm>
        </p:spPr>
        <p:txBody>
          <a:bodyPr/>
          <a:lstStyle/>
          <a:p>
            <a:r>
              <a:rPr lang="en-US" dirty="0">
                <a:latin typeface="Arial" panose="020B0604020202020204" pitchFamily="34" charset="0"/>
                <a:cs typeface="Arial" panose="020B0604020202020204" pitchFamily="34" charset="0"/>
              </a:rPr>
              <a:t>U-Turns</a:t>
            </a:r>
          </a:p>
        </p:txBody>
      </p:sp>
      <p:sp>
        <p:nvSpPr>
          <p:cNvPr id="4" name="TextBox 3">
            <a:extLst>
              <a:ext uri="{FF2B5EF4-FFF2-40B4-BE49-F238E27FC236}">
                <a16:creationId xmlns:a16="http://schemas.microsoft.com/office/drawing/2014/main" id="{DFADBD3F-781D-E718-EB35-19F615C786F2}"/>
              </a:ext>
            </a:extLst>
          </p:cNvPr>
          <p:cNvSpPr txBox="1"/>
          <p:nvPr/>
        </p:nvSpPr>
        <p:spPr>
          <a:xfrm>
            <a:off x="4191000" y="6252095"/>
            <a:ext cx="762000" cy="381000"/>
          </a:xfrm>
          <a:prstGeom prst="rect">
            <a:avLst/>
          </a:prstGeom>
          <a:noFill/>
        </p:spPr>
        <p:txBody>
          <a:bodyPr wrap="square" rtlCol="0">
            <a:spAutoFit/>
          </a:bodyPr>
          <a:lstStyle/>
          <a:p>
            <a:r>
              <a:rPr lang="en-US" dirty="0">
                <a:hlinkClick r:id="rId4"/>
              </a:rPr>
              <a:t>Video</a:t>
            </a:r>
            <a:endParaRPr lang="en-US" dirty="0"/>
          </a:p>
        </p:txBody>
      </p:sp>
      <p:pic>
        <p:nvPicPr>
          <p:cNvPr id="3" name="Online Media 2" title="How to correctly make a u-turn in Florida">
            <a:hlinkClick r:id="" action="ppaction://media"/>
            <a:extLst>
              <a:ext uri="{FF2B5EF4-FFF2-40B4-BE49-F238E27FC236}">
                <a16:creationId xmlns:a16="http://schemas.microsoft.com/office/drawing/2014/main" id="{48ECC8F8-F805-C6D0-9C16-77BD3DF7767C}"/>
              </a:ext>
            </a:extLst>
          </p:cNvPr>
          <p:cNvPicPr>
            <a:picLocks noRot="1" noChangeAspect="1"/>
          </p:cNvPicPr>
          <p:nvPr>
            <a:videoFile r:link="rId1"/>
          </p:nvPr>
        </p:nvPicPr>
        <p:blipFill>
          <a:blip r:embed="rId5"/>
          <a:stretch>
            <a:fillRect/>
          </a:stretch>
        </p:blipFill>
        <p:spPr>
          <a:xfrm>
            <a:off x="998018" y="1676400"/>
            <a:ext cx="7147964" cy="4038600"/>
          </a:xfrm>
          <a:prstGeom prst="rect">
            <a:avLst/>
          </a:prstGeom>
        </p:spPr>
      </p:pic>
    </p:spTree>
    <p:extLst>
      <p:ext uri="{BB962C8B-B14F-4D97-AF65-F5344CB8AC3E}">
        <p14:creationId xmlns:p14="http://schemas.microsoft.com/office/powerpoint/2010/main" val="1622428169"/>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4">
            <a:extLst>
              <a:ext uri="{FF2B5EF4-FFF2-40B4-BE49-F238E27FC236}">
                <a16:creationId xmlns:a16="http://schemas.microsoft.com/office/drawing/2014/main" id="{690D4124-732B-DA53-59E0-3904CA2F4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rot="16200000">
            <a:off x="3443789" y="1170654"/>
            <a:ext cx="6492240" cy="489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5" name="Rectangle 11">
            <a:extLst>
              <a:ext uri="{FF2B5EF4-FFF2-40B4-BE49-F238E27FC236}">
                <a16:creationId xmlns:a16="http://schemas.microsoft.com/office/drawing/2014/main" id="{50D579CB-4A3D-BC2B-CAE6-1D43E6C9B908}"/>
              </a:ext>
            </a:extLst>
          </p:cNvPr>
          <p:cNvSpPr>
            <a:spLocks noGrp="1" noChangeArrowheads="1"/>
          </p:cNvSpPr>
          <p:nvPr>
            <p:ph idx="1"/>
          </p:nvPr>
        </p:nvSpPr>
        <p:spPr>
          <a:xfrm>
            <a:off x="207686" y="2279287"/>
            <a:ext cx="3830637" cy="4495800"/>
          </a:xfrm>
        </p:spPr>
        <p:txBody>
          <a:bodyPr/>
          <a:lstStyle/>
          <a:p>
            <a:pPr marL="533400" indent="-533400" eaLnBrk="1" hangingPunct="1">
              <a:spcBef>
                <a:spcPct val="30000"/>
              </a:spcBef>
              <a:buFontTx/>
              <a:buAutoNum type="arabicPeriod"/>
            </a:pPr>
            <a:r>
              <a:rPr lang="en-US" altLang="en-US" sz="2400" dirty="0">
                <a:latin typeface="Arial" panose="020B0604020202020204" pitchFamily="34" charset="0"/>
                <a:cs typeface="Arial" panose="020B0604020202020204" pitchFamily="34" charset="0"/>
              </a:rPr>
              <a:t>Select location, MSMOG and exit traffic. </a:t>
            </a:r>
          </a:p>
          <a:p>
            <a:pPr marL="533400" indent="-533400" eaLnBrk="1" hangingPunct="1">
              <a:spcBef>
                <a:spcPct val="30000"/>
              </a:spcBef>
              <a:buFontTx/>
              <a:buAutoNum type="arabicPeriod"/>
            </a:pPr>
            <a:r>
              <a:rPr lang="en-US" altLang="en-US" sz="2400" dirty="0">
                <a:latin typeface="Arial" panose="020B0604020202020204" pitchFamily="34" charset="0"/>
                <a:cs typeface="Arial" panose="020B0604020202020204" pitchFamily="34" charset="0"/>
              </a:rPr>
              <a:t>Shift to reverse, 360° search, back to pivot point, turn wheel and check front swing. </a:t>
            </a:r>
          </a:p>
          <a:p>
            <a:pPr marL="533400" indent="-533400" eaLnBrk="1" hangingPunct="1">
              <a:spcBef>
                <a:spcPct val="30000"/>
              </a:spcBef>
              <a:buFontTx/>
              <a:buAutoNum type="arabicPeriod"/>
            </a:pPr>
            <a:r>
              <a:rPr lang="en-US" altLang="en-US" sz="2400" dirty="0">
                <a:latin typeface="Arial" panose="020B0604020202020204" pitchFamily="34" charset="0"/>
                <a:cs typeface="Arial" panose="020B0604020202020204" pitchFamily="34" charset="0"/>
              </a:rPr>
              <a:t>Back to safety stop, shift to drive</a:t>
            </a:r>
          </a:p>
          <a:p>
            <a:pPr marL="533400" indent="-533400" eaLnBrk="1" hangingPunct="1">
              <a:spcBef>
                <a:spcPct val="30000"/>
              </a:spcBef>
              <a:buFontTx/>
              <a:buAutoNum type="arabicPeriod"/>
            </a:pPr>
            <a:r>
              <a:rPr lang="en-US" altLang="en-US" sz="2400" dirty="0">
                <a:latin typeface="Arial" panose="020B0604020202020204" pitchFamily="34" charset="0"/>
                <a:cs typeface="Arial" panose="020B0604020202020204" pitchFamily="34" charset="0"/>
              </a:rPr>
              <a:t>Signal and turn left.</a:t>
            </a:r>
          </a:p>
        </p:txBody>
      </p:sp>
      <p:sp>
        <p:nvSpPr>
          <p:cNvPr id="14344" name="Rectangle 29">
            <a:extLst>
              <a:ext uri="{FF2B5EF4-FFF2-40B4-BE49-F238E27FC236}">
                <a16:creationId xmlns:a16="http://schemas.microsoft.com/office/drawing/2014/main" id="{35ABA92E-B11C-1883-7072-4ED0AE7CF4DC}"/>
              </a:ext>
            </a:extLst>
          </p:cNvPr>
          <p:cNvSpPr>
            <a:spLocks noChangeArrowheads="1"/>
          </p:cNvSpPr>
          <p:nvPr/>
        </p:nvSpPr>
        <p:spPr bwMode="auto">
          <a:xfrm>
            <a:off x="62091" y="868861"/>
            <a:ext cx="3276599" cy="1280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800" b="1" dirty="0">
                <a:latin typeface="Arial" panose="020B0604020202020204" pitchFamily="34" charset="0"/>
              </a:rPr>
              <a:t>Right Side Turnaround</a:t>
            </a:r>
          </a:p>
        </p:txBody>
      </p:sp>
      <p:pic>
        <p:nvPicPr>
          <p:cNvPr id="29" name="Picture 28">
            <a:extLst>
              <a:ext uri="{FF2B5EF4-FFF2-40B4-BE49-F238E27FC236}">
                <a16:creationId xmlns:a16="http://schemas.microsoft.com/office/drawing/2014/main" id="{8669EBAC-5E33-BBF2-31D9-52265831E5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02031" y="5321155"/>
            <a:ext cx="720851" cy="1280160"/>
          </a:xfrm>
          <a:prstGeom prst="rect">
            <a:avLst/>
          </a:prstGeom>
        </p:spPr>
      </p:pic>
      <p:sp>
        <p:nvSpPr>
          <p:cNvPr id="67606" name="Text Box 22">
            <a:extLst>
              <a:ext uri="{FF2B5EF4-FFF2-40B4-BE49-F238E27FC236}">
                <a16:creationId xmlns:a16="http://schemas.microsoft.com/office/drawing/2014/main" id="{4B49CA95-C00C-1F8D-9459-814C176A08E7}"/>
              </a:ext>
            </a:extLst>
          </p:cNvPr>
          <p:cNvSpPr txBox="1">
            <a:spLocks noChangeArrowheads="1"/>
          </p:cNvSpPr>
          <p:nvPr/>
        </p:nvSpPr>
        <p:spPr bwMode="auto">
          <a:xfrm>
            <a:off x="5660889" y="5863735"/>
            <a:ext cx="457200" cy="457200"/>
          </a:xfrm>
          <a:prstGeom prst="rect">
            <a:avLst/>
          </a:prstGeom>
          <a:noFill/>
          <a:ln>
            <a:noFill/>
          </a:ln>
          <a:effectLst>
            <a:outerShdw dist="35921" dir="2700000" algn="ctr" rotWithShape="0">
              <a:srgbClr val="333333"/>
            </a:outerShdw>
          </a:effectLst>
        </p:spPr>
        <p:txBody>
          <a:bodyPr>
            <a:spAutoFit/>
          </a:bodyPr>
          <a:lstStyle/>
          <a:p>
            <a:pPr algn="r" eaLnBrk="1" fontAlgn="auto" hangingPunct="1">
              <a:spcBef>
                <a:spcPct val="50000"/>
              </a:spcBef>
              <a:spcAft>
                <a:spcPts val="0"/>
              </a:spcAft>
              <a:defRPr/>
            </a:pPr>
            <a:r>
              <a:rPr lang="en-US" altLang="en-US" sz="2400" b="1" dirty="0">
                <a:solidFill>
                  <a:schemeClr val="bg1"/>
                </a:solidFill>
                <a:effectLst>
                  <a:outerShdw blurRad="38100" dist="38100" dir="2700000" algn="tl">
                    <a:srgbClr val="000000"/>
                  </a:outerShdw>
                </a:effectLst>
                <a:latin typeface="Times New Roman" panose="02020603050405020304" pitchFamily="18" charset="0"/>
              </a:rPr>
              <a:t>1</a:t>
            </a:r>
            <a:endParaRPr lang="en-US" altLang="en-US" sz="2400" dirty="0">
              <a:solidFill>
                <a:schemeClr val="bg1"/>
              </a:solidFill>
              <a:latin typeface="Times New Roman" panose="02020603050405020304" pitchFamily="18" charset="0"/>
            </a:endParaRPr>
          </a:p>
        </p:txBody>
      </p:sp>
      <p:pic>
        <p:nvPicPr>
          <p:cNvPr id="19" name="Picture 18">
            <a:extLst>
              <a:ext uri="{FF2B5EF4-FFF2-40B4-BE49-F238E27FC236}">
                <a16:creationId xmlns:a16="http://schemas.microsoft.com/office/drawing/2014/main" id="{9DF06C0F-2DA0-6F2C-4A56-829A155B72C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6947892" y="1984401"/>
            <a:ext cx="720851" cy="1280160"/>
          </a:xfrm>
          <a:prstGeom prst="rect">
            <a:avLst/>
          </a:prstGeom>
        </p:spPr>
      </p:pic>
      <p:pic>
        <p:nvPicPr>
          <p:cNvPr id="22" name="Picture 21">
            <a:extLst>
              <a:ext uri="{FF2B5EF4-FFF2-40B4-BE49-F238E27FC236}">
                <a16:creationId xmlns:a16="http://schemas.microsoft.com/office/drawing/2014/main" id="{8CF689B1-084B-3562-F0C0-61F4CBE27B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4295853">
            <a:off x="4960203" y="2302468"/>
            <a:ext cx="720851" cy="1280160"/>
          </a:xfrm>
          <a:prstGeom prst="rect">
            <a:avLst/>
          </a:prstGeom>
        </p:spPr>
      </p:pic>
      <p:grpSp>
        <p:nvGrpSpPr>
          <p:cNvPr id="6" name="Group 5">
            <a:extLst>
              <a:ext uri="{FF2B5EF4-FFF2-40B4-BE49-F238E27FC236}">
                <a16:creationId xmlns:a16="http://schemas.microsoft.com/office/drawing/2014/main" id="{F491A4D7-A3DF-26C2-98CD-69B91C6E4051}"/>
              </a:ext>
            </a:extLst>
          </p:cNvPr>
          <p:cNvGrpSpPr/>
          <p:nvPr/>
        </p:nvGrpSpPr>
        <p:grpSpPr>
          <a:xfrm>
            <a:off x="5876961" y="563941"/>
            <a:ext cx="720851" cy="1280160"/>
            <a:chOff x="5876963" y="465057"/>
            <a:chExt cx="720851" cy="1280160"/>
          </a:xfrm>
        </p:grpSpPr>
        <p:pic>
          <p:nvPicPr>
            <p:cNvPr id="20" name="Picture 19">
              <a:extLst>
                <a:ext uri="{FF2B5EF4-FFF2-40B4-BE49-F238E27FC236}">
                  <a16:creationId xmlns:a16="http://schemas.microsoft.com/office/drawing/2014/main" id="{0A82DF6F-192E-9A84-53C1-5330FE6103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76963" y="465057"/>
              <a:ext cx="720851" cy="1280160"/>
            </a:xfrm>
            <a:prstGeom prst="rect">
              <a:avLst/>
            </a:prstGeom>
          </p:spPr>
        </p:pic>
        <p:sp>
          <p:nvSpPr>
            <p:cNvPr id="14356" name="Text Box 19">
              <a:extLst>
                <a:ext uri="{FF2B5EF4-FFF2-40B4-BE49-F238E27FC236}">
                  <a16:creationId xmlns:a16="http://schemas.microsoft.com/office/drawing/2014/main" id="{372CDE7E-1C63-73DC-CC22-2ABAB9D6BEA7}"/>
                </a:ext>
              </a:extLst>
            </p:cNvPr>
            <p:cNvSpPr txBox="1">
              <a:spLocks noChangeArrowheads="1"/>
            </p:cNvSpPr>
            <p:nvPr/>
          </p:nvSpPr>
          <p:spPr bwMode="auto">
            <a:xfrm>
              <a:off x="6052827" y="1046686"/>
              <a:ext cx="411480" cy="461665"/>
            </a:xfrm>
            <a:prstGeom prst="rect">
              <a:avLst/>
            </a:prstGeom>
            <a:noFill/>
            <a:ln>
              <a:noFill/>
            </a:ln>
            <a:effectLst>
              <a:outerShdw dist="28398" dir="1593903" algn="ctr" rotWithShape="0">
                <a:srgbClr val="3333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b="1" dirty="0">
                  <a:solidFill>
                    <a:schemeClr val="bg1"/>
                  </a:solidFill>
                  <a:latin typeface="Arial" panose="020B0604020202020204" pitchFamily="34" charset="0"/>
                </a:rPr>
                <a:t>1</a:t>
              </a:r>
            </a:p>
          </p:txBody>
        </p:sp>
      </p:grpSp>
      <p:pic>
        <p:nvPicPr>
          <p:cNvPr id="21" name="Picture 20">
            <a:extLst>
              <a:ext uri="{FF2B5EF4-FFF2-40B4-BE49-F238E27FC236}">
                <a16:creationId xmlns:a16="http://schemas.microsoft.com/office/drawing/2014/main" id="{AF281970-8351-5655-2B01-53131A13993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76961" y="1106521"/>
            <a:ext cx="720851" cy="1280160"/>
          </a:xfrm>
          <a:prstGeom prst="rect">
            <a:avLst/>
          </a:prstGeom>
        </p:spPr>
      </p:pic>
      <p:sp>
        <p:nvSpPr>
          <p:cNvPr id="14352" name="Text Box 25">
            <a:extLst>
              <a:ext uri="{FF2B5EF4-FFF2-40B4-BE49-F238E27FC236}">
                <a16:creationId xmlns:a16="http://schemas.microsoft.com/office/drawing/2014/main" id="{220BC020-6A39-4A09-A307-D7738829C965}"/>
              </a:ext>
            </a:extLst>
          </p:cNvPr>
          <p:cNvSpPr txBox="1">
            <a:spLocks noChangeArrowheads="1"/>
          </p:cNvSpPr>
          <p:nvPr/>
        </p:nvSpPr>
        <p:spPr bwMode="auto">
          <a:xfrm rot="16200000">
            <a:off x="7278601" y="2441982"/>
            <a:ext cx="411914" cy="411480"/>
          </a:xfrm>
          <a:prstGeom prst="rect">
            <a:avLst/>
          </a:prstGeom>
          <a:noFill/>
          <a:ln>
            <a:noFill/>
          </a:ln>
          <a:effectLst>
            <a:outerShdw dist="28398" dir="1593903" algn="ctr" rotWithShape="0">
              <a:srgbClr val="3333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2400" b="1" dirty="0">
                <a:solidFill>
                  <a:schemeClr val="bg1"/>
                </a:solidFill>
                <a:latin typeface="Arial" panose="020B0604020202020204" pitchFamily="34" charset="0"/>
              </a:rPr>
              <a:t>3</a:t>
            </a:r>
            <a:endParaRPr lang="en-US" altLang="en-US" sz="2400" dirty="0">
              <a:solidFill>
                <a:schemeClr val="bg1"/>
              </a:solidFill>
              <a:latin typeface="Arial" panose="020B0604020202020204" pitchFamily="34" charset="0"/>
            </a:endParaRPr>
          </a:p>
        </p:txBody>
      </p:sp>
      <p:pic>
        <p:nvPicPr>
          <p:cNvPr id="24" name="Picture 23">
            <a:extLst>
              <a:ext uri="{FF2B5EF4-FFF2-40B4-BE49-F238E27FC236}">
                <a16:creationId xmlns:a16="http://schemas.microsoft.com/office/drawing/2014/main" id="{E11A8C7A-D967-D627-0E2D-9BA312FA601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800000">
            <a:off x="4438388" y="3872510"/>
            <a:ext cx="720851" cy="1280160"/>
          </a:xfrm>
          <a:prstGeom prst="rect">
            <a:avLst/>
          </a:prstGeom>
        </p:spPr>
      </p:pic>
      <p:sp>
        <p:nvSpPr>
          <p:cNvPr id="26" name="Text Box 25">
            <a:extLst>
              <a:ext uri="{FF2B5EF4-FFF2-40B4-BE49-F238E27FC236}">
                <a16:creationId xmlns:a16="http://schemas.microsoft.com/office/drawing/2014/main" id="{E90C43EE-9771-6FF5-4245-7982AA36AE69}"/>
              </a:ext>
            </a:extLst>
          </p:cNvPr>
          <p:cNvSpPr txBox="1">
            <a:spLocks noChangeArrowheads="1"/>
          </p:cNvSpPr>
          <p:nvPr/>
        </p:nvSpPr>
        <p:spPr bwMode="auto">
          <a:xfrm rot="14335424">
            <a:off x="5235804" y="2647898"/>
            <a:ext cx="411914" cy="461665"/>
          </a:xfrm>
          <a:prstGeom prst="rect">
            <a:avLst/>
          </a:prstGeom>
          <a:noFill/>
          <a:ln>
            <a:noFill/>
          </a:ln>
          <a:effectLst>
            <a:outerShdw dist="28398" dir="1593903" algn="ctr" rotWithShape="0">
              <a:srgbClr val="3333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2400" b="1" dirty="0">
                <a:solidFill>
                  <a:schemeClr val="bg1"/>
                </a:solidFill>
                <a:latin typeface="Arial" panose="020B0604020202020204" pitchFamily="34" charset="0"/>
              </a:rPr>
              <a:t>4</a:t>
            </a:r>
            <a:endParaRPr lang="en-US" altLang="en-US" sz="2400" dirty="0">
              <a:solidFill>
                <a:schemeClr val="bg1"/>
              </a:solidFill>
              <a:latin typeface="Arial" panose="020B0604020202020204" pitchFamily="34" charset="0"/>
            </a:endParaRPr>
          </a:p>
        </p:txBody>
      </p:sp>
      <p:sp>
        <p:nvSpPr>
          <p:cNvPr id="27" name="Text Box 25">
            <a:extLst>
              <a:ext uri="{FF2B5EF4-FFF2-40B4-BE49-F238E27FC236}">
                <a16:creationId xmlns:a16="http://schemas.microsoft.com/office/drawing/2014/main" id="{B25A60E4-D095-173F-832A-183A100E990A}"/>
              </a:ext>
            </a:extLst>
          </p:cNvPr>
          <p:cNvSpPr txBox="1">
            <a:spLocks noChangeArrowheads="1"/>
          </p:cNvSpPr>
          <p:nvPr/>
        </p:nvSpPr>
        <p:spPr bwMode="auto">
          <a:xfrm rot="10800000">
            <a:off x="4617908" y="4088544"/>
            <a:ext cx="411914" cy="461665"/>
          </a:xfrm>
          <a:prstGeom prst="rect">
            <a:avLst/>
          </a:prstGeom>
          <a:noFill/>
          <a:ln>
            <a:noFill/>
          </a:ln>
          <a:effectLst>
            <a:outerShdw dist="28398" dir="1593903" algn="ctr" rotWithShape="0">
              <a:srgbClr val="3333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2400" b="1" dirty="0">
                <a:solidFill>
                  <a:schemeClr val="bg1"/>
                </a:solidFill>
                <a:latin typeface="Arial" panose="020B0604020202020204" pitchFamily="34" charset="0"/>
              </a:rPr>
              <a:t>4</a:t>
            </a:r>
            <a:endParaRPr lang="en-US" altLang="en-US" sz="2400" dirty="0">
              <a:solidFill>
                <a:schemeClr val="bg1"/>
              </a:solidFill>
              <a:latin typeface="Arial" panose="020B0604020202020204" pitchFamily="34" charset="0"/>
            </a:endParaRPr>
          </a:p>
        </p:txBody>
      </p:sp>
      <p:sp>
        <p:nvSpPr>
          <p:cNvPr id="32" name="Text Box 25">
            <a:extLst>
              <a:ext uri="{FF2B5EF4-FFF2-40B4-BE49-F238E27FC236}">
                <a16:creationId xmlns:a16="http://schemas.microsoft.com/office/drawing/2014/main" id="{D484F1D4-0538-C958-A4F8-5CC0BE8B5F97}"/>
              </a:ext>
            </a:extLst>
          </p:cNvPr>
          <p:cNvSpPr txBox="1">
            <a:spLocks noChangeArrowheads="1"/>
          </p:cNvSpPr>
          <p:nvPr/>
        </p:nvSpPr>
        <p:spPr bwMode="auto">
          <a:xfrm>
            <a:off x="5996859" y="1687355"/>
            <a:ext cx="411914" cy="461665"/>
          </a:xfrm>
          <a:prstGeom prst="rect">
            <a:avLst/>
          </a:prstGeom>
          <a:noFill/>
          <a:ln>
            <a:noFill/>
          </a:ln>
          <a:effectLst>
            <a:outerShdw dist="28398" dir="1593903" algn="ctr" rotWithShape="0">
              <a:srgbClr val="3333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2400" b="1" dirty="0">
                <a:solidFill>
                  <a:schemeClr val="bg1"/>
                </a:solidFill>
                <a:latin typeface="Arial" panose="020B0604020202020204" pitchFamily="34" charset="0"/>
              </a:rPr>
              <a:t>2</a:t>
            </a:r>
            <a:endParaRPr lang="en-US" altLang="en-US" sz="2400" dirty="0">
              <a:solidFill>
                <a:schemeClr val="bg1"/>
              </a:solidFill>
              <a:latin typeface="Arial" panose="020B0604020202020204" pitchFamily="34" charset="0"/>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9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60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7595">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7595">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3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7595">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06" grpId="0"/>
      <p:bldP spid="14352" grpId="0"/>
      <p:bldP spid="26" grpId="0"/>
      <p:bldP spid="27"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9">
            <a:extLst>
              <a:ext uri="{FF2B5EF4-FFF2-40B4-BE49-F238E27FC236}">
                <a16:creationId xmlns:a16="http://schemas.microsoft.com/office/drawing/2014/main" id="{75D4B25E-46DF-A8E5-03F1-B48A3CC55D05}"/>
              </a:ext>
            </a:extLst>
          </p:cNvPr>
          <p:cNvSpPr>
            <a:spLocks noChangeArrowheads="1"/>
          </p:cNvSpPr>
          <p:nvPr/>
        </p:nvSpPr>
        <p:spPr bwMode="auto">
          <a:xfrm>
            <a:off x="2263421" y="-145002"/>
            <a:ext cx="4617155" cy="1264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dirty="0">
                <a:latin typeface="Arial" panose="020B0604020202020204" pitchFamily="34" charset="0"/>
              </a:rPr>
              <a:t>Right Side Turnaround</a:t>
            </a:r>
          </a:p>
        </p:txBody>
      </p:sp>
      <p:sp>
        <p:nvSpPr>
          <p:cNvPr id="4" name="TextBox 3">
            <a:extLst>
              <a:ext uri="{FF2B5EF4-FFF2-40B4-BE49-F238E27FC236}">
                <a16:creationId xmlns:a16="http://schemas.microsoft.com/office/drawing/2014/main" id="{5BD30CAA-4495-ED5E-B550-8233B743CA36}"/>
              </a:ext>
            </a:extLst>
          </p:cNvPr>
          <p:cNvSpPr txBox="1"/>
          <p:nvPr/>
        </p:nvSpPr>
        <p:spPr>
          <a:xfrm>
            <a:off x="4141610" y="6324600"/>
            <a:ext cx="860778" cy="381000"/>
          </a:xfrm>
          <a:prstGeom prst="rect">
            <a:avLst/>
          </a:prstGeom>
          <a:noFill/>
        </p:spPr>
        <p:txBody>
          <a:bodyPr wrap="square" rtlCol="0">
            <a:spAutoFit/>
          </a:bodyPr>
          <a:lstStyle/>
          <a:p>
            <a:r>
              <a:rPr lang="en-US" dirty="0">
                <a:hlinkClick r:id="rId4"/>
              </a:rPr>
              <a:t>Video</a:t>
            </a:r>
            <a:endParaRPr lang="en-US" dirty="0"/>
          </a:p>
        </p:txBody>
      </p:sp>
      <p:pic>
        <p:nvPicPr>
          <p:cNvPr id="5" name="Right_turnaround">
            <a:hlinkClick r:id="" action="ppaction://media"/>
            <a:extLst>
              <a:ext uri="{FF2B5EF4-FFF2-40B4-BE49-F238E27FC236}">
                <a16:creationId xmlns:a16="http://schemas.microsoft.com/office/drawing/2014/main" id="{018A3CC8-C9D7-1597-00D7-5694628D58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5439" y="1112339"/>
            <a:ext cx="8453120" cy="4754880"/>
          </a:xfrm>
          <a:prstGeom prst="rect">
            <a:avLst/>
          </a:prstGeom>
        </p:spPr>
      </p:pic>
    </p:spTree>
    <p:extLst>
      <p:ext uri="{BB962C8B-B14F-4D97-AF65-F5344CB8AC3E}">
        <p14:creationId xmlns:p14="http://schemas.microsoft.com/office/powerpoint/2010/main" val="3731067661"/>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78C959A-11FF-E95C-E3BC-E33DB7757C68}"/>
              </a:ext>
            </a:extLst>
          </p:cNvPr>
          <p:cNvSpPr txBox="1">
            <a:spLocks noChangeArrowheads="1"/>
          </p:cNvSpPr>
          <p:nvPr/>
        </p:nvSpPr>
        <p:spPr>
          <a:xfrm rot="16200000">
            <a:off x="3162640" y="768749"/>
            <a:ext cx="6492240" cy="5394366"/>
          </a:xfrm>
          <a:prstGeom prst="rect">
            <a:avLst/>
          </a:prstGeom>
          <a:solidFill>
            <a:schemeClr val="bg1">
              <a:lumMod val="65000"/>
            </a:schemeClr>
          </a:solidFill>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Georgia" panose="02040502050405020303" pitchFamily="18" charset="0"/>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Georgia" panose="02040502050405020303" pitchFamily="18" charset="0"/>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Georgia" panose="02040502050405020303" pitchFamily="18" charset="0"/>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Georgia" panose="02040502050405020303" pitchFamily="18" charset="0"/>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eaLnBrk="1" hangingPunct="1">
              <a:spcBef>
                <a:spcPct val="30000"/>
              </a:spcBef>
              <a:buNone/>
            </a:pPr>
            <a:endParaRPr lang="en-US" altLang="en-US" sz="2800" b="1"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B9FFAB1-CBD9-6B56-3238-CF8B29E91CAE}"/>
              </a:ext>
            </a:extLst>
          </p:cNvPr>
          <p:cNvSpPr/>
          <p:nvPr/>
        </p:nvSpPr>
        <p:spPr>
          <a:xfrm>
            <a:off x="8382004" y="182879"/>
            <a:ext cx="714043" cy="6492241"/>
          </a:xfrm>
          <a:prstGeom prst="rect">
            <a:avLst/>
          </a:prstGeom>
          <a:solidFill>
            <a:srgbClr val="1DB808"/>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C2D73C5-ADD0-7043-9BF4-83EAB6954549}"/>
              </a:ext>
            </a:extLst>
          </p:cNvPr>
          <p:cNvSpPr/>
          <p:nvPr/>
        </p:nvSpPr>
        <p:spPr>
          <a:xfrm>
            <a:off x="8491220" y="191788"/>
            <a:ext cx="288802" cy="6492241"/>
          </a:xfrm>
          <a:prstGeom prst="rect">
            <a:avLst/>
          </a:prstGeom>
          <a:blipFill>
            <a:blip r:embed="rId2"/>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ne 9">
            <a:extLst>
              <a:ext uri="{FF2B5EF4-FFF2-40B4-BE49-F238E27FC236}">
                <a16:creationId xmlns:a16="http://schemas.microsoft.com/office/drawing/2014/main" id="{4A2B0909-9E28-9055-E7A7-DDB5CB1BE705}"/>
              </a:ext>
            </a:extLst>
          </p:cNvPr>
          <p:cNvSpPr>
            <a:spLocks noChangeShapeType="1"/>
          </p:cNvSpPr>
          <p:nvPr/>
        </p:nvSpPr>
        <p:spPr bwMode="auto">
          <a:xfrm>
            <a:off x="7010400" y="182879"/>
            <a:ext cx="0" cy="6492240"/>
          </a:xfrm>
          <a:prstGeom prst="line">
            <a:avLst/>
          </a:prstGeom>
          <a:noFill/>
          <a:ln w="38100">
            <a:solidFill>
              <a:srgbClr val="FFFF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Rectangle: Single Corner Rounded 17">
            <a:extLst>
              <a:ext uri="{FF2B5EF4-FFF2-40B4-BE49-F238E27FC236}">
                <a16:creationId xmlns:a16="http://schemas.microsoft.com/office/drawing/2014/main" id="{ECFB706B-5671-64DA-8F54-34ED61F373C3}"/>
              </a:ext>
            </a:extLst>
          </p:cNvPr>
          <p:cNvSpPr/>
          <p:nvPr/>
        </p:nvSpPr>
        <p:spPr bwMode="auto">
          <a:xfrm>
            <a:off x="3733798" y="4495800"/>
            <a:ext cx="1904999" cy="2167128"/>
          </a:xfrm>
          <a:prstGeom prst="round1Rect">
            <a:avLst/>
          </a:prstGeom>
          <a:solidFill>
            <a:srgbClr val="16A602"/>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sp>
        <p:nvSpPr>
          <p:cNvPr id="19" name="Rectangle: Single Corner Rounded 18">
            <a:extLst>
              <a:ext uri="{FF2B5EF4-FFF2-40B4-BE49-F238E27FC236}">
                <a16:creationId xmlns:a16="http://schemas.microsoft.com/office/drawing/2014/main" id="{ED0C44C6-00E9-B7F7-51E9-36568AED3E71}"/>
              </a:ext>
            </a:extLst>
          </p:cNvPr>
          <p:cNvSpPr/>
          <p:nvPr/>
        </p:nvSpPr>
        <p:spPr bwMode="auto">
          <a:xfrm flipV="1">
            <a:off x="3748301" y="191788"/>
            <a:ext cx="1890493" cy="2170412"/>
          </a:xfrm>
          <a:prstGeom prst="round1Rect">
            <a:avLst/>
          </a:prstGeom>
          <a:solidFill>
            <a:srgbClr val="16A602"/>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cxnSp>
        <p:nvCxnSpPr>
          <p:cNvPr id="20" name="Straight Connector 19">
            <a:extLst>
              <a:ext uri="{FF2B5EF4-FFF2-40B4-BE49-F238E27FC236}">
                <a16:creationId xmlns:a16="http://schemas.microsoft.com/office/drawing/2014/main" id="{26168F15-CBCD-2A81-695D-2B147ECF959E}"/>
              </a:ext>
            </a:extLst>
          </p:cNvPr>
          <p:cNvCxnSpPr/>
          <p:nvPr/>
        </p:nvCxnSpPr>
        <p:spPr bwMode="auto">
          <a:xfrm flipV="1">
            <a:off x="3748302" y="3420094"/>
            <a:ext cx="1785599" cy="8906"/>
          </a:xfrm>
          <a:prstGeom prst="line">
            <a:avLst/>
          </a:prstGeom>
          <a:solidFill>
            <a:schemeClr val="accent1"/>
          </a:solidFill>
          <a:ln w="25400"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Rectangle: Single Corner Rounded 33">
            <a:extLst>
              <a:ext uri="{FF2B5EF4-FFF2-40B4-BE49-F238E27FC236}">
                <a16:creationId xmlns:a16="http://schemas.microsoft.com/office/drawing/2014/main" id="{AC7020F2-3378-5157-3DB2-DD3A0C427F8E}"/>
              </a:ext>
            </a:extLst>
          </p:cNvPr>
          <p:cNvSpPr/>
          <p:nvPr/>
        </p:nvSpPr>
        <p:spPr bwMode="auto">
          <a:xfrm rot="5400000">
            <a:off x="4438149" y="5527546"/>
            <a:ext cx="1898896" cy="292608"/>
          </a:xfrm>
          <a:prstGeom prst="round1Rect">
            <a:avLst/>
          </a:prstGeom>
          <a:blipFill>
            <a:blip r:embed="rId2"/>
            <a:tile tx="0" ty="0" sx="100000" sy="100000" flip="none" algn="tl"/>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sp>
        <p:nvSpPr>
          <p:cNvPr id="35" name="Rectangle: Single Corner Rounded 34">
            <a:extLst>
              <a:ext uri="{FF2B5EF4-FFF2-40B4-BE49-F238E27FC236}">
                <a16:creationId xmlns:a16="http://schemas.microsoft.com/office/drawing/2014/main" id="{F313ECDA-2C9D-D402-6DBE-AF1C97838ACB}"/>
              </a:ext>
            </a:extLst>
          </p:cNvPr>
          <p:cNvSpPr/>
          <p:nvPr/>
        </p:nvSpPr>
        <p:spPr bwMode="auto">
          <a:xfrm>
            <a:off x="3748302" y="4659044"/>
            <a:ext cx="1775756" cy="292608"/>
          </a:xfrm>
          <a:prstGeom prst="round1Rect">
            <a:avLst/>
          </a:prstGeom>
          <a:blipFill>
            <a:blip r:embed="rId2"/>
            <a:tile tx="0" ty="0" sx="100000" sy="100000" flip="none" algn="tl"/>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sp>
        <p:nvSpPr>
          <p:cNvPr id="40" name="Rectangle 12">
            <a:extLst>
              <a:ext uri="{FF2B5EF4-FFF2-40B4-BE49-F238E27FC236}">
                <a16:creationId xmlns:a16="http://schemas.microsoft.com/office/drawing/2014/main" id="{38C3C326-E4B4-B3FA-7E4D-9B67C78E70E5}"/>
              </a:ext>
            </a:extLst>
          </p:cNvPr>
          <p:cNvSpPr>
            <a:spLocks noGrp="1" noChangeArrowheads="1"/>
          </p:cNvSpPr>
          <p:nvPr>
            <p:ph sz="half" idx="1"/>
          </p:nvPr>
        </p:nvSpPr>
        <p:spPr>
          <a:xfrm>
            <a:off x="306834" y="2229204"/>
            <a:ext cx="3253234" cy="3535363"/>
          </a:xfrm>
          <a:noFill/>
        </p:spPr>
        <p:txBody>
          <a:bodyPr/>
          <a:lstStyle/>
          <a:p>
            <a:pPr marL="0" indent="0" eaLnBrk="1" hangingPunct="1">
              <a:spcBef>
                <a:spcPct val="30000"/>
              </a:spcBef>
              <a:buNone/>
            </a:pPr>
            <a:r>
              <a:rPr lang="en-US" altLang="en-US" sz="2400" dirty="0">
                <a:latin typeface="Arial" panose="020B0604020202020204" pitchFamily="34" charset="0"/>
                <a:cs typeface="Arial" panose="020B0604020202020204" pitchFamily="34" charset="0"/>
              </a:rPr>
              <a:t>1. Select location,      turn left and MSMOG to exit traffic. </a:t>
            </a:r>
          </a:p>
          <a:p>
            <a:pPr marL="0" indent="0" eaLnBrk="1" hangingPunct="1">
              <a:spcBef>
                <a:spcPct val="30000"/>
              </a:spcBef>
              <a:buNone/>
            </a:pPr>
            <a:endParaRPr lang="en-US" altLang="en-US" sz="1400" dirty="0">
              <a:latin typeface="Arial" panose="020B0604020202020204" pitchFamily="34" charset="0"/>
              <a:cs typeface="Arial" panose="020B0604020202020204" pitchFamily="34" charset="0"/>
            </a:endParaRPr>
          </a:p>
          <a:p>
            <a:pPr marL="0" eaLnBrk="1" hangingPunct="1">
              <a:spcBef>
                <a:spcPts val="0"/>
              </a:spcBef>
              <a:buFontTx/>
              <a:buNone/>
            </a:pPr>
            <a:r>
              <a:rPr lang="en-US" altLang="en-US" sz="2400" dirty="0">
                <a:latin typeface="Arial" panose="020B0604020202020204" pitchFamily="34" charset="0"/>
                <a:cs typeface="Arial" panose="020B0604020202020204" pitchFamily="34" charset="0"/>
              </a:rPr>
              <a:t>2. Shift to reverse,</a:t>
            </a:r>
          </a:p>
          <a:p>
            <a:pPr marL="0" eaLnBrk="1" hangingPunct="1">
              <a:lnSpc>
                <a:spcPct val="100000"/>
              </a:lnSpc>
              <a:spcBef>
                <a:spcPts val="0"/>
              </a:spcBef>
              <a:buFontTx/>
              <a:buNone/>
            </a:pPr>
            <a:r>
              <a:rPr lang="en-US" altLang="en-US" sz="2400" dirty="0">
                <a:latin typeface="Arial" panose="020B0604020202020204" pitchFamily="34" charset="0"/>
                <a:cs typeface="Arial" panose="020B0604020202020204" pitchFamily="34" charset="0"/>
              </a:rPr>
              <a:t>360° search, yield to pedestrians, target rear and back slowly.</a:t>
            </a:r>
          </a:p>
        </p:txBody>
      </p:sp>
      <p:sp>
        <p:nvSpPr>
          <p:cNvPr id="41" name="Title 1">
            <a:extLst>
              <a:ext uri="{FF2B5EF4-FFF2-40B4-BE49-F238E27FC236}">
                <a16:creationId xmlns:a16="http://schemas.microsoft.com/office/drawing/2014/main" id="{7C6B074B-F634-D9D2-5E0A-CD8A72FF0D48}"/>
              </a:ext>
            </a:extLst>
          </p:cNvPr>
          <p:cNvSpPr>
            <a:spLocks noGrp="1"/>
          </p:cNvSpPr>
          <p:nvPr>
            <p:ph type="title"/>
          </p:nvPr>
        </p:nvSpPr>
        <p:spPr>
          <a:xfrm>
            <a:off x="236621" y="1007957"/>
            <a:ext cx="3121325" cy="1096371"/>
          </a:xfrm>
        </p:spPr>
        <p:txBody>
          <a:bodyPr/>
          <a:lstStyle/>
          <a:p>
            <a:r>
              <a:rPr lang="en-US" altLang="en-US" sz="3600" b="1" dirty="0">
                <a:latin typeface="Arial" panose="020B0604020202020204" pitchFamily="34" charset="0"/>
              </a:rPr>
              <a:t>Left Side Turnaround</a:t>
            </a:r>
            <a:endParaRPr lang="en-US" sz="3600" dirty="0"/>
          </a:p>
        </p:txBody>
      </p:sp>
      <p:pic>
        <p:nvPicPr>
          <p:cNvPr id="24" name="Picture 23">
            <a:extLst>
              <a:ext uri="{FF2B5EF4-FFF2-40B4-BE49-F238E27FC236}">
                <a16:creationId xmlns:a16="http://schemas.microsoft.com/office/drawing/2014/main" id="{CBCA3EDC-A6D2-8C7E-73C1-E88C797FC4E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52693" y="5372501"/>
            <a:ext cx="720851" cy="1280160"/>
          </a:xfrm>
          <a:prstGeom prst="rect">
            <a:avLst/>
          </a:prstGeom>
        </p:spPr>
      </p:pic>
      <p:pic>
        <p:nvPicPr>
          <p:cNvPr id="25" name="Picture 24">
            <a:extLst>
              <a:ext uri="{FF2B5EF4-FFF2-40B4-BE49-F238E27FC236}">
                <a16:creationId xmlns:a16="http://schemas.microsoft.com/office/drawing/2014/main" id="{1024EA74-3C4C-3FBF-9458-9AA556E3CE7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3973992" y="2053944"/>
            <a:ext cx="720851" cy="1280160"/>
          </a:xfrm>
          <a:prstGeom prst="rect">
            <a:avLst/>
          </a:prstGeom>
        </p:spPr>
      </p:pic>
      <p:sp>
        <p:nvSpPr>
          <p:cNvPr id="44" name="Text Box 22">
            <a:extLst>
              <a:ext uri="{FF2B5EF4-FFF2-40B4-BE49-F238E27FC236}">
                <a16:creationId xmlns:a16="http://schemas.microsoft.com/office/drawing/2014/main" id="{652DB816-7C42-DD43-8EC2-AADC77C55B38}"/>
              </a:ext>
            </a:extLst>
          </p:cNvPr>
          <p:cNvSpPr txBox="1">
            <a:spLocks noChangeArrowheads="1"/>
          </p:cNvSpPr>
          <p:nvPr/>
        </p:nvSpPr>
        <p:spPr bwMode="auto">
          <a:xfrm>
            <a:off x="7119262" y="5927493"/>
            <a:ext cx="457200" cy="457200"/>
          </a:xfrm>
          <a:prstGeom prst="rect">
            <a:avLst/>
          </a:prstGeom>
          <a:noFill/>
          <a:ln>
            <a:noFill/>
          </a:ln>
          <a:effectLst>
            <a:outerShdw dist="35921" dir="2700000" algn="ctr" rotWithShape="0">
              <a:srgbClr val="333333"/>
            </a:outerShdw>
          </a:effectLst>
        </p:spPr>
        <p:txBody>
          <a:bodyPr>
            <a:spAutoFit/>
          </a:bodyPr>
          <a:lstStyle/>
          <a:p>
            <a:pPr algn="r" eaLnBrk="1" fontAlgn="auto" hangingPunct="1">
              <a:spcBef>
                <a:spcPct val="50000"/>
              </a:spcBef>
              <a:spcAft>
                <a:spcPts val="0"/>
              </a:spcAft>
              <a:defRPr/>
            </a:pPr>
            <a:r>
              <a:rPr lang="en-US" altLang="en-US" sz="2400" b="1" dirty="0">
                <a:solidFill>
                  <a:schemeClr val="bg1"/>
                </a:solidFill>
                <a:effectLst>
                  <a:outerShdw blurRad="38100" dist="38100" dir="2700000" algn="tl">
                    <a:srgbClr val="000000"/>
                  </a:outerShdw>
                </a:effectLst>
                <a:latin typeface="Times New Roman" panose="02020603050405020304" pitchFamily="18" charset="0"/>
              </a:rPr>
              <a:t>1</a:t>
            </a:r>
            <a:endParaRPr lang="en-US" altLang="en-US" sz="2400" dirty="0">
              <a:solidFill>
                <a:schemeClr val="bg1"/>
              </a:solidFill>
              <a:latin typeface="Times New Roman" panose="02020603050405020304" pitchFamily="18" charset="0"/>
            </a:endParaRPr>
          </a:p>
        </p:txBody>
      </p:sp>
      <p:sp>
        <p:nvSpPr>
          <p:cNvPr id="45" name="Text Box 22">
            <a:extLst>
              <a:ext uri="{FF2B5EF4-FFF2-40B4-BE49-F238E27FC236}">
                <a16:creationId xmlns:a16="http://schemas.microsoft.com/office/drawing/2014/main" id="{C5CEE980-1389-2C61-B6F0-3206098B3274}"/>
              </a:ext>
            </a:extLst>
          </p:cNvPr>
          <p:cNvSpPr txBox="1">
            <a:spLocks noChangeArrowheads="1"/>
          </p:cNvSpPr>
          <p:nvPr/>
        </p:nvSpPr>
        <p:spPr bwMode="auto">
          <a:xfrm rot="16200000">
            <a:off x="4288453" y="2509092"/>
            <a:ext cx="457200" cy="457200"/>
          </a:xfrm>
          <a:prstGeom prst="rect">
            <a:avLst/>
          </a:prstGeom>
          <a:noFill/>
          <a:ln>
            <a:noFill/>
          </a:ln>
          <a:effectLst>
            <a:outerShdw dist="35921" dir="2700000" algn="ctr" rotWithShape="0">
              <a:srgbClr val="333333"/>
            </a:outerShdw>
          </a:effectLst>
        </p:spPr>
        <p:txBody>
          <a:bodyPr>
            <a:spAutoFit/>
          </a:bodyPr>
          <a:lstStyle/>
          <a:p>
            <a:pPr algn="r" eaLnBrk="1" fontAlgn="auto" hangingPunct="1">
              <a:spcBef>
                <a:spcPct val="50000"/>
              </a:spcBef>
              <a:spcAft>
                <a:spcPts val="0"/>
              </a:spcAft>
              <a:defRPr/>
            </a:pPr>
            <a:r>
              <a:rPr lang="en-US" altLang="en-US" sz="2400" b="1" dirty="0">
                <a:solidFill>
                  <a:schemeClr val="bg1"/>
                </a:solidFill>
                <a:effectLst>
                  <a:outerShdw blurRad="38100" dist="38100" dir="2700000" algn="tl">
                    <a:srgbClr val="000000"/>
                  </a:outerShdw>
                </a:effectLst>
                <a:latin typeface="Times New Roman" panose="02020603050405020304" pitchFamily="18" charset="0"/>
              </a:rPr>
              <a:t>1</a:t>
            </a:r>
            <a:endParaRPr lang="en-US" altLang="en-US" sz="2400" dirty="0">
              <a:solidFill>
                <a:schemeClr val="bg1"/>
              </a:solidFill>
              <a:latin typeface="Times New Roman" panose="02020603050405020304" pitchFamily="18" charset="0"/>
            </a:endParaRPr>
          </a:p>
        </p:txBody>
      </p:sp>
      <p:sp>
        <p:nvSpPr>
          <p:cNvPr id="33" name="Rectangle 32">
            <a:extLst>
              <a:ext uri="{FF2B5EF4-FFF2-40B4-BE49-F238E27FC236}">
                <a16:creationId xmlns:a16="http://schemas.microsoft.com/office/drawing/2014/main" id="{4EA84C22-A715-F3B5-BDC5-E474663CF786}"/>
              </a:ext>
            </a:extLst>
          </p:cNvPr>
          <p:cNvSpPr/>
          <p:nvPr/>
        </p:nvSpPr>
        <p:spPr>
          <a:xfrm>
            <a:off x="5216241" y="234703"/>
            <a:ext cx="292608" cy="1901952"/>
          </a:xfrm>
          <a:prstGeom prst="rect">
            <a:avLst/>
          </a:prstGeom>
          <a:blipFill>
            <a:blip r:embed="rId2"/>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Single Corner Rounded 35">
            <a:extLst>
              <a:ext uri="{FF2B5EF4-FFF2-40B4-BE49-F238E27FC236}">
                <a16:creationId xmlns:a16="http://schemas.microsoft.com/office/drawing/2014/main" id="{657267F5-5AB9-B07C-4BD0-48B07D65AAFF}"/>
              </a:ext>
            </a:extLst>
          </p:cNvPr>
          <p:cNvSpPr/>
          <p:nvPr/>
        </p:nvSpPr>
        <p:spPr bwMode="auto">
          <a:xfrm flipV="1">
            <a:off x="3748301" y="1868781"/>
            <a:ext cx="1760548" cy="304806"/>
          </a:xfrm>
          <a:prstGeom prst="round1Rect">
            <a:avLst/>
          </a:prstGeom>
          <a:blipFill>
            <a:blip r:embed="rId2"/>
            <a:tile tx="0" ty="0" sx="100000" sy="100000" flip="none" algn="tl"/>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pic>
        <p:nvPicPr>
          <p:cNvPr id="48" name="Picture 47">
            <a:extLst>
              <a:ext uri="{FF2B5EF4-FFF2-40B4-BE49-F238E27FC236}">
                <a16:creationId xmlns:a16="http://schemas.microsoft.com/office/drawing/2014/main" id="{FB71130A-52B6-557B-15D5-93EAAF3008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4430213" y="2068245"/>
            <a:ext cx="720851" cy="1280160"/>
          </a:xfrm>
          <a:prstGeom prst="rect">
            <a:avLst/>
          </a:prstGeom>
        </p:spPr>
      </p:pic>
      <p:sp>
        <p:nvSpPr>
          <p:cNvPr id="49" name="Text Box 22">
            <a:extLst>
              <a:ext uri="{FF2B5EF4-FFF2-40B4-BE49-F238E27FC236}">
                <a16:creationId xmlns:a16="http://schemas.microsoft.com/office/drawing/2014/main" id="{FE9E4206-4CE4-7B6B-0E30-6FE21C9BA3B6}"/>
              </a:ext>
            </a:extLst>
          </p:cNvPr>
          <p:cNvSpPr txBox="1">
            <a:spLocks noChangeArrowheads="1"/>
          </p:cNvSpPr>
          <p:nvPr/>
        </p:nvSpPr>
        <p:spPr bwMode="auto">
          <a:xfrm rot="16200000">
            <a:off x="4727435" y="2517546"/>
            <a:ext cx="457200" cy="457200"/>
          </a:xfrm>
          <a:prstGeom prst="rect">
            <a:avLst/>
          </a:prstGeom>
          <a:noFill/>
          <a:ln>
            <a:noFill/>
          </a:ln>
          <a:effectLst>
            <a:outerShdw dist="35921" dir="2700000" algn="ctr" rotWithShape="0">
              <a:srgbClr val="333333"/>
            </a:outerShdw>
          </a:effectLst>
        </p:spPr>
        <p:txBody>
          <a:bodyPr>
            <a:spAutoFit/>
          </a:bodyPr>
          <a:lstStyle/>
          <a:p>
            <a:pPr algn="r" eaLnBrk="1" fontAlgn="auto" hangingPunct="1">
              <a:spcBef>
                <a:spcPct val="50000"/>
              </a:spcBef>
              <a:spcAft>
                <a:spcPts val="0"/>
              </a:spcAft>
              <a:defRPr/>
            </a:pPr>
            <a:r>
              <a:rPr lang="en-US" altLang="en-US" sz="2400" b="1" dirty="0">
                <a:solidFill>
                  <a:schemeClr val="bg1"/>
                </a:solidFill>
                <a:effectLst>
                  <a:outerShdw blurRad="38100" dist="38100" dir="2700000" algn="tl">
                    <a:srgbClr val="000000"/>
                  </a:outerShdw>
                </a:effectLst>
                <a:latin typeface="Times New Roman" panose="02020603050405020304" pitchFamily="18" charset="0"/>
              </a:rPr>
              <a:t>2</a:t>
            </a:r>
            <a:endParaRPr lang="en-US" altLang="en-US" sz="2400" dirty="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1757846139"/>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0">
                                            <p:txEl>
                                              <p:pRg st="0" end="0"/>
                                            </p:txEl>
                                          </p:spTgt>
                                        </p:tgtEl>
                                        <p:attrNameLst>
                                          <p:attrName>style.visibility</p:attrName>
                                        </p:attrNameLst>
                                      </p:cBhvr>
                                      <p:to>
                                        <p:strVal val="visible"/>
                                      </p:to>
                                    </p:set>
                                    <p:animEffect transition="in" filter="fade">
                                      <p:cBhvr>
                                        <p:cTn id="11" dur="500"/>
                                        <p:tgtEl>
                                          <p:spTgt spid="40">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4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0">
                                            <p:txEl>
                                              <p:pRg st="2" end="2"/>
                                            </p:txEl>
                                          </p:spTgt>
                                        </p:tgtEl>
                                        <p:attrNameLst>
                                          <p:attrName>style.visibility</p:attrName>
                                        </p:attrNameLst>
                                      </p:cBhvr>
                                      <p:to>
                                        <p:strVal val="visible"/>
                                      </p:to>
                                    </p:set>
                                    <p:animEffect transition="in" filter="fade">
                                      <p:cBhvr>
                                        <p:cTn id="24" dur="500"/>
                                        <p:tgtEl>
                                          <p:spTgt spid="40">
                                            <p:txEl>
                                              <p:pRg st="2" end="2"/>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0">
                                            <p:txEl>
                                              <p:pRg st="3" end="3"/>
                                            </p:txEl>
                                          </p:spTgt>
                                        </p:tgtEl>
                                        <p:attrNameLst>
                                          <p:attrName>style.visibility</p:attrName>
                                        </p:attrNameLst>
                                      </p:cBhvr>
                                      <p:to>
                                        <p:strVal val="visible"/>
                                      </p:to>
                                    </p:set>
                                    <p:animEffect transition="in" filter="fade">
                                      <p:cBhvr>
                                        <p:cTn id="27" dur="500"/>
                                        <p:tgtEl>
                                          <p:spTgt spid="40">
                                            <p:txEl>
                                              <p:pRg st="3" end="3"/>
                                            </p:txEl>
                                          </p:spTgt>
                                        </p:tgtEl>
                                      </p:cBhvr>
                                    </p:animEffect>
                                  </p:childTnLst>
                                </p:cTn>
                              </p:par>
                              <p:par>
                                <p:cTn id="28" presetID="1" presetClass="entr" presetSubtype="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uiExpand="1" build="p"/>
      <p:bldP spid="44" grpId="0"/>
      <p:bldP spid="45"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78C959A-11FF-E95C-E3BC-E33DB7757C68}"/>
              </a:ext>
            </a:extLst>
          </p:cNvPr>
          <p:cNvSpPr txBox="1">
            <a:spLocks noChangeArrowheads="1"/>
          </p:cNvSpPr>
          <p:nvPr/>
        </p:nvSpPr>
        <p:spPr>
          <a:xfrm rot="16200000">
            <a:off x="3162640" y="768749"/>
            <a:ext cx="6492240" cy="5394366"/>
          </a:xfrm>
          <a:prstGeom prst="rect">
            <a:avLst/>
          </a:prstGeom>
          <a:solidFill>
            <a:schemeClr val="bg1">
              <a:lumMod val="65000"/>
            </a:schemeClr>
          </a:solidFill>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Georgia" panose="02040502050405020303" pitchFamily="18" charset="0"/>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Georgia" panose="02040502050405020303" pitchFamily="18" charset="0"/>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Georgia" panose="02040502050405020303" pitchFamily="18" charset="0"/>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Georgia" panose="02040502050405020303" pitchFamily="18" charset="0"/>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eaLnBrk="1" hangingPunct="1">
              <a:spcBef>
                <a:spcPct val="30000"/>
              </a:spcBef>
              <a:buNone/>
            </a:pPr>
            <a:endParaRPr lang="en-US" altLang="en-US" sz="2800" b="1"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B9FFAB1-CBD9-6B56-3238-CF8B29E91CAE}"/>
              </a:ext>
            </a:extLst>
          </p:cNvPr>
          <p:cNvSpPr/>
          <p:nvPr/>
        </p:nvSpPr>
        <p:spPr>
          <a:xfrm>
            <a:off x="8382004" y="182879"/>
            <a:ext cx="714043" cy="6492241"/>
          </a:xfrm>
          <a:prstGeom prst="rect">
            <a:avLst/>
          </a:prstGeom>
          <a:solidFill>
            <a:srgbClr val="1DB808"/>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C2D73C5-ADD0-7043-9BF4-83EAB6954549}"/>
              </a:ext>
            </a:extLst>
          </p:cNvPr>
          <p:cNvSpPr/>
          <p:nvPr/>
        </p:nvSpPr>
        <p:spPr>
          <a:xfrm>
            <a:off x="8491220" y="191788"/>
            <a:ext cx="288802" cy="6492241"/>
          </a:xfrm>
          <a:prstGeom prst="rect">
            <a:avLst/>
          </a:prstGeom>
          <a:blipFill>
            <a:blip r:embed="rId2"/>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ne 9">
            <a:extLst>
              <a:ext uri="{FF2B5EF4-FFF2-40B4-BE49-F238E27FC236}">
                <a16:creationId xmlns:a16="http://schemas.microsoft.com/office/drawing/2014/main" id="{4A2B0909-9E28-9055-E7A7-DDB5CB1BE705}"/>
              </a:ext>
            </a:extLst>
          </p:cNvPr>
          <p:cNvSpPr>
            <a:spLocks noChangeShapeType="1"/>
          </p:cNvSpPr>
          <p:nvPr/>
        </p:nvSpPr>
        <p:spPr bwMode="auto">
          <a:xfrm>
            <a:off x="7010400" y="182879"/>
            <a:ext cx="0" cy="6492240"/>
          </a:xfrm>
          <a:prstGeom prst="line">
            <a:avLst/>
          </a:prstGeom>
          <a:noFill/>
          <a:ln w="38100">
            <a:solidFill>
              <a:srgbClr val="FFFF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Rectangle: Single Corner Rounded 17">
            <a:extLst>
              <a:ext uri="{FF2B5EF4-FFF2-40B4-BE49-F238E27FC236}">
                <a16:creationId xmlns:a16="http://schemas.microsoft.com/office/drawing/2014/main" id="{ECFB706B-5671-64DA-8F54-34ED61F373C3}"/>
              </a:ext>
            </a:extLst>
          </p:cNvPr>
          <p:cNvSpPr/>
          <p:nvPr/>
        </p:nvSpPr>
        <p:spPr bwMode="auto">
          <a:xfrm>
            <a:off x="3733798" y="4495800"/>
            <a:ext cx="1904999" cy="2167128"/>
          </a:xfrm>
          <a:prstGeom prst="round1Rect">
            <a:avLst/>
          </a:prstGeom>
          <a:solidFill>
            <a:srgbClr val="16A602"/>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sp>
        <p:nvSpPr>
          <p:cNvPr id="19" name="Rectangle: Single Corner Rounded 18">
            <a:extLst>
              <a:ext uri="{FF2B5EF4-FFF2-40B4-BE49-F238E27FC236}">
                <a16:creationId xmlns:a16="http://schemas.microsoft.com/office/drawing/2014/main" id="{ED0C44C6-00E9-B7F7-51E9-36568AED3E71}"/>
              </a:ext>
            </a:extLst>
          </p:cNvPr>
          <p:cNvSpPr/>
          <p:nvPr/>
        </p:nvSpPr>
        <p:spPr bwMode="auto">
          <a:xfrm flipV="1">
            <a:off x="3748301" y="191788"/>
            <a:ext cx="1890493" cy="2170412"/>
          </a:xfrm>
          <a:prstGeom prst="round1Rect">
            <a:avLst/>
          </a:prstGeom>
          <a:solidFill>
            <a:srgbClr val="16A602"/>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cxnSp>
        <p:nvCxnSpPr>
          <p:cNvPr id="20" name="Straight Connector 19">
            <a:extLst>
              <a:ext uri="{FF2B5EF4-FFF2-40B4-BE49-F238E27FC236}">
                <a16:creationId xmlns:a16="http://schemas.microsoft.com/office/drawing/2014/main" id="{26168F15-CBCD-2A81-695D-2B147ECF959E}"/>
              </a:ext>
            </a:extLst>
          </p:cNvPr>
          <p:cNvCxnSpPr/>
          <p:nvPr/>
        </p:nvCxnSpPr>
        <p:spPr bwMode="auto">
          <a:xfrm flipV="1">
            <a:off x="3748302" y="3420094"/>
            <a:ext cx="1785599" cy="8906"/>
          </a:xfrm>
          <a:prstGeom prst="line">
            <a:avLst/>
          </a:prstGeom>
          <a:solidFill>
            <a:schemeClr val="accent1"/>
          </a:solidFill>
          <a:ln w="25400"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ectangle 32">
            <a:extLst>
              <a:ext uri="{FF2B5EF4-FFF2-40B4-BE49-F238E27FC236}">
                <a16:creationId xmlns:a16="http://schemas.microsoft.com/office/drawing/2014/main" id="{4EA84C22-A715-F3B5-BDC5-E474663CF786}"/>
              </a:ext>
            </a:extLst>
          </p:cNvPr>
          <p:cNvSpPr/>
          <p:nvPr/>
        </p:nvSpPr>
        <p:spPr>
          <a:xfrm>
            <a:off x="5241293" y="234703"/>
            <a:ext cx="282684" cy="1813953"/>
          </a:xfrm>
          <a:prstGeom prst="rect">
            <a:avLst/>
          </a:prstGeom>
          <a:blipFill>
            <a:blip r:embed="rId2"/>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Single Corner Rounded 33">
            <a:extLst>
              <a:ext uri="{FF2B5EF4-FFF2-40B4-BE49-F238E27FC236}">
                <a16:creationId xmlns:a16="http://schemas.microsoft.com/office/drawing/2014/main" id="{AC7020F2-3378-5157-3DB2-DD3A0C427F8E}"/>
              </a:ext>
            </a:extLst>
          </p:cNvPr>
          <p:cNvSpPr/>
          <p:nvPr/>
        </p:nvSpPr>
        <p:spPr bwMode="auto">
          <a:xfrm rot="5400000">
            <a:off x="4438149" y="5527546"/>
            <a:ext cx="1898896" cy="292608"/>
          </a:xfrm>
          <a:prstGeom prst="round1Rect">
            <a:avLst/>
          </a:prstGeom>
          <a:blipFill>
            <a:blip r:embed="rId2"/>
            <a:tile tx="0" ty="0" sx="100000" sy="100000" flip="none" algn="tl"/>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sp>
        <p:nvSpPr>
          <p:cNvPr id="35" name="Rectangle: Single Corner Rounded 34">
            <a:extLst>
              <a:ext uri="{FF2B5EF4-FFF2-40B4-BE49-F238E27FC236}">
                <a16:creationId xmlns:a16="http://schemas.microsoft.com/office/drawing/2014/main" id="{F313ECDA-2C9D-D402-6DBE-AF1C97838ACB}"/>
              </a:ext>
            </a:extLst>
          </p:cNvPr>
          <p:cNvSpPr/>
          <p:nvPr/>
        </p:nvSpPr>
        <p:spPr bwMode="auto">
          <a:xfrm>
            <a:off x="3748302" y="4659044"/>
            <a:ext cx="1775756" cy="292608"/>
          </a:xfrm>
          <a:prstGeom prst="round1Rect">
            <a:avLst/>
          </a:prstGeom>
          <a:blipFill>
            <a:blip r:embed="rId2"/>
            <a:tile tx="0" ty="0" sx="100000" sy="100000" flip="none" algn="tl"/>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sp>
        <p:nvSpPr>
          <p:cNvPr id="40" name="Rectangle 12">
            <a:extLst>
              <a:ext uri="{FF2B5EF4-FFF2-40B4-BE49-F238E27FC236}">
                <a16:creationId xmlns:a16="http://schemas.microsoft.com/office/drawing/2014/main" id="{38C3C326-E4B4-B3FA-7E4D-9B67C78E70E5}"/>
              </a:ext>
            </a:extLst>
          </p:cNvPr>
          <p:cNvSpPr>
            <a:spLocks noGrp="1" noChangeArrowheads="1"/>
          </p:cNvSpPr>
          <p:nvPr>
            <p:ph sz="half" idx="1"/>
          </p:nvPr>
        </p:nvSpPr>
        <p:spPr>
          <a:xfrm>
            <a:off x="251181" y="1894007"/>
            <a:ext cx="3340700" cy="4818045"/>
          </a:xfrm>
          <a:noFill/>
        </p:spPr>
        <p:txBody>
          <a:bodyPr/>
          <a:lstStyle/>
          <a:p>
            <a:pPr marL="0" indent="0" eaLnBrk="1" hangingPunct="1">
              <a:lnSpc>
                <a:spcPct val="100000"/>
              </a:lnSpc>
              <a:spcBef>
                <a:spcPts val="0"/>
              </a:spcBef>
              <a:buFontTx/>
              <a:buNone/>
            </a:pPr>
            <a:endParaRPr lang="en-US" altLang="en-US" sz="1200" dirty="0">
              <a:latin typeface="Arial" panose="020B0604020202020204" pitchFamily="34" charset="0"/>
              <a:cs typeface="Arial" panose="020B0604020202020204" pitchFamily="34" charset="0"/>
            </a:endParaRPr>
          </a:p>
          <a:p>
            <a:pPr marL="0" indent="0" eaLnBrk="1" hangingPunct="1">
              <a:lnSpc>
                <a:spcPct val="100000"/>
              </a:lnSpc>
              <a:spcBef>
                <a:spcPts val="0"/>
              </a:spcBef>
              <a:buNone/>
            </a:pPr>
            <a:r>
              <a:rPr lang="en-US" altLang="en-US" sz="2400" dirty="0">
                <a:latin typeface="Arial" panose="020B0604020202020204" pitchFamily="34" charset="0"/>
                <a:cs typeface="Arial" panose="020B0604020202020204" pitchFamily="34" charset="0"/>
              </a:rPr>
              <a:t>1. Back to the pivot point. Search and yield to traffic and begin turn.</a:t>
            </a:r>
          </a:p>
          <a:p>
            <a:pPr marL="0" indent="0" eaLnBrk="1" hangingPunct="1">
              <a:lnSpc>
                <a:spcPct val="100000"/>
              </a:lnSpc>
              <a:spcBef>
                <a:spcPts val="0"/>
              </a:spcBef>
              <a:buFontTx/>
              <a:buNone/>
            </a:pPr>
            <a:endParaRPr lang="en-US" altLang="en-US" sz="1400" dirty="0">
              <a:latin typeface="Arial" panose="020B0604020202020204" pitchFamily="34" charset="0"/>
              <a:cs typeface="Arial" panose="020B0604020202020204" pitchFamily="34" charset="0"/>
            </a:endParaRPr>
          </a:p>
          <a:p>
            <a:pPr marL="0" indent="0" eaLnBrk="1" hangingPunct="1">
              <a:lnSpc>
                <a:spcPct val="100000"/>
              </a:lnSpc>
              <a:spcBef>
                <a:spcPts val="0"/>
              </a:spcBef>
              <a:buNone/>
            </a:pPr>
            <a:r>
              <a:rPr lang="en-US" altLang="en-US" sz="2400" dirty="0">
                <a:latin typeface="Arial" panose="020B0604020202020204" pitchFamily="34" charset="0"/>
                <a:cs typeface="Arial" panose="020B0604020202020204" pitchFamily="34" charset="0"/>
              </a:rPr>
              <a:t>2. Stay close to the curb and complete the turn in the least amount of space</a:t>
            </a:r>
          </a:p>
          <a:p>
            <a:pPr marL="0" indent="0" eaLnBrk="1" hangingPunct="1">
              <a:lnSpc>
                <a:spcPct val="100000"/>
              </a:lnSpc>
              <a:spcBef>
                <a:spcPts val="0"/>
              </a:spcBef>
              <a:buNone/>
            </a:pPr>
            <a:endParaRPr lang="en-US" altLang="en-US" sz="1400" dirty="0">
              <a:latin typeface="Arial" panose="020B0604020202020204" pitchFamily="34" charset="0"/>
              <a:cs typeface="Arial" panose="020B0604020202020204" pitchFamily="34" charset="0"/>
            </a:endParaRPr>
          </a:p>
          <a:p>
            <a:pPr marL="0" indent="0" eaLnBrk="1" hangingPunct="1">
              <a:lnSpc>
                <a:spcPct val="100000"/>
              </a:lnSpc>
              <a:spcBef>
                <a:spcPts val="0"/>
              </a:spcBef>
              <a:buNone/>
            </a:pPr>
            <a:r>
              <a:rPr lang="en-US" altLang="en-US" sz="2400" dirty="0">
                <a:latin typeface="Arial" panose="020B0604020202020204" pitchFamily="34" charset="0"/>
                <a:cs typeface="Arial" panose="020B0604020202020204" pitchFamily="34" charset="0"/>
              </a:rPr>
              <a:t>3.MSMOG and re-enter traffic.</a:t>
            </a:r>
          </a:p>
          <a:p>
            <a:pPr marL="0" indent="0" eaLnBrk="1" hangingPunct="1">
              <a:lnSpc>
                <a:spcPct val="100000"/>
              </a:lnSpc>
              <a:spcBef>
                <a:spcPts val="0"/>
              </a:spcBef>
              <a:buFontTx/>
              <a:buNone/>
            </a:pPr>
            <a:endParaRPr lang="en-US" altLang="en-US" sz="2400" dirty="0">
              <a:latin typeface="Arial" panose="020B0604020202020204" pitchFamily="34" charset="0"/>
              <a:cs typeface="Arial" panose="020B0604020202020204" pitchFamily="34" charset="0"/>
            </a:endParaRPr>
          </a:p>
          <a:p>
            <a:pPr marL="0" indent="0" eaLnBrk="1" hangingPunct="1">
              <a:lnSpc>
                <a:spcPct val="100000"/>
              </a:lnSpc>
              <a:spcBef>
                <a:spcPts val="0"/>
              </a:spcBef>
              <a:buFontTx/>
              <a:buNone/>
            </a:pPr>
            <a:endParaRPr lang="en-US" altLang="en-US" sz="2800" dirty="0">
              <a:latin typeface="Arial" panose="020B0604020202020204" pitchFamily="34" charset="0"/>
              <a:cs typeface="Arial" panose="020B0604020202020204" pitchFamily="34" charset="0"/>
            </a:endParaRPr>
          </a:p>
        </p:txBody>
      </p:sp>
      <p:sp>
        <p:nvSpPr>
          <p:cNvPr id="41" name="Title 1">
            <a:extLst>
              <a:ext uri="{FF2B5EF4-FFF2-40B4-BE49-F238E27FC236}">
                <a16:creationId xmlns:a16="http://schemas.microsoft.com/office/drawing/2014/main" id="{7C6B074B-F634-D9D2-5E0A-CD8A72FF0D48}"/>
              </a:ext>
            </a:extLst>
          </p:cNvPr>
          <p:cNvSpPr>
            <a:spLocks noGrp="1"/>
          </p:cNvSpPr>
          <p:nvPr>
            <p:ph type="title"/>
          </p:nvPr>
        </p:nvSpPr>
        <p:spPr>
          <a:xfrm>
            <a:off x="251181" y="986024"/>
            <a:ext cx="3062054" cy="1053459"/>
          </a:xfrm>
        </p:spPr>
        <p:txBody>
          <a:bodyPr/>
          <a:lstStyle/>
          <a:p>
            <a:r>
              <a:rPr lang="en-US" altLang="en-US" sz="3600" b="1" dirty="0">
                <a:latin typeface="Arial" panose="020B0604020202020204" pitchFamily="34" charset="0"/>
              </a:rPr>
              <a:t>Left Side Turnaround</a:t>
            </a:r>
            <a:endParaRPr lang="en-US" sz="3600" dirty="0"/>
          </a:p>
        </p:txBody>
      </p:sp>
      <p:pic>
        <p:nvPicPr>
          <p:cNvPr id="25" name="Picture 24">
            <a:extLst>
              <a:ext uri="{FF2B5EF4-FFF2-40B4-BE49-F238E27FC236}">
                <a16:creationId xmlns:a16="http://schemas.microsoft.com/office/drawing/2014/main" id="{7EA2BA81-6ED5-3FBD-955D-75738F2D43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4819352" y="2094295"/>
            <a:ext cx="720851" cy="1280160"/>
          </a:xfrm>
          <a:prstGeom prst="rect">
            <a:avLst/>
          </a:prstGeom>
        </p:spPr>
      </p:pic>
      <p:pic>
        <p:nvPicPr>
          <p:cNvPr id="42" name="Picture 41">
            <a:extLst>
              <a:ext uri="{FF2B5EF4-FFF2-40B4-BE49-F238E27FC236}">
                <a16:creationId xmlns:a16="http://schemas.microsoft.com/office/drawing/2014/main" id="{D53135A9-8DD9-D9BE-DCC2-3353E1DE3CF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5936163" y="3223156"/>
            <a:ext cx="720851" cy="1280160"/>
          </a:xfrm>
          <a:prstGeom prst="rect">
            <a:avLst/>
          </a:prstGeom>
        </p:spPr>
      </p:pic>
      <p:pic>
        <p:nvPicPr>
          <p:cNvPr id="43" name="Picture 42">
            <a:extLst>
              <a:ext uri="{FF2B5EF4-FFF2-40B4-BE49-F238E27FC236}">
                <a16:creationId xmlns:a16="http://schemas.microsoft.com/office/drawing/2014/main" id="{72CCC900-656C-7F8E-5E6E-0CB3E49E6D8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5631757" y="384152"/>
            <a:ext cx="720851" cy="1280160"/>
          </a:xfrm>
          <a:prstGeom prst="rect">
            <a:avLst/>
          </a:prstGeom>
        </p:spPr>
      </p:pic>
      <p:sp>
        <p:nvSpPr>
          <p:cNvPr id="36" name="Rectangle: Single Corner Rounded 35">
            <a:extLst>
              <a:ext uri="{FF2B5EF4-FFF2-40B4-BE49-F238E27FC236}">
                <a16:creationId xmlns:a16="http://schemas.microsoft.com/office/drawing/2014/main" id="{657267F5-5AB9-B07C-4BD0-48B07D65AAFF}"/>
              </a:ext>
            </a:extLst>
          </p:cNvPr>
          <p:cNvSpPr/>
          <p:nvPr/>
        </p:nvSpPr>
        <p:spPr bwMode="auto">
          <a:xfrm flipV="1">
            <a:off x="3748301" y="1894007"/>
            <a:ext cx="1785599" cy="304806"/>
          </a:xfrm>
          <a:prstGeom prst="round1Rect">
            <a:avLst/>
          </a:prstGeom>
          <a:blipFill>
            <a:blip r:embed="rId2"/>
            <a:tile tx="0" ty="0" sx="100000" sy="100000" flip="none" algn="tl"/>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ndParaRPr>
          </a:p>
        </p:txBody>
      </p:sp>
      <p:sp>
        <p:nvSpPr>
          <p:cNvPr id="44" name="Text Box 22">
            <a:extLst>
              <a:ext uri="{FF2B5EF4-FFF2-40B4-BE49-F238E27FC236}">
                <a16:creationId xmlns:a16="http://schemas.microsoft.com/office/drawing/2014/main" id="{AA9BBB44-79FF-15B6-63B1-693E0AF497A5}"/>
              </a:ext>
            </a:extLst>
          </p:cNvPr>
          <p:cNvSpPr txBox="1">
            <a:spLocks noChangeArrowheads="1"/>
          </p:cNvSpPr>
          <p:nvPr/>
        </p:nvSpPr>
        <p:spPr bwMode="auto">
          <a:xfrm rot="10800000">
            <a:off x="5824821" y="632281"/>
            <a:ext cx="457200" cy="457200"/>
          </a:xfrm>
          <a:prstGeom prst="rect">
            <a:avLst/>
          </a:prstGeom>
          <a:noFill/>
          <a:ln>
            <a:noFill/>
          </a:ln>
          <a:effectLst>
            <a:outerShdw dist="35921" dir="2700000" algn="ctr" rotWithShape="0">
              <a:srgbClr val="333333"/>
            </a:outerShdw>
          </a:effectLst>
        </p:spPr>
        <p:txBody>
          <a:bodyPr>
            <a:spAutoFit/>
          </a:bodyPr>
          <a:lstStyle/>
          <a:p>
            <a:pPr algn="r" eaLnBrk="1" fontAlgn="auto" hangingPunct="1">
              <a:spcBef>
                <a:spcPct val="50000"/>
              </a:spcBef>
              <a:spcAft>
                <a:spcPts val="0"/>
              </a:spcAft>
              <a:defRPr/>
            </a:pPr>
            <a:r>
              <a:rPr lang="en-US" altLang="en-US" sz="2400" b="1" dirty="0">
                <a:solidFill>
                  <a:schemeClr val="bg1"/>
                </a:solidFill>
                <a:effectLst>
                  <a:outerShdw blurRad="38100" dist="38100" dir="2700000" algn="tl">
                    <a:srgbClr val="000000"/>
                  </a:outerShdw>
                </a:effectLst>
                <a:latin typeface="Times New Roman" panose="02020603050405020304" pitchFamily="18" charset="0"/>
              </a:rPr>
              <a:t>2</a:t>
            </a:r>
            <a:endParaRPr lang="en-US" altLang="en-US" sz="2400" dirty="0">
              <a:solidFill>
                <a:schemeClr val="bg1"/>
              </a:solidFill>
              <a:latin typeface="Times New Roman" panose="02020603050405020304" pitchFamily="18" charset="0"/>
            </a:endParaRPr>
          </a:p>
        </p:txBody>
      </p:sp>
      <p:sp>
        <p:nvSpPr>
          <p:cNvPr id="45" name="Text Box 22">
            <a:extLst>
              <a:ext uri="{FF2B5EF4-FFF2-40B4-BE49-F238E27FC236}">
                <a16:creationId xmlns:a16="http://schemas.microsoft.com/office/drawing/2014/main" id="{885D816D-8CE9-8DB1-DFF2-42156C0D3469}"/>
              </a:ext>
            </a:extLst>
          </p:cNvPr>
          <p:cNvSpPr txBox="1">
            <a:spLocks noChangeArrowheads="1"/>
          </p:cNvSpPr>
          <p:nvPr/>
        </p:nvSpPr>
        <p:spPr bwMode="auto">
          <a:xfrm rot="10800000">
            <a:off x="6108523" y="3462402"/>
            <a:ext cx="457200" cy="457200"/>
          </a:xfrm>
          <a:prstGeom prst="rect">
            <a:avLst/>
          </a:prstGeom>
          <a:noFill/>
          <a:ln>
            <a:noFill/>
          </a:ln>
          <a:effectLst>
            <a:outerShdw dist="35921" dir="2700000" algn="ctr" rotWithShape="0">
              <a:srgbClr val="333333"/>
            </a:outerShdw>
          </a:effectLst>
        </p:spPr>
        <p:txBody>
          <a:bodyPr>
            <a:spAutoFit/>
          </a:bodyPr>
          <a:lstStyle/>
          <a:p>
            <a:pPr algn="r" eaLnBrk="1" fontAlgn="auto" hangingPunct="1">
              <a:spcBef>
                <a:spcPct val="50000"/>
              </a:spcBef>
              <a:spcAft>
                <a:spcPts val="0"/>
              </a:spcAft>
              <a:defRPr/>
            </a:pPr>
            <a:r>
              <a:rPr lang="en-US" altLang="en-US" sz="2400" b="1" dirty="0">
                <a:solidFill>
                  <a:schemeClr val="bg1"/>
                </a:solidFill>
                <a:effectLst>
                  <a:outerShdw blurRad="38100" dist="38100" dir="2700000" algn="tl">
                    <a:srgbClr val="000000"/>
                  </a:outerShdw>
                </a:effectLst>
                <a:latin typeface="Times New Roman" panose="02020603050405020304" pitchFamily="18" charset="0"/>
              </a:rPr>
              <a:t>3</a:t>
            </a:r>
            <a:endParaRPr lang="en-US" altLang="en-US" sz="2400" dirty="0">
              <a:solidFill>
                <a:schemeClr val="bg1"/>
              </a:solidFill>
              <a:latin typeface="Times New Roman" panose="02020603050405020304" pitchFamily="18" charset="0"/>
            </a:endParaRPr>
          </a:p>
        </p:txBody>
      </p:sp>
      <p:sp>
        <p:nvSpPr>
          <p:cNvPr id="46" name="Text Box 22">
            <a:extLst>
              <a:ext uri="{FF2B5EF4-FFF2-40B4-BE49-F238E27FC236}">
                <a16:creationId xmlns:a16="http://schemas.microsoft.com/office/drawing/2014/main" id="{19C2C065-EAB2-F11D-2D74-AE452AAF5F04}"/>
              </a:ext>
            </a:extLst>
          </p:cNvPr>
          <p:cNvSpPr txBox="1">
            <a:spLocks noChangeArrowheads="1"/>
          </p:cNvSpPr>
          <p:nvPr/>
        </p:nvSpPr>
        <p:spPr bwMode="auto">
          <a:xfrm rot="16200000">
            <a:off x="5132388" y="2555924"/>
            <a:ext cx="457200" cy="457200"/>
          </a:xfrm>
          <a:prstGeom prst="rect">
            <a:avLst/>
          </a:prstGeom>
          <a:noFill/>
          <a:ln>
            <a:noFill/>
          </a:ln>
          <a:effectLst>
            <a:outerShdw dist="35921" dir="2700000" algn="ctr" rotWithShape="0">
              <a:srgbClr val="333333"/>
            </a:outerShdw>
          </a:effectLst>
        </p:spPr>
        <p:txBody>
          <a:bodyPr>
            <a:spAutoFit/>
          </a:bodyPr>
          <a:lstStyle/>
          <a:p>
            <a:pPr algn="r" eaLnBrk="1" fontAlgn="auto" hangingPunct="1">
              <a:spcBef>
                <a:spcPct val="50000"/>
              </a:spcBef>
              <a:spcAft>
                <a:spcPts val="0"/>
              </a:spcAft>
              <a:defRPr/>
            </a:pPr>
            <a:r>
              <a:rPr lang="en-US" altLang="en-US" sz="2400" b="1" dirty="0">
                <a:solidFill>
                  <a:schemeClr val="bg1"/>
                </a:solidFill>
                <a:effectLst>
                  <a:outerShdw blurRad="38100" dist="38100" dir="2700000" algn="tl">
                    <a:srgbClr val="000000"/>
                  </a:outerShdw>
                </a:effectLst>
                <a:latin typeface="Times New Roman" panose="02020603050405020304" pitchFamily="18" charset="0"/>
              </a:rPr>
              <a:t>1</a:t>
            </a:r>
            <a:endParaRPr lang="en-US" altLang="en-US" sz="2400" dirty="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3240136353"/>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0">
                                            <p:txEl>
                                              <p:pRg st="1" end="1"/>
                                            </p:txEl>
                                          </p:spTgt>
                                        </p:tgtEl>
                                        <p:attrNameLst>
                                          <p:attrName>style.visibility</p:attrName>
                                        </p:attrNameLst>
                                      </p:cBhvr>
                                      <p:to>
                                        <p:strVal val="visible"/>
                                      </p:to>
                                    </p:set>
                                    <p:animEffect transition="in" filter="fade">
                                      <p:cBhvr>
                                        <p:cTn id="11" dur="500"/>
                                        <p:tgtEl>
                                          <p:spTgt spid="40">
                                            <p:txEl>
                                              <p:pRg st="1" end="1"/>
                                            </p:txEl>
                                          </p:spTgt>
                                        </p:tgtEl>
                                      </p:cBhvr>
                                    </p:animEffect>
                                  </p:childTnLst>
                                </p:cTn>
                              </p:par>
                              <p:par>
                                <p:cTn id="12" presetID="1" presetClass="entr" presetSubtype="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0">
                                            <p:txEl>
                                              <p:pRg st="3" end="3"/>
                                            </p:txEl>
                                          </p:spTgt>
                                        </p:tgtEl>
                                        <p:attrNameLst>
                                          <p:attrName>style.visibility</p:attrName>
                                        </p:attrNameLst>
                                      </p:cBhvr>
                                      <p:to>
                                        <p:strVal val="visible"/>
                                      </p:to>
                                    </p:set>
                                    <p:animEffect transition="in" filter="fade">
                                      <p:cBhvr>
                                        <p:cTn id="20" dur="500"/>
                                        <p:tgtEl>
                                          <p:spTgt spid="40">
                                            <p:txEl>
                                              <p:pRg st="3" end="3"/>
                                            </p:txEl>
                                          </p:spTgt>
                                        </p:tgtEl>
                                      </p:cBhvr>
                                    </p:animEffec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0">
                                            <p:txEl>
                                              <p:pRg st="5" end="5"/>
                                            </p:txEl>
                                          </p:spTgt>
                                        </p:tgtEl>
                                        <p:attrNameLst>
                                          <p:attrName>style.visibility</p:attrName>
                                        </p:attrNameLst>
                                      </p:cBhvr>
                                      <p:to>
                                        <p:strVal val="visible"/>
                                      </p:to>
                                    </p:set>
                                    <p:animEffect transition="in" filter="fade">
                                      <p:cBhvr>
                                        <p:cTn id="29" dur="500"/>
                                        <p:tgtEl>
                                          <p:spTgt spid="40">
                                            <p:txEl>
                                              <p:pRg st="5" end="5"/>
                                            </p:txEl>
                                          </p:spTgt>
                                        </p:tgtEl>
                                      </p:cBhvr>
                                    </p:animEffect>
                                  </p:childTnLst>
                                </p:cTn>
                              </p:par>
                              <p:par>
                                <p:cTn id="30" presetID="1" presetClass="entr" presetSubtype="0"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uiExpand="1" build="p"/>
      <p:bldP spid="44" grpId="0"/>
      <p:bldP spid="45"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1AA376-18DA-CF7B-01D4-8B6A41507B74}"/>
              </a:ext>
            </a:extLst>
          </p:cNvPr>
          <p:cNvSpPr txBox="1"/>
          <p:nvPr/>
        </p:nvSpPr>
        <p:spPr>
          <a:xfrm>
            <a:off x="2400300" y="272475"/>
            <a:ext cx="4343400" cy="584775"/>
          </a:xfrm>
          <a:prstGeom prst="rect">
            <a:avLst/>
          </a:prstGeom>
          <a:noFill/>
        </p:spPr>
        <p:txBody>
          <a:bodyPr wrap="square">
            <a:spAutoFit/>
          </a:bodyPr>
          <a:lstStyle/>
          <a:p>
            <a:r>
              <a:rPr lang="en-US" altLang="en-US" sz="3200" b="1" dirty="0">
                <a:latin typeface="Arial" panose="020B0604020202020204" pitchFamily="34" charset="0"/>
              </a:rPr>
              <a:t>Left Side Turnaround</a:t>
            </a:r>
            <a:endParaRPr lang="en-US" sz="3200" dirty="0"/>
          </a:p>
        </p:txBody>
      </p:sp>
      <p:sp>
        <p:nvSpPr>
          <p:cNvPr id="5" name="TextBox 4">
            <a:extLst>
              <a:ext uri="{FF2B5EF4-FFF2-40B4-BE49-F238E27FC236}">
                <a16:creationId xmlns:a16="http://schemas.microsoft.com/office/drawing/2014/main" id="{48DA8AD4-8207-FBC9-45A0-2BF565CF8C57}"/>
              </a:ext>
            </a:extLst>
          </p:cNvPr>
          <p:cNvSpPr txBox="1"/>
          <p:nvPr/>
        </p:nvSpPr>
        <p:spPr>
          <a:xfrm>
            <a:off x="4152900" y="6368534"/>
            <a:ext cx="838200" cy="369332"/>
          </a:xfrm>
          <a:prstGeom prst="rect">
            <a:avLst/>
          </a:prstGeom>
          <a:noFill/>
        </p:spPr>
        <p:txBody>
          <a:bodyPr wrap="square" rtlCol="0">
            <a:spAutoFit/>
          </a:bodyPr>
          <a:lstStyle/>
          <a:p>
            <a:r>
              <a:rPr lang="en-US" dirty="0">
                <a:hlinkClick r:id="rId4"/>
              </a:rPr>
              <a:t>Video</a:t>
            </a:r>
            <a:endParaRPr lang="en-US" dirty="0"/>
          </a:p>
        </p:txBody>
      </p:sp>
      <p:pic>
        <p:nvPicPr>
          <p:cNvPr id="2" name="Left_Turnaround_2 (1)">
            <a:hlinkClick r:id="" action="ppaction://media"/>
            <a:extLst>
              <a:ext uri="{FF2B5EF4-FFF2-40B4-BE49-F238E27FC236}">
                <a16:creationId xmlns:a16="http://schemas.microsoft.com/office/drawing/2014/main" id="{3829AF78-280D-09C1-B8AF-C8F4A53150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0560" y="1234440"/>
            <a:ext cx="7802880" cy="4389120"/>
          </a:xfrm>
          <a:prstGeom prst="rect">
            <a:avLst/>
          </a:prstGeom>
        </p:spPr>
      </p:pic>
    </p:spTree>
    <p:extLst>
      <p:ext uri="{BB962C8B-B14F-4D97-AF65-F5344CB8AC3E}">
        <p14:creationId xmlns:p14="http://schemas.microsoft.com/office/powerpoint/2010/main" val="1449816856"/>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456601B-1F03-2577-554C-5BA0CA80CA06}"/>
              </a:ext>
            </a:extLst>
          </p:cNvPr>
          <p:cNvSpPr>
            <a:spLocks noGrp="1" noChangeArrowheads="1"/>
          </p:cNvSpPr>
          <p:nvPr>
            <p:ph type="title"/>
          </p:nvPr>
        </p:nvSpPr>
        <p:spPr>
          <a:xfrm>
            <a:off x="2676957" y="1064418"/>
            <a:ext cx="5867400" cy="1143000"/>
          </a:xfrm>
        </p:spPr>
        <p:txBody>
          <a:bodyPr/>
          <a:lstStyle/>
          <a:p>
            <a:pPr algn="ctr" eaLnBrk="1" hangingPunct="1"/>
            <a:r>
              <a:rPr lang="en-US" altLang="en-US" sz="5400" dirty="0">
                <a:latin typeface="Arial" panose="020B0604020202020204" pitchFamily="34" charset="0"/>
                <a:cs typeface="Arial" panose="020B0604020202020204" pitchFamily="34" charset="0"/>
              </a:rPr>
              <a:t>Illegal U-Turns</a:t>
            </a:r>
          </a:p>
        </p:txBody>
      </p:sp>
      <p:sp>
        <p:nvSpPr>
          <p:cNvPr id="37891" name="Rectangle 3">
            <a:extLst>
              <a:ext uri="{FF2B5EF4-FFF2-40B4-BE49-F238E27FC236}">
                <a16:creationId xmlns:a16="http://schemas.microsoft.com/office/drawing/2014/main" id="{D8577768-C8D1-F3E3-242E-71CA31A86ACB}"/>
              </a:ext>
            </a:extLst>
          </p:cNvPr>
          <p:cNvSpPr>
            <a:spLocks noGrp="1" noChangeArrowheads="1"/>
          </p:cNvSpPr>
          <p:nvPr>
            <p:ph idx="1"/>
          </p:nvPr>
        </p:nvSpPr>
        <p:spPr>
          <a:xfrm>
            <a:off x="457200" y="2600325"/>
            <a:ext cx="8229600" cy="3886200"/>
          </a:xfrm>
        </p:spPr>
        <p:txBody>
          <a:bodyPr/>
          <a:lstStyle/>
          <a:p>
            <a:pPr eaLnBrk="1" hangingPunct="1"/>
            <a:r>
              <a:rPr lang="en-US" altLang="en-US" sz="2600" dirty="0">
                <a:latin typeface="Arial" panose="020B0604020202020204" pitchFamily="34" charset="0"/>
                <a:cs typeface="Arial" panose="020B0604020202020204" pitchFamily="34" charset="0"/>
              </a:rPr>
              <a:t> At traffic-light controlled intersections unless a sign permits it</a:t>
            </a:r>
          </a:p>
          <a:p>
            <a:pPr eaLnBrk="1" hangingPunct="1"/>
            <a:r>
              <a:rPr lang="en-US" altLang="en-US" sz="2600" dirty="0">
                <a:latin typeface="Arial" panose="020B0604020202020204" pitchFamily="34" charset="0"/>
                <a:cs typeface="Arial" panose="020B0604020202020204" pitchFamily="34" charset="0"/>
              </a:rPr>
              <a:t> On a highway, in city limits, mid-block</a:t>
            </a:r>
          </a:p>
          <a:p>
            <a:pPr eaLnBrk="1" hangingPunct="1"/>
            <a:r>
              <a:rPr lang="en-US" altLang="en-US" sz="2600" dirty="0">
                <a:latin typeface="Arial" panose="020B0604020202020204" pitchFamily="34" charset="0"/>
                <a:cs typeface="Arial" panose="020B0604020202020204" pitchFamily="34" charset="0"/>
              </a:rPr>
              <a:t> On a highway where you cannot be seen by another driver approaching from any direction for a distance of:</a:t>
            </a:r>
          </a:p>
          <a:p>
            <a:pPr lvl="1" eaLnBrk="1" hangingPunct="1"/>
            <a:r>
              <a:rPr lang="en-US" altLang="en-US" sz="2600" dirty="0">
                <a:latin typeface="Arial" panose="020B0604020202020204" pitchFamily="34" charset="0"/>
                <a:cs typeface="Arial" panose="020B0604020202020204" pitchFamily="34" charset="0"/>
              </a:rPr>
              <a:t>500 feet within city limits</a:t>
            </a:r>
          </a:p>
          <a:p>
            <a:pPr lvl="1" eaLnBrk="1" hangingPunct="1"/>
            <a:r>
              <a:rPr lang="en-US" altLang="en-US" sz="2600" dirty="0">
                <a:latin typeface="Arial" panose="020B0604020202020204" pitchFamily="34" charset="0"/>
                <a:cs typeface="Arial" panose="020B0604020202020204" pitchFamily="34" charset="0"/>
              </a:rPr>
              <a:t>1000 feet outside city limits</a:t>
            </a:r>
          </a:p>
          <a:p>
            <a:pPr eaLnBrk="1" hangingPunct="1"/>
            <a:r>
              <a:rPr lang="en-US" altLang="en-US" sz="2600" dirty="0">
                <a:latin typeface="Arial" panose="020B0604020202020204" pitchFamily="34" charset="0"/>
                <a:cs typeface="Arial" panose="020B0604020202020204" pitchFamily="34" charset="0"/>
              </a:rPr>
              <a:t> Anywhere a sign prohibits </a:t>
            </a:r>
          </a:p>
        </p:txBody>
      </p:sp>
      <p:pic>
        <p:nvPicPr>
          <p:cNvPr id="2" name="Picture 1" descr="A picture containing text, clipart&#10;&#10;Description automatically generated">
            <a:extLst>
              <a:ext uri="{FF2B5EF4-FFF2-40B4-BE49-F238E27FC236}">
                <a16:creationId xmlns:a16="http://schemas.microsoft.com/office/drawing/2014/main" id="{89F5457C-E67C-BB35-9136-94678D00DC19}"/>
              </a:ext>
            </a:extLst>
          </p:cNvPr>
          <p:cNvPicPr>
            <a:picLocks noChangeAspect="1"/>
          </p:cNvPicPr>
          <p:nvPr/>
        </p:nvPicPr>
        <p:blipFill>
          <a:blip r:embed="rId3"/>
          <a:stretch>
            <a:fillRect/>
          </a:stretch>
        </p:blipFill>
        <p:spPr>
          <a:xfrm>
            <a:off x="762000" y="832312"/>
            <a:ext cx="1524000" cy="1607212"/>
          </a:xfrm>
          <a:prstGeom prst="rect">
            <a:avLst/>
          </a:prstGeom>
        </p:spPr>
      </p:pic>
    </p:spTree>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89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8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8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theme/theme1.xml><?xml version="1.0" encoding="utf-8"?>
<a:theme xmlns:a="http://schemas.openxmlformats.org/drawingml/2006/main" name="WOU TSE template">
  <a:themeElements>
    <a:clrScheme name="Custom 1">
      <a:dk1>
        <a:srgbClr val="000000"/>
      </a:dk1>
      <a:lt1>
        <a:srgbClr val="FFFFFF"/>
      </a:lt1>
      <a:dk2>
        <a:srgbClr val="B23237"/>
      </a:dk2>
      <a:lt2>
        <a:srgbClr val="D8203E"/>
      </a:lt2>
      <a:accent1>
        <a:srgbClr val="281D37"/>
      </a:accent1>
      <a:accent2>
        <a:srgbClr val="00619F"/>
      </a:accent2>
      <a:accent3>
        <a:srgbClr val="B1B9C1"/>
      </a:accent3>
      <a:accent4>
        <a:srgbClr val="D8203E"/>
      </a:accent4>
      <a:accent5>
        <a:srgbClr val="B23237"/>
      </a:accent5>
      <a:accent6>
        <a:srgbClr val="B1B9C1"/>
      </a:accent6>
      <a:hlink>
        <a:srgbClr val="00619F"/>
      </a:hlink>
      <a:folHlink>
        <a:srgbClr val="B1B9C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WOU TSE template</Template>
  <TotalTime>9726</TotalTime>
  <Words>446</Words>
  <Application>Microsoft Office PowerPoint</Application>
  <PresentationFormat>On-screen Show (4:3)</PresentationFormat>
  <Paragraphs>89</Paragraphs>
  <Slides>11</Slides>
  <Notes>4</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Georgia</vt:lpstr>
      <vt:lpstr>Lato</vt:lpstr>
      <vt:lpstr>Times New Roman</vt:lpstr>
      <vt:lpstr>WOU TSE template</vt:lpstr>
      <vt:lpstr>Turning Around</vt:lpstr>
      <vt:lpstr>Options</vt:lpstr>
      <vt:lpstr>U-Turns</vt:lpstr>
      <vt:lpstr>PowerPoint Presentation</vt:lpstr>
      <vt:lpstr>PowerPoint Presentation</vt:lpstr>
      <vt:lpstr>Left Side Turnaround</vt:lpstr>
      <vt:lpstr>Left Side Turnaround</vt:lpstr>
      <vt:lpstr>PowerPoint Presentation</vt:lpstr>
      <vt:lpstr>Illegal U-Turns</vt:lpstr>
      <vt:lpstr>Modified U-Turn:    U-Turn rules apply!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Backing &amp; Turnabouts</dc:title>
  <dc:creator>WOU ODOT TSD</dc:creator>
  <cp:lastModifiedBy>Megan McDermeit</cp:lastModifiedBy>
  <cp:revision>92</cp:revision>
  <dcterms:created xsi:type="dcterms:W3CDTF">2005-02-17T15:40:02Z</dcterms:created>
  <dcterms:modified xsi:type="dcterms:W3CDTF">2023-06-05T19:09:12Z</dcterms:modified>
</cp:coreProperties>
</file>