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2" r:id="rId2"/>
    <p:sldId id="261" r:id="rId3"/>
    <p:sldId id="267" r:id="rId4"/>
    <p:sldId id="269" r:id="rId5"/>
    <p:sldId id="266" r:id="rId6"/>
    <p:sldId id="265" r:id="rId7"/>
    <p:sldId id="287" r:id="rId8"/>
    <p:sldId id="264" r:id="rId9"/>
    <p:sldId id="263" r:id="rId10"/>
    <p:sldId id="257" r:id="rId11"/>
    <p:sldId id="275" r:id="rId12"/>
    <p:sldId id="284" r:id="rId13"/>
    <p:sldId id="274" r:id="rId14"/>
    <p:sldId id="285" r:id="rId15"/>
    <p:sldId id="276" r:id="rId16"/>
    <p:sldId id="286" r:id="rId17"/>
    <p:sldId id="273" r:id="rId18"/>
    <p:sldId id="282" r:id="rId19"/>
    <p:sldId id="290" r:id="rId20"/>
    <p:sldId id="283" r:id="rId21"/>
    <p:sldId id="289" r:id="rId22"/>
    <p:sldId id="277" r:id="rId23"/>
    <p:sldId id="278" r:id="rId24"/>
    <p:sldId id="279" r:id="rId25"/>
    <p:sldId id="259"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Rothacker" initials="SR" lastIdx="1" clrIdx="0">
    <p:extLst>
      <p:ext uri="{19B8F6BF-5375-455C-9EA6-DF929625EA0E}">
        <p15:presenceInfo xmlns:p15="http://schemas.microsoft.com/office/powerpoint/2012/main" userId="c33f9fc2d8e298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86235" autoAdjust="0"/>
  </p:normalViewPr>
  <p:slideViewPr>
    <p:cSldViewPr snapToGrid="0">
      <p:cViewPr varScale="1">
        <p:scale>
          <a:sx n="98" d="100"/>
          <a:sy n="98" d="100"/>
        </p:scale>
        <p:origin x="8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29F3B-0A7F-4443-8E38-A4CA45CAE558}"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2E38E-2924-4C85-94AA-29E5F9BC40C5}" type="slidenum">
              <a:rPr lang="en-US" smtClean="0"/>
              <a:t>‹#›</a:t>
            </a:fld>
            <a:endParaRPr lang="en-US"/>
          </a:p>
        </p:txBody>
      </p:sp>
    </p:spTree>
    <p:extLst>
      <p:ext uri="{BB962C8B-B14F-4D97-AF65-F5344CB8AC3E}">
        <p14:creationId xmlns:p14="http://schemas.microsoft.com/office/powerpoint/2010/main" val="2177564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njuryfacts.nsc.org/glossary/#pedestri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injuryfacts.nsc.org/glossary/#MOTOR-VEHICLE%20TRAFFIC%20INCID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a:t>
            </a:fld>
            <a:endParaRPr lang="en-US"/>
          </a:p>
        </p:txBody>
      </p:sp>
    </p:spTree>
    <p:extLst>
      <p:ext uri="{BB962C8B-B14F-4D97-AF65-F5344CB8AC3E}">
        <p14:creationId xmlns:p14="http://schemas.microsoft.com/office/powerpoint/2010/main" val="97150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may be using a skateboard*, roller/in-line skate* etc.  Regardless of how they get around, they are all vulnerable and we share the responsibility with them to ensure their safety.</a:t>
            </a:r>
            <a:endParaRPr lang="en-US" sz="12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2</a:t>
            </a:fld>
            <a:endParaRPr lang="en-US"/>
          </a:p>
        </p:txBody>
      </p:sp>
    </p:spTree>
    <p:extLst>
      <p:ext uri="{BB962C8B-B14F-4D97-AF65-F5344CB8AC3E}">
        <p14:creationId xmlns:p14="http://schemas.microsoft.com/office/powerpoint/2010/main" val="292573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rPr>
              <a:t>P</a:t>
            </a:r>
            <a:r>
              <a:rPr lang="en-US" sz="1200" b="0" i="0" dirty="0">
                <a:effectLst/>
                <a:latin typeface="Roboto" panose="02000000000000000000" pitchFamily="2" charset="0"/>
              </a:rPr>
              <a:t>edestrians are one of our most vulnerable road users due </a:t>
            </a:r>
            <a:r>
              <a:rPr lang="en-US" sz="1200" b="1" i="0" dirty="0">
                <a:effectLst/>
                <a:latin typeface="Roboto" panose="02000000000000000000" pitchFamily="2" charset="0"/>
              </a:rPr>
              <a:t>to the lack of protection and the inability to withstand forces when hit</a:t>
            </a:r>
            <a:r>
              <a:rPr lang="en-US" sz="1200" b="0" i="0" dirty="0">
                <a:effectLst/>
                <a:latin typeface="Roboto" panose="02000000000000000000" pitchFamily="2" charset="0"/>
              </a:rPr>
              <a:t>. </a:t>
            </a:r>
            <a:endParaRPr lang="en-US" sz="1200" dirty="0"/>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3</a:t>
            </a:fld>
            <a:endParaRPr lang="en-US"/>
          </a:p>
        </p:txBody>
      </p:sp>
    </p:spTree>
    <p:extLst>
      <p:ext uri="{BB962C8B-B14F-4D97-AF65-F5344CB8AC3E}">
        <p14:creationId xmlns:p14="http://schemas.microsoft.com/office/powerpoint/2010/main" val="125058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95959"/>
                </a:solidFill>
                <a:effectLst/>
                <a:latin typeface="Roboto" panose="02000000000000000000" pitchFamily="2" charset="0"/>
              </a:rPr>
              <a:t>According to NHTSA data, in 2019 most pedestrian traffic deaths occurred in urban settings (82%), on the open road (73%) versus intersections (26%), and during dark lighting conditions (80%). The largest number of pedestrian deaths occur on Saturdays (1,042), and the majority of these deaths happen during dark lighting conditions (853)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https://injuryfacts.nsc.org/motor-vehicle/road-users/pedestrians/</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4</a:t>
            </a:fld>
            <a:endParaRPr lang="en-US"/>
          </a:p>
        </p:txBody>
      </p:sp>
    </p:spTree>
    <p:extLst>
      <p:ext uri="{BB962C8B-B14F-4D97-AF65-F5344CB8AC3E}">
        <p14:creationId xmlns:p14="http://schemas.microsoft.com/office/powerpoint/2010/main" val="153271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95959"/>
                </a:solidFill>
                <a:effectLst/>
                <a:latin typeface="Roboto" panose="02000000000000000000" pitchFamily="2" charset="0"/>
              </a:rPr>
              <a:t>According to NHTSA data, in 2019 most pedestrian traffic deaths occurred in urban settings (82%), on the open road (73%) versus intersections (26%), and during dark lighting conditions (80%). The largest number of pedestrian deaths occur on Saturdays (1,042), and the majority of these deaths happen during dark lighting conditions (853)</a:t>
            </a:r>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5</a:t>
            </a:fld>
            <a:endParaRPr lang="en-US"/>
          </a:p>
        </p:txBody>
      </p:sp>
    </p:spTree>
    <p:extLst>
      <p:ext uri="{BB962C8B-B14F-4D97-AF65-F5344CB8AC3E}">
        <p14:creationId xmlns:p14="http://schemas.microsoft.com/office/powerpoint/2010/main" val="207186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95959"/>
                </a:solidFill>
                <a:effectLst/>
                <a:latin typeface="Roboto" panose="02000000000000000000" pitchFamily="2" charset="0"/>
              </a:rPr>
              <a:t>The National Center for Health Statistics (NCHS) estimates 7,668 </a:t>
            </a:r>
            <a:r>
              <a:rPr lang="en-US" b="1" u="none" strike="noStrike" dirty="0">
                <a:solidFill>
                  <a:srgbClr val="595959"/>
                </a:solidFill>
                <a:effectLst/>
                <a:latin typeface="Roboto" panose="02000000000000000000" pitchFamily="2" charset="0"/>
                <a:hlinkClick r:id="rId3"/>
              </a:rPr>
              <a:t>pedestrians</a:t>
            </a:r>
            <a:r>
              <a:rPr lang="en-US" dirty="0">
                <a:solidFill>
                  <a:srgbClr val="595959"/>
                </a:solidFill>
                <a:effectLst/>
                <a:latin typeface="Roboto" panose="02000000000000000000" pitchFamily="2" charset="0"/>
              </a:rPr>
              <a:t> died in </a:t>
            </a:r>
            <a:r>
              <a:rPr lang="en-US" b="1" u="none" strike="noStrike" dirty="0">
                <a:solidFill>
                  <a:srgbClr val="595959"/>
                </a:solidFill>
                <a:effectLst/>
                <a:latin typeface="inherit"/>
                <a:hlinkClick r:id="rId4"/>
              </a:rPr>
              <a:t>traffic</a:t>
            </a:r>
            <a:r>
              <a:rPr lang="en-US" dirty="0">
                <a:solidFill>
                  <a:srgbClr val="595959"/>
                </a:solidFill>
                <a:effectLst/>
                <a:latin typeface="Roboto" panose="02000000000000000000" pitchFamily="2" charset="0"/>
              </a:rPr>
              <a:t> or non-traffic incidents in 2019</a:t>
            </a:r>
            <a:r>
              <a:rPr lang="en-US" b="1" dirty="0">
                <a:solidFill>
                  <a:srgbClr val="595959"/>
                </a:solidFill>
                <a:effectLst/>
                <a:latin typeface="inherit"/>
              </a:rPr>
              <a:t>.</a:t>
            </a:r>
            <a:r>
              <a:rPr lang="en-US" dirty="0">
                <a:solidFill>
                  <a:srgbClr val="595959"/>
                </a:solidFill>
                <a:effectLst/>
                <a:latin typeface="Roboto" panose="02000000000000000000" pitchFamily="2" charset="0"/>
              </a:rPr>
              <a:t> Non-traffic incidents occur on non-traffic ways such as driveways, parking lots, or other private property. The latest data from the National Highway Traffic Safety Administration (NHTSA) estimates that in 2019 6,205 pedestrians died in traffic crashes occurring on public roads.</a:t>
            </a:r>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6</a:t>
            </a:fld>
            <a:endParaRPr lang="en-US"/>
          </a:p>
        </p:txBody>
      </p:sp>
    </p:spTree>
    <p:extLst>
      <p:ext uri="{BB962C8B-B14F-4D97-AF65-F5344CB8AC3E}">
        <p14:creationId xmlns:p14="http://schemas.microsoft.com/office/powerpoint/2010/main" val="173769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any crosswalk – marked or unmarked – until people walking have cleared your lane, plus the lane next to you. </a:t>
            </a:r>
          </a:p>
          <a:p>
            <a:r>
              <a:rPr lang="en-US" dirty="0"/>
              <a:t>When turning at a traffic signal, until people crossing have cleared the lane you are turning into and at least six feet of the next lane. </a:t>
            </a:r>
          </a:p>
          <a:p>
            <a:r>
              <a:rPr lang="en-US" dirty="0"/>
              <a:t>In school zones, as directed by crossing guards. </a:t>
            </a:r>
          </a:p>
          <a:p>
            <a:r>
              <a:rPr lang="en-US" dirty="0"/>
              <a:t>For people who are blind (using a white cane or a guide dog), until they are completely across the roadway. </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10</a:t>
            </a:fld>
            <a:endParaRPr lang="en-US"/>
          </a:p>
        </p:txBody>
      </p:sp>
    </p:spTree>
    <p:extLst>
      <p:ext uri="{BB962C8B-B14F-4D97-AF65-F5344CB8AC3E}">
        <p14:creationId xmlns:p14="http://schemas.microsoft.com/office/powerpoint/2010/main" val="381580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u="none" strike="noStrike" baseline="0" dirty="0">
                <a:latin typeface="Myriad Pro Cond"/>
              </a:rPr>
              <a:t>By law, a pedestrian is in a crosswalk when any part of the pedestrian moves into the roadway, at a crosswalk, with the intent to proceed.</a:t>
            </a:r>
            <a:endParaRPr lang="en-US" b="0" i="0" u="none" strike="noStrike" baseline="0" dirty="0">
              <a:solidFill>
                <a:srgbClr val="000000"/>
              </a:solidFill>
              <a:latin typeface="Myriad Pro Cond"/>
            </a:endParaRPr>
          </a:p>
          <a:p>
            <a:endParaRPr lang="en-US" dirty="0">
              <a:solidFill>
                <a:srgbClr val="000000"/>
              </a:solidFill>
              <a:latin typeface="Myriad Pro Cond"/>
            </a:endParaRPr>
          </a:p>
          <a:p>
            <a:pPr marL="0" indent="0">
              <a:buNone/>
            </a:pPr>
            <a:r>
              <a:rPr lang="en-US" b="0" i="0" u="none" strike="noStrike" baseline="0" dirty="0">
                <a:latin typeface="Myriad Pro Cond"/>
              </a:rPr>
              <a:t>That includes not only the pedestrian’s body, but also a wheelchair, cane, crutch, bicycle or any other extension of the person. </a:t>
            </a:r>
          </a:p>
          <a:p>
            <a:endParaRPr lang="en-US" dirty="0"/>
          </a:p>
        </p:txBody>
      </p:sp>
      <p:sp>
        <p:nvSpPr>
          <p:cNvPr id="4" name="Slide Number Placeholder 3"/>
          <p:cNvSpPr>
            <a:spLocks noGrp="1"/>
          </p:cNvSpPr>
          <p:nvPr>
            <p:ph type="sldNum" sz="quarter" idx="5"/>
          </p:nvPr>
        </p:nvSpPr>
        <p:spPr/>
        <p:txBody>
          <a:bodyPr/>
          <a:lstStyle/>
          <a:p>
            <a:fld id="{1502E38E-2924-4C85-94AA-29E5F9BC40C5}" type="slidenum">
              <a:rPr lang="en-US" smtClean="0"/>
              <a:t>25</a:t>
            </a:fld>
            <a:endParaRPr lang="en-US"/>
          </a:p>
        </p:txBody>
      </p:sp>
    </p:spTree>
    <p:extLst>
      <p:ext uri="{BB962C8B-B14F-4D97-AF65-F5344CB8AC3E}">
        <p14:creationId xmlns:p14="http://schemas.microsoft.com/office/powerpoint/2010/main" val="298017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searching effectively they </a:t>
            </a:r>
            <a:r>
              <a:rPr lang="en-US"/>
              <a:t>can still be hard to see</a:t>
            </a:r>
          </a:p>
        </p:txBody>
      </p:sp>
      <p:sp>
        <p:nvSpPr>
          <p:cNvPr id="4" name="Slide Number Placeholder 3"/>
          <p:cNvSpPr>
            <a:spLocks noGrp="1"/>
          </p:cNvSpPr>
          <p:nvPr>
            <p:ph type="sldNum" sz="quarter" idx="5"/>
          </p:nvPr>
        </p:nvSpPr>
        <p:spPr/>
        <p:txBody>
          <a:bodyPr/>
          <a:lstStyle/>
          <a:p>
            <a:fld id="{1502E38E-2924-4C85-94AA-29E5F9BC40C5}" type="slidenum">
              <a:rPr lang="en-US" smtClean="0"/>
              <a:t>26</a:t>
            </a:fld>
            <a:endParaRPr lang="en-US"/>
          </a:p>
        </p:txBody>
      </p:sp>
    </p:spTree>
    <p:extLst>
      <p:ext uri="{BB962C8B-B14F-4D97-AF65-F5344CB8AC3E}">
        <p14:creationId xmlns:p14="http://schemas.microsoft.com/office/powerpoint/2010/main" val="1942270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409-24AC-2A41-805F-169049BA4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CD3590B-CAD5-2447-99D1-FC9AB866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4B026D1D-EBBF-BC49-B601-35E2863982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224908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2BD9-5BC0-9D4B-8EBA-547067794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A04AF-8FE6-8D46-8B46-28302A5662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90A258-A7C9-414F-BE5E-9100359F18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9731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FFA-D374-1044-A228-4B5D16D55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DE829F2-FFDC-EE45-82D3-FC9F783E1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EF4276D1-E096-F646-931E-34ACF3C4C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89644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6C9D-F948-9140-A579-DA37CBAC4E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15A6B4-733F-014B-A4D4-EB096F4585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8D05B9-42CA-9A4F-A64D-7889BA7996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B7FE4DB-D25E-8B4E-AD0F-6EB0B349F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276442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36F-A5BD-1A48-AEA1-B565256BF9D6}"/>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64C56-F954-624C-8B30-75140C7A8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0A1DA1-385D-1340-B4E3-B21FE9EA67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24F5F-5960-784C-B0A9-A9F2BA20F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B645D0-C4F4-C246-88FC-9F50EE5D3B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CBDEBE4-F25E-FB49-A696-F162A5FB53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60055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70346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p:txBody>
          <a:bodyPr/>
          <a:lstStyle/>
          <a:p>
            <a:r>
              <a:rPr lang="en-US" dirty="0"/>
              <a:t>Learning Objectives</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76820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a:xfrm>
            <a:off x="740664" y="871760"/>
            <a:ext cx="10515600" cy="368300"/>
          </a:xfrm>
        </p:spPr>
        <p:txBody>
          <a:bodyPr>
            <a:normAutofit/>
          </a:bodyPr>
          <a:lstStyle>
            <a:lvl1pPr>
              <a:defRPr sz="3200"/>
            </a:lvl1pPr>
          </a:lstStyle>
          <a:p>
            <a:r>
              <a:rPr lang="en-US" dirty="0"/>
              <a:t>Activity</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910" y="282004"/>
            <a:ext cx="5016500" cy="368300"/>
          </a:xfrm>
          <a:prstGeom prst="rect">
            <a:avLst/>
          </a:prstGeom>
        </p:spPr>
      </p:pic>
      <p:sp>
        <p:nvSpPr>
          <p:cNvPr id="4" name="Title 1">
            <a:extLst>
              <a:ext uri="{FF2B5EF4-FFF2-40B4-BE49-F238E27FC236}">
                <a16:creationId xmlns:a16="http://schemas.microsoft.com/office/drawing/2014/main" id="{7CFC2D37-18F6-9441-A812-A3AA6F4E60EB}"/>
              </a:ext>
            </a:extLst>
          </p:cNvPr>
          <p:cNvSpPr txBox="1">
            <a:spLocks/>
          </p:cNvSpPr>
          <p:nvPr/>
        </p:nvSpPr>
        <p:spPr>
          <a:xfrm>
            <a:off x="740664" y="1240060"/>
            <a:ext cx="10515600" cy="4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solidFill>
                  <a:schemeClr val="bg1">
                    <a:lumMod val="50000"/>
                  </a:schemeClr>
                </a:solidFill>
              </a:rPr>
              <a:t>Click to edit Master title style</a:t>
            </a:r>
          </a:p>
        </p:txBody>
      </p:sp>
    </p:spTree>
    <p:extLst>
      <p:ext uri="{BB962C8B-B14F-4D97-AF65-F5344CB8AC3E}">
        <p14:creationId xmlns:p14="http://schemas.microsoft.com/office/powerpoint/2010/main" val="178314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226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ACC4C-196E-BC4C-B3C3-4EE07E299D00}"/>
              </a:ext>
            </a:extLst>
          </p:cNvPr>
          <p:cNvSpPr>
            <a:spLocks noGrp="1"/>
          </p:cNvSpPr>
          <p:nvPr>
            <p:ph type="title"/>
          </p:nvPr>
        </p:nvSpPr>
        <p:spPr>
          <a:xfrm>
            <a:off x="740664" y="871759"/>
            <a:ext cx="10515600" cy="8107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AD9BCBF-7217-124E-858F-0B6055D3F1C2}"/>
              </a:ext>
            </a:extLst>
          </p:cNvPr>
          <p:cNvSpPr>
            <a:spLocks noGrp="1"/>
          </p:cNvSpPr>
          <p:nvPr>
            <p:ph type="body" idx="1"/>
          </p:nvPr>
        </p:nvSpPr>
        <p:spPr>
          <a:xfrm>
            <a:off x="740664" y="1962913"/>
            <a:ext cx="10515600" cy="43647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5E55B348-B32F-FA47-80E2-400B5850DF11}"/>
              </a:ext>
            </a:extLst>
          </p:cNvPr>
          <p:cNvSpPr txBox="1"/>
          <p:nvPr/>
        </p:nvSpPr>
        <p:spPr>
          <a:xfrm>
            <a:off x="10158984" y="6462948"/>
            <a:ext cx="1097280" cy="246221"/>
          </a:xfrm>
          <a:prstGeom prst="rect">
            <a:avLst/>
          </a:prstGeom>
          <a:noFill/>
        </p:spPr>
        <p:txBody>
          <a:bodyPr wrap="square" rtlCol="0">
            <a:spAutoFit/>
          </a:bodyPr>
          <a:lstStyle/>
          <a:p>
            <a:pPr algn="r"/>
            <a:r>
              <a:rPr lang="en-US" sz="1000" dirty="0">
                <a:solidFill>
                  <a:schemeClr val="accent3"/>
                </a:solidFill>
              </a:rPr>
              <a:t>Version Date</a:t>
            </a:r>
          </a:p>
        </p:txBody>
      </p:sp>
      <p:sp>
        <p:nvSpPr>
          <p:cNvPr id="10" name="TextBox 9">
            <a:extLst>
              <a:ext uri="{FF2B5EF4-FFF2-40B4-BE49-F238E27FC236}">
                <a16:creationId xmlns:a16="http://schemas.microsoft.com/office/drawing/2014/main" id="{99DDFA9E-6708-ED41-8CB2-D8330838BD0A}"/>
              </a:ext>
            </a:extLst>
          </p:cNvPr>
          <p:cNvSpPr txBox="1"/>
          <p:nvPr/>
        </p:nvSpPr>
        <p:spPr>
          <a:xfrm>
            <a:off x="740664" y="6462948"/>
            <a:ext cx="1097280" cy="246221"/>
          </a:xfrm>
          <a:prstGeom prst="rect">
            <a:avLst/>
          </a:prstGeom>
          <a:noFill/>
        </p:spPr>
        <p:txBody>
          <a:bodyPr wrap="square" rtlCol="0">
            <a:spAutoFit/>
          </a:bodyPr>
          <a:lstStyle/>
          <a:p>
            <a:pPr algn="l"/>
            <a:r>
              <a:rPr lang="en-US" sz="1000" dirty="0">
                <a:solidFill>
                  <a:schemeClr val="accent3"/>
                </a:solidFill>
              </a:rPr>
              <a:t>Chapter Title</a:t>
            </a:r>
          </a:p>
        </p:txBody>
      </p:sp>
    </p:spTree>
    <p:extLst>
      <p:ext uri="{BB962C8B-B14F-4D97-AF65-F5344CB8AC3E}">
        <p14:creationId xmlns:p14="http://schemas.microsoft.com/office/powerpoint/2010/main" val="1737254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hyperlink" Target="https://vimeo.com/674579113" TargetMode="External"/><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674578749"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587E-1CDE-419B-9775-15D6DAF69B94}"/>
              </a:ext>
            </a:extLst>
          </p:cNvPr>
          <p:cNvSpPr>
            <a:spLocks noGrp="1"/>
          </p:cNvSpPr>
          <p:nvPr>
            <p:ph type="title"/>
          </p:nvPr>
        </p:nvSpPr>
        <p:spPr>
          <a:xfrm>
            <a:off x="838200" y="746560"/>
            <a:ext cx="10515600" cy="810737"/>
          </a:xfrm>
        </p:spPr>
        <p:txBody>
          <a:bodyPr>
            <a:noAutofit/>
          </a:bodyPr>
          <a:lstStyle/>
          <a:p>
            <a:pPr algn="ctr"/>
            <a:r>
              <a:rPr lang="en-US" sz="4800" dirty="0">
                <a:latin typeface="Arial" panose="020B0604020202020204" pitchFamily="34" charset="0"/>
                <a:cs typeface="Arial" panose="020B0604020202020204" pitchFamily="34" charset="0"/>
              </a:rPr>
              <a:t>Pedestrians</a:t>
            </a: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96129" y="1739125"/>
            <a:ext cx="6999741" cy="4663440"/>
          </a:xfrm>
        </p:spPr>
      </p:pic>
    </p:spTree>
    <p:extLst>
      <p:ext uri="{BB962C8B-B14F-4D97-AF65-F5344CB8AC3E}">
        <p14:creationId xmlns:p14="http://schemas.microsoft.com/office/powerpoint/2010/main" val="160939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B04A-BB7E-46E0-8FAB-41D8CE52244C}"/>
              </a:ext>
            </a:extLst>
          </p:cNvPr>
          <p:cNvSpPr>
            <a:spLocks noGrp="1"/>
          </p:cNvSpPr>
          <p:nvPr>
            <p:ph type="title"/>
          </p:nvPr>
        </p:nvSpPr>
        <p:spPr>
          <a:xfrm>
            <a:off x="3366340" y="518282"/>
            <a:ext cx="5459318" cy="999652"/>
          </a:xfrm>
        </p:spPr>
        <p:txBody>
          <a:bodyPr>
            <a:normAutofit/>
          </a:bodyPr>
          <a:lstStyle/>
          <a:p>
            <a:r>
              <a:rPr lang="en-US" sz="4000" dirty="0">
                <a:latin typeface="Arial" panose="020B0604020202020204" pitchFamily="34" charset="0"/>
                <a:cs typeface="Arial" panose="020B0604020202020204" pitchFamily="34" charset="0"/>
              </a:rPr>
              <a:t>What is a Crosswalk?</a:t>
            </a:r>
          </a:p>
        </p:txBody>
      </p:sp>
      <p:pic>
        <p:nvPicPr>
          <p:cNvPr id="5" name="Content Placeholder 4">
            <a:extLst>
              <a:ext uri="{FF2B5EF4-FFF2-40B4-BE49-F238E27FC236}">
                <a16:creationId xmlns:a16="http://schemas.microsoft.com/office/drawing/2014/main" id="{2633E7A5-8C7C-4616-8DB4-65B0C44D6A3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97499" y="1250303"/>
            <a:ext cx="9197001" cy="5486400"/>
          </a:xfrm>
        </p:spPr>
      </p:pic>
    </p:spTree>
    <p:extLst>
      <p:ext uri="{BB962C8B-B14F-4D97-AF65-F5344CB8AC3E}">
        <p14:creationId xmlns:p14="http://schemas.microsoft.com/office/powerpoint/2010/main" val="358959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CB3AD23-9975-49CD-83A8-8E4C0B2C99C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75868" y="1070051"/>
            <a:ext cx="9440263" cy="5303520"/>
          </a:xfrm>
          <a:prstGeom prst="rect">
            <a:avLst/>
          </a:prstGeom>
        </p:spPr>
      </p:pic>
    </p:spTree>
    <p:extLst>
      <p:ext uri="{BB962C8B-B14F-4D97-AF65-F5344CB8AC3E}">
        <p14:creationId xmlns:p14="http://schemas.microsoft.com/office/powerpoint/2010/main" val="1971587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627264-FC07-4041-B522-9240A2EE886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0320" y="1125807"/>
            <a:ext cx="9311360" cy="5212080"/>
          </a:xfrm>
          <a:prstGeom prst="rect">
            <a:avLst/>
          </a:prstGeom>
        </p:spPr>
      </p:pic>
    </p:spTree>
    <p:extLst>
      <p:ext uri="{BB962C8B-B14F-4D97-AF65-F5344CB8AC3E}">
        <p14:creationId xmlns:p14="http://schemas.microsoft.com/office/powerpoint/2010/main" val="349924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B3F9B3-E2EE-4198-8C95-AABD3890AC5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3073" y="1192715"/>
            <a:ext cx="9205853" cy="5120640"/>
          </a:xfrm>
          <a:prstGeom prst="rect">
            <a:avLst/>
          </a:prstGeom>
        </p:spPr>
      </p:pic>
    </p:spTree>
    <p:extLst>
      <p:ext uri="{BB962C8B-B14F-4D97-AF65-F5344CB8AC3E}">
        <p14:creationId xmlns:p14="http://schemas.microsoft.com/office/powerpoint/2010/main" val="116066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81173F-6C47-470C-8114-4748F50C448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9039" y="1003144"/>
            <a:ext cx="9193922" cy="5212080"/>
          </a:xfrm>
          <a:prstGeom prst="rect">
            <a:avLst/>
          </a:prstGeom>
        </p:spPr>
      </p:pic>
    </p:spTree>
    <p:extLst>
      <p:ext uri="{BB962C8B-B14F-4D97-AF65-F5344CB8AC3E}">
        <p14:creationId xmlns:p14="http://schemas.microsoft.com/office/powerpoint/2010/main" val="126291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00CA31-125A-4E9A-8CA8-7349CA434AF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63355" y="1159261"/>
            <a:ext cx="9065290" cy="5120640"/>
          </a:xfrm>
        </p:spPr>
      </p:pic>
    </p:spTree>
    <p:extLst>
      <p:ext uri="{BB962C8B-B14F-4D97-AF65-F5344CB8AC3E}">
        <p14:creationId xmlns:p14="http://schemas.microsoft.com/office/powerpoint/2010/main" val="151823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F747AA-CDCB-4EC1-AF9F-68F4F7B60FB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45518" y="1165146"/>
            <a:ext cx="10300964" cy="5120640"/>
          </a:xfrm>
        </p:spPr>
      </p:pic>
    </p:spTree>
    <p:extLst>
      <p:ext uri="{BB962C8B-B14F-4D97-AF65-F5344CB8AC3E}">
        <p14:creationId xmlns:p14="http://schemas.microsoft.com/office/powerpoint/2010/main" val="120397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76A9-9707-4548-B60F-00DA215F4141}"/>
              </a:ext>
            </a:extLst>
          </p:cNvPr>
          <p:cNvSpPr>
            <a:spLocks noGrp="1"/>
          </p:cNvSpPr>
          <p:nvPr>
            <p:ph type="title"/>
          </p:nvPr>
        </p:nvSpPr>
        <p:spPr>
          <a:xfrm>
            <a:off x="2050448" y="704491"/>
            <a:ext cx="8091102" cy="810737"/>
          </a:xfrm>
        </p:spPr>
        <p:txBody>
          <a:bodyPr/>
          <a:lstStyle/>
          <a:p>
            <a:r>
              <a:rPr lang="en-US" dirty="0">
                <a:latin typeface="Arial" panose="020B0604020202020204" pitchFamily="34" charset="0"/>
                <a:cs typeface="Arial" panose="020B0604020202020204" pitchFamily="34" charset="0"/>
              </a:rPr>
              <a:t>Interacting with Pedestrians</a:t>
            </a:r>
          </a:p>
        </p:txBody>
      </p:sp>
      <p:pic>
        <p:nvPicPr>
          <p:cNvPr id="4" name="Content Placeholder 3">
            <a:extLst>
              <a:ext uri="{FF2B5EF4-FFF2-40B4-BE49-F238E27FC236}">
                <a16:creationId xmlns:a16="http://schemas.microsoft.com/office/drawing/2014/main" id="{B1C77618-7A5E-4DCB-9D81-80E1CFC1DFD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62879" y="1682496"/>
            <a:ext cx="8266241" cy="4663440"/>
          </a:xfrm>
          <a:prstGeom prst="rect">
            <a:avLst/>
          </a:prstGeom>
        </p:spPr>
      </p:pic>
    </p:spTree>
    <p:extLst>
      <p:ext uri="{BB962C8B-B14F-4D97-AF65-F5344CB8AC3E}">
        <p14:creationId xmlns:p14="http://schemas.microsoft.com/office/powerpoint/2010/main" val="375636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AA20-29D1-48C1-BF95-41BD8773EC87}"/>
              </a:ext>
            </a:extLst>
          </p:cNvPr>
          <p:cNvSpPr>
            <a:spLocks noGrp="1"/>
          </p:cNvSpPr>
          <p:nvPr>
            <p:ph type="title"/>
          </p:nvPr>
        </p:nvSpPr>
        <p:spPr>
          <a:xfrm>
            <a:off x="4085545" y="782549"/>
            <a:ext cx="4020907" cy="810737"/>
          </a:xfrm>
        </p:spPr>
        <p:txBody>
          <a:bodyPr/>
          <a:lstStyle/>
          <a:p>
            <a:r>
              <a:rPr lang="en-US" dirty="0">
                <a:latin typeface="Arial" panose="020B0604020202020204" pitchFamily="34" charset="0"/>
                <a:cs typeface="Arial" panose="020B0604020202020204" pitchFamily="34" charset="0"/>
              </a:rPr>
              <a:t>Turning Right</a:t>
            </a:r>
          </a:p>
        </p:txBody>
      </p:sp>
      <p:pic>
        <p:nvPicPr>
          <p:cNvPr id="5" name="Content Placeholder 4">
            <a:extLst>
              <a:ext uri="{FF2B5EF4-FFF2-40B4-BE49-F238E27FC236}">
                <a16:creationId xmlns:a16="http://schemas.microsoft.com/office/drawing/2014/main" id="{4FB9FAA6-87A5-40C0-90F6-C02CBC76B9A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75359" y="1682496"/>
            <a:ext cx="10241281" cy="4572000"/>
          </a:xfrm>
        </p:spPr>
      </p:pic>
    </p:spTree>
    <p:extLst>
      <p:ext uri="{BB962C8B-B14F-4D97-AF65-F5344CB8AC3E}">
        <p14:creationId xmlns:p14="http://schemas.microsoft.com/office/powerpoint/2010/main" val="241734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B439-BB1E-478E-B807-9471D21B47E3}"/>
              </a:ext>
            </a:extLst>
          </p:cNvPr>
          <p:cNvSpPr>
            <a:spLocks noGrp="1"/>
          </p:cNvSpPr>
          <p:nvPr>
            <p:ph type="title"/>
          </p:nvPr>
        </p:nvSpPr>
        <p:spPr>
          <a:xfrm>
            <a:off x="4297768" y="871759"/>
            <a:ext cx="3586009" cy="810737"/>
          </a:xfrm>
        </p:spPr>
        <p:txBody>
          <a:bodyPr/>
          <a:lstStyle/>
          <a:p>
            <a:r>
              <a:rPr lang="en-US" dirty="0">
                <a:latin typeface="Arial" panose="020B0604020202020204" pitchFamily="34" charset="0"/>
                <a:cs typeface="Arial" panose="020B0604020202020204" pitchFamily="34" charset="0"/>
              </a:rPr>
              <a:t>Turning Left</a:t>
            </a:r>
          </a:p>
        </p:txBody>
      </p:sp>
      <p:pic>
        <p:nvPicPr>
          <p:cNvPr id="5" name="Content Placeholder 4">
            <a:extLst>
              <a:ext uri="{FF2B5EF4-FFF2-40B4-BE49-F238E27FC236}">
                <a16:creationId xmlns:a16="http://schemas.microsoft.com/office/drawing/2014/main" id="{3BBA9194-3A1C-4124-80C9-3ECE9A97AB6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40664" y="1682496"/>
            <a:ext cx="10700218" cy="4572000"/>
          </a:xfrm>
        </p:spPr>
      </p:pic>
    </p:spTree>
    <p:extLst>
      <p:ext uri="{BB962C8B-B14F-4D97-AF65-F5344CB8AC3E}">
        <p14:creationId xmlns:p14="http://schemas.microsoft.com/office/powerpoint/2010/main" val="161043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A61B37-579C-4ACC-A74A-A5D1CF81D9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157" t="11638" r="31590"/>
          <a:stretch/>
        </p:blipFill>
        <p:spPr>
          <a:xfrm>
            <a:off x="3973735" y="1669839"/>
            <a:ext cx="4244526" cy="4297680"/>
          </a:xfrm>
          <a:prstGeom prst="rect">
            <a:avLst/>
          </a:prstGeom>
        </p:spPr>
      </p:pic>
      <p:sp>
        <p:nvSpPr>
          <p:cNvPr id="2" name="Title 1">
            <a:extLst>
              <a:ext uri="{FF2B5EF4-FFF2-40B4-BE49-F238E27FC236}">
                <a16:creationId xmlns:a16="http://schemas.microsoft.com/office/drawing/2014/main" id="{6DA8D86A-8388-4B04-BF91-12306B86D742}"/>
              </a:ext>
            </a:extLst>
          </p:cNvPr>
          <p:cNvSpPr>
            <a:spLocks noGrp="1"/>
          </p:cNvSpPr>
          <p:nvPr>
            <p:ph type="title"/>
          </p:nvPr>
        </p:nvSpPr>
        <p:spPr>
          <a:xfrm>
            <a:off x="838200" y="433486"/>
            <a:ext cx="10515600" cy="1325563"/>
          </a:xfrm>
        </p:spPr>
        <p:txBody>
          <a:bodyPr>
            <a:normAutofit/>
          </a:bodyPr>
          <a:lstStyle/>
          <a:p>
            <a:pPr algn="ctr"/>
            <a:r>
              <a:rPr lang="en-US" sz="4000" dirty="0">
                <a:latin typeface="Arial" panose="020B0604020202020204" pitchFamily="34" charset="0"/>
                <a:cs typeface="Arial" panose="020B0604020202020204" pitchFamily="34" charset="0"/>
              </a:rPr>
              <a:t>What is a pedestrian?</a:t>
            </a:r>
          </a:p>
        </p:txBody>
      </p:sp>
      <p:sp>
        <p:nvSpPr>
          <p:cNvPr id="3" name="Content Placeholder 2">
            <a:extLst>
              <a:ext uri="{FF2B5EF4-FFF2-40B4-BE49-F238E27FC236}">
                <a16:creationId xmlns:a16="http://schemas.microsoft.com/office/drawing/2014/main" id="{EE3E513F-30E2-4453-9F66-315CCB010780}"/>
              </a:ext>
            </a:extLst>
          </p:cNvPr>
          <p:cNvSpPr>
            <a:spLocks noGrp="1"/>
          </p:cNvSpPr>
          <p:nvPr>
            <p:ph idx="1"/>
          </p:nvPr>
        </p:nvSpPr>
        <p:spPr>
          <a:xfrm>
            <a:off x="2159792" y="6177331"/>
            <a:ext cx="7872412" cy="503507"/>
          </a:xfrm>
        </p:spPr>
        <p:txBody>
          <a:bodyPr>
            <a:normAutofit fontScale="85000" lnSpcReduction="10000"/>
          </a:bodyPr>
          <a:lstStyle/>
          <a:p>
            <a:pPr marL="0" indent="0">
              <a:buNone/>
            </a:pPr>
            <a:r>
              <a:rPr lang="en-US" b="0" i="0" dirty="0">
                <a:solidFill>
                  <a:srgbClr val="2A2A2A"/>
                </a:solidFill>
                <a:effectLst/>
                <a:latin typeface="Arial" panose="020B0604020202020204" pitchFamily="34" charset="0"/>
                <a:cs typeface="Arial" panose="020B0604020202020204" pitchFamily="34" charset="0"/>
              </a:rPr>
              <a:t>A pedestrian is any person on foot or using a wheelchair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94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33B6DC-7CF5-4D01-A4E6-634BC31CA56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26894" y="1790350"/>
            <a:ext cx="10738212" cy="3931920"/>
          </a:xfrm>
        </p:spPr>
      </p:pic>
    </p:spTree>
    <p:extLst>
      <p:ext uri="{BB962C8B-B14F-4D97-AF65-F5344CB8AC3E}">
        <p14:creationId xmlns:p14="http://schemas.microsoft.com/office/powerpoint/2010/main" val="2410646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86CDEB-F1D1-4F4F-8753-09F0DC886F9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54855" y="1394675"/>
            <a:ext cx="10282290" cy="4754880"/>
          </a:xfrm>
        </p:spPr>
      </p:pic>
    </p:spTree>
    <p:extLst>
      <p:ext uri="{BB962C8B-B14F-4D97-AF65-F5344CB8AC3E}">
        <p14:creationId xmlns:p14="http://schemas.microsoft.com/office/powerpoint/2010/main" val="153362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C9AB58-0E15-4AAA-9F41-D4721705799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13132" y="1136959"/>
            <a:ext cx="8965736" cy="5120640"/>
          </a:xfrm>
          <a:prstGeom prst="rect">
            <a:avLst/>
          </a:prstGeom>
        </p:spPr>
      </p:pic>
    </p:spTree>
    <p:extLst>
      <p:ext uri="{BB962C8B-B14F-4D97-AF65-F5344CB8AC3E}">
        <p14:creationId xmlns:p14="http://schemas.microsoft.com/office/powerpoint/2010/main" val="4064384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CEE2B6-E26B-46CE-821B-590511CDBDF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4054" y="1047749"/>
            <a:ext cx="9303892" cy="5212080"/>
          </a:xfrm>
          <a:prstGeom prst="rect">
            <a:avLst/>
          </a:prstGeom>
        </p:spPr>
      </p:pic>
    </p:spTree>
    <p:extLst>
      <p:ext uri="{BB962C8B-B14F-4D97-AF65-F5344CB8AC3E}">
        <p14:creationId xmlns:p14="http://schemas.microsoft.com/office/powerpoint/2010/main" val="196480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87E1B8-BEC2-4AEE-995D-EDD6D58F966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12402" y="1663234"/>
            <a:ext cx="11167196" cy="4206240"/>
          </a:xfrm>
        </p:spPr>
      </p:pic>
    </p:spTree>
    <p:extLst>
      <p:ext uri="{BB962C8B-B14F-4D97-AF65-F5344CB8AC3E}">
        <p14:creationId xmlns:p14="http://schemas.microsoft.com/office/powerpoint/2010/main" val="500377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400E-4BE5-4366-9F41-A5AC459652B1}"/>
              </a:ext>
            </a:extLst>
          </p:cNvPr>
          <p:cNvSpPr>
            <a:spLocks noGrp="1"/>
          </p:cNvSpPr>
          <p:nvPr>
            <p:ph type="title"/>
          </p:nvPr>
        </p:nvSpPr>
        <p:spPr>
          <a:xfrm>
            <a:off x="3832509" y="593387"/>
            <a:ext cx="4526981" cy="1141816"/>
          </a:xfrm>
        </p:spPr>
        <p:txBody>
          <a:bodyPr>
            <a:normAutofit fontScale="90000"/>
          </a:bodyPr>
          <a:lstStyle/>
          <a:p>
            <a:r>
              <a:rPr lang="en-US" dirty="0">
                <a:latin typeface="Arial" panose="020B0604020202020204" pitchFamily="34" charset="0"/>
                <a:cs typeface="Arial" panose="020B0604020202020204" pitchFamily="34" charset="0"/>
              </a:rPr>
              <a:t>When do I stop? </a:t>
            </a:r>
            <a:endParaRPr lang="en-US"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4791775" y="6332707"/>
            <a:ext cx="2608446" cy="369332"/>
          </a:xfrm>
          <a:prstGeom prst="rect">
            <a:avLst/>
          </a:prstGeom>
          <a:noFill/>
        </p:spPr>
        <p:txBody>
          <a:bodyPr wrap="square" rtlCol="0">
            <a:spAutoFit/>
          </a:bodyPr>
          <a:lstStyle/>
          <a:p>
            <a:pPr algn="ctr"/>
            <a:r>
              <a:rPr lang="en-US" dirty="0">
                <a:hlinkClick r:id="rId5"/>
              </a:rPr>
              <a:t>Video Link</a:t>
            </a:r>
            <a:endParaRPr lang="en-US" dirty="0"/>
          </a:p>
        </p:txBody>
      </p:sp>
      <p:pic>
        <p:nvPicPr>
          <p:cNvPr id="4" name="When_Do_I_Stop (1)">
            <a:hlinkClick r:id="" action="ppaction://media"/>
            <a:extLst>
              <a:ext uri="{FF2B5EF4-FFF2-40B4-BE49-F238E27FC236}">
                <a16:creationId xmlns:a16="http://schemas.microsoft.com/office/drawing/2014/main" id="{98FD7292-3B75-1089-8B3A-109192156B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38398" y="1597768"/>
            <a:ext cx="7315200" cy="4114800"/>
          </a:xfrm>
          <a:prstGeom prst="rect">
            <a:avLst/>
          </a:prstGeom>
        </p:spPr>
      </p:pic>
    </p:spTree>
    <p:extLst>
      <p:ext uri="{BB962C8B-B14F-4D97-AF65-F5344CB8AC3E}">
        <p14:creationId xmlns:p14="http://schemas.microsoft.com/office/powerpoint/2010/main" val="367533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9F80-5E4F-436B-820C-BFD6A4814AA2}"/>
              </a:ext>
            </a:extLst>
          </p:cNvPr>
          <p:cNvSpPr>
            <a:spLocks noGrp="1"/>
          </p:cNvSpPr>
          <p:nvPr>
            <p:ph type="title"/>
          </p:nvPr>
        </p:nvSpPr>
        <p:spPr>
          <a:xfrm>
            <a:off x="3550287" y="760247"/>
            <a:ext cx="5091424" cy="810737"/>
          </a:xfrm>
        </p:spPr>
        <p:txBody>
          <a:bodyPr/>
          <a:lstStyle/>
          <a:p>
            <a:r>
              <a:rPr lang="en-US" dirty="0">
                <a:latin typeface="Arial" panose="020B0604020202020204" pitchFamily="34" charset="0"/>
                <a:cs typeface="Arial" panose="020B0604020202020204" pitchFamily="34" charset="0"/>
              </a:rPr>
              <a:t>Search effectively</a:t>
            </a:r>
          </a:p>
        </p:txBody>
      </p:sp>
      <p:pic>
        <p:nvPicPr>
          <p:cNvPr id="5" name="Content Placeholder 4">
            <a:extLst>
              <a:ext uri="{FF2B5EF4-FFF2-40B4-BE49-F238E27FC236}">
                <a16:creationId xmlns:a16="http://schemas.microsoft.com/office/drawing/2014/main" id="{36E9D83F-D635-4737-B929-29C3F73DFDD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61260" y="1682496"/>
            <a:ext cx="7269479" cy="4846320"/>
          </a:xfrm>
        </p:spPr>
      </p:pic>
    </p:spTree>
    <p:extLst>
      <p:ext uri="{BB962C8B-B14F-4D97-AF65-F5344CB8AC3E}">
        <p14:creationId xmlns:p14="http://schemas.microsoft.com/office/powerpoint/2010/main" val="139466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D305DF-A5CB-41DC-8FB1-016C2B0B60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4399" y="1260900"/>
            <a:ext cx="7763199" cy="4846320"/>
          </a:xfrm>
          <a:prstGeom prst="rect">
            <a:avLst/>
          </a:prstGeom>
        </p:spPr>
      </p:pic>
      <p:sp>
        <p:nvSpPr>
          <p:cNvPr id="2" name="Title 1">
            <a:extLst>
              <a:ext uri="{FF2B5EF4-FFF2-40B4-BE49-F238E27FC236}">
                <a16:creationId xmlns:a16="http://schemas.microsoft.com/office/drawing/2014/main" id="{7390587E-1CDE-419B-9775-15D6DAF69B94}"/>
              </a:ext>
            </a:extLst>
          </p:cNvPr>
          <p:cNvSpPr>
            <a:spLocks noGrp="1"/>
          </p:cNvSpPr>
          <p:nvPr>
            <p:ph type="title"/>
          </p:nvPr>
        </p:nvSpPr>
        <p:spPr>
          <a:xfrm>
            <a:off x="3573498" y="533701"/>
            <a:ext cx="5044999" cy="727199"/>
          </a:xfrm>
        </p:spPr>
        <p:txBody>
          <a:bodyPr>
            <a:normAutofit/>
          </a:bodyPr>
          <a:lstStyle/>
          <a:p>
            <a:pPr algn="ctr"/>
            <a:r>
              <a:rPr lang="en-US" sz="3600" b="1" dirty="0">
                <a:latin typeface="Arial" panose="020B0604020202020204" pitchFamily="34" charset="0"/>
                <a:cs typeface="Arial" panose="020B0604020202020204" pitchFamily="34" charset="0"/>
              </a:rPr>
              <a:t>Why are they at risk?</a:t>
            </a:r>
          </a:p>
        </p:txBody>
      </p:sp>
      <p:sp>
        <p:nvSpPr>
          <p:cNvPr id="4" name="Content Placeholder 3">
            <a:extLst>
              <a:ext uri="{FF2B5EF4-FFF2-40B4-BE49-F238E27FC236}">
                <a16:creationId xmlns:a16="http://schemas.microsoft.com/office/drawing/2014/main" id="{28599010-671E-4FD6-9EA4-C541685E162E}"/>
              </a:ext>
            </a:extLst>
          </p:cNvPr>
          <p:cNvSpPr>
            <a:spLocks noGrp="1"/>
          </p:cNvSpPr>
          <p:nvPr>
            <p:ph idx="1"/>
          </p:nvPr>
        </p:nvSpPr>
        <p:spPr/>
        <p:txBody>
          <a:bodyPr/>
          <a:lstStyle/>
          <a:p>
            <a:pPr marL="0" indent="0" algn="l">
              <a:buNone/>
            </a:pPr>
            <a:endParaRPr lang="en-US" b="0" i="0" dirty="0">
              <a:solidFill>
                <a:srgbClr val="000000"/>
              </a:solidFill>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853FA25A-189B-477C-AF5F-E6CBCF80416C}"/>
              </a:ext>
            </a:extLst>
          </p:cNvPr>
          <p:cNvSpPr txBox="1"/>
          <p:nvPr/>
        </p:nvSpPr>
        <p:spPr>
          <a:xfrm>
            <a:off x="1257299" y="6227346"/>
            <a:ext cx="9677400" cy="461665"/>
          </a:xfrm>
          <a:prstGeom prst="rect">
            <a:avLst/>
          </a:prstGeom>
          <a:noFill/>
        </p:spPr>
        <p:txBody>
          <a:bodyPr wrap="square">
            <a:spAutoFit/>
          </a:bodyPr>
          <a:lstStyle/>
          <a:p>
            <a:r>
              <a:rPr lang="en-US" sz="2400" b="1" i="0" dirty="0">
                <a:effectLst/>
                <a:latin typeface="Arial" panose="020B0604020202020204" pitchFamily="34" charset="0"/>
                <a:cs typeface="Arial" panose="020B0604020202020204" pitchFamily="34" charset="0"/>
              </a:rPr>
              <a:t>Lack of protection and the inability to withstand forces when hit</a:t>
            </a:r>
            <a:r>
              <a:rPr lang="en-US" sz="2400" b="0" i="0" dirty="0">
                <a:effectLst/>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158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082D-6AB0-40C8-8D08-69B8A7D48AC2}"/>
              </a:ext>
            </a:extLst>
          </p:cNvPr>
          <p:cNvSpPr>
            <a:spLocks noGrp="1"/>
          </p:cNvSpPr>
          <p:nvPr>
            <p:ph type="title"/>
          </p:nvPr>
        </p:nvSpPr>
        <p:spPr>
          <a:xfrm>
            <a:off x="838200" y="938668"/>
            <a:ext cx="1690302" cy="800924"/>
          </a:xfrm>
        </p:spPr>
        <p:txBody>
          <a:bodyPr/>
          <a:lstStyle/>
          <a:p>
            <a:r>
              <a:rPr lang="en-US" dirty="0">
                <a:latin typeface="Arial" panose="020B0604020202020204" pitchFamily="34" charset="0"/>
                <a:cs typeface="Arial" panose="020B0604020202020204" pitchFamily="34" charset="0"/>
              </a:rPr>
              <a:t>2020</a:t>
            </a:r>
          </a:p>
        </p:txBody>
      </p:sp>
      <p:sp>
        <p:nvSpPr>
          <p:cNvPr id="3" name="Content Placeholder 2">
            <a:extLst>
              <a:ext uri="{FF2B5EF4-FFF2-40B4-BE49-F238E27FC236}">
                <a16:creationId xmlns:a16="http://schemas.microsoft.com/office/drawing/2014/main" id="{771784F8-FE45-4038-954A-C2719DAE0C33}"/>
              </a:ext>
            </a:extLst>
          </p:cNvPr>
          <p:cNvSpPr>
            <a:spLocks noGrp="1"/>
          </p:cNvSpPr>
          <p:nvPr>
            <p:ph idx="1"/>
          </p:nvPr>
        </p:nvSpPr>
        <p:spPr>
          <a:xfrm>
            <a:off x="838200" y="1970591"/>
            <a:ext cx="5358235" cy="3248180"/>
          </a:xfrm>
        </p:spPr>
        <p:txBody>
          <a:bodyPr>
            <a:normAutofit/>
          </a:bodyPr>
          <a:lstStyle/>
          <a:p>
            <a:pPr marL="0" indent="0">
              <a:buNone/>
            </a:pPr>
            <a:r>
              <a:rPr lang="en-US" sz="3600" dirty="0">
                <a:latin typeface="Arial" panose="020B0604020202020204" pitchFamily="34" charset="0"/>
                <a:cs typeface="Arial" panose="020B0604020202020204" pitchFamily="34" charset="0"/>
              </a:rPr>
              <a:t>- A pedestrian was killed every 81 minutes</a:t>
            </a:r>
          </a:p>
          <a:p>
            <a:pPr marL="0" indent="0">
              <a:buNone/>
            </a:pPr>
            <a:endParaRPr lang="en-US" sz="3600"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- 6,516 pedestrians killed in traffic crashes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3C67316-69FF-4B1F-AEF9-507763B43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3765" y="0"/>
            <a:ext cx="5358235" cy="6858000"/>
          </a:xfrm>
          <a:prstGeom prst="rect">
            <a:avLst/>
          </a:prstGeom>
        </p:spPr>
      </p:pic>
    </p:spTree>
    <p:extLst>
      <p:ext uri="{BB962C8B-B14F-4D97-AF65-F5344CB8AC3E}">
        <p14:creationId xmlns:p14="http://schemas.microsoft.com/office/powerpoint/2010/main" val="735206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9A2F-C80E-4FE6-A973-E48AE12C2A9E}"/>
              </a:ext>
            </a:extLst>
          </p:cNvPr>
          <p:cNvSpPr>
            <a:spLocks noGrp="1"/>
          </p:cNvSpPr>
          <p:nvPr>
            <p:ph type="title"/>
          </p:nvPr>
        </p:nvSpPr>
        <p:spPr>
          <a:xfrm>
            <a:off x="140351" y="600423"/>
            <a:ext cx="7281677" cy="1325563"/>
          </a:xfrm>
        </p:spPr>
        <p:txBody>
          <a:bodyPr/>
          <a:lstStyle/>
          <a:p>
            <a:r>
              <a:rPr lang="en-US" dirty="0">
                <a:solidFill>
                  <a:srgbClr val="595959"/>
                </a:solidFill>
                <a:latin typeface="Arial" panose="020B0604020202020204" pitchFamily="34" charset="0"/>
                <a:cs typeface="Arial" panose="020B0604020202020204" pitchFamily="34" charset="0"/>
              </a:rPr>
              <a:t>Where are they occurring?</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6BC807-52E0-4AB0-820A-1A0C8A3E03F4}"/>
              </a:ext>
            </a:extLst>
          </p:cNvPr>
          <p:cNvSpPr>
            <a:spLocks noGrp="1"/>
          </p:cNvSpPr>
          <p:nvPr>
            <p:ph idx="1"/>
          </p:nvPr>
        </p:nvSpPr>
        <p:spPr>
          <a:xfrm>
            <a:off x="492510" y="1847927"/>
            <a:ext cx="6577361" cy="4920863"/>
          </a:xfrm>
        </p:spPr>
        <p:txBody>
          <a:bodyPr>
            <a:normAutofit fontScale="92500" lnSpcReduction="10000"/>
          </a:bodyPr>
          <a:lstStyle/>
          <a:p>
            <a:pPr marL="0" indent="0">
              <a:buNone/>
            </a:pPr>
            <a:r>
              <a:rPr lang="en-US" dirty="0">
                <a:solidFill>
                  <a:srgbClr val="595959"/>
                </a:solidFill>
                <a:latin typeface="Arial" panose="020B0604020202020204" pitchFamily="34" charset="0"/>
                <a:cs typeface="Arial" panose="020B0604020202020204" pitchFamily="34" charset="0"/>
              </a:rPr>
              <a:t>- M</a:t>
            </a:r>
            <a:r>
              <a:rPr lang="en-US" b="0" i="0" dirty="0">
                <a:solidFill>
                  <a:srgbClr val="595959"/>
                </a:solidFill>
                <a:effectLst/>
                <a:latin typeface="Arial" panose="020B0604020202020204" pitchFamily="34" charset="0"/>
                <a:cs typeface="Arial" panose="020B0604020202020204" pitchFamily="34" charset="0"/>
              </a:rPr>
              <a:t>ost pedestrian traffic deaths occurred in urban settings (82%) </a:t>
            </a:r>
          </a:p>
          <a:p>
            <a:pPr marL="0" indent="0">
              <a:buNone/>
            </a:pPr>
            <a:endParaRPr lang="en-US" dirty="0">
              <a:solidFill>
                <a:srgbClr val="595959"/>
              </a:solidFill>
              <a:latin typeface="Arial" panose="020B0604020202020204" pitchFamily="34" charset="0"/>
              <a:cs typeface="Arial" panose="020B0604020202020204" pitchFamily="34" charset="0"/>
            </a:endParaRPr>
          </a:p>
          <a:p>
            <a:pPr marL="0" indent="0">
              <a:buNone/>
            </a:pPr>
            <a:r>
              <a:rPr lang="en-US" dirty="0">
                <a:solidFill>
                  <a:srgbClr val="595959"/>
                </a:solidFill>
                <a:latin typeface="Arial" panose="020B0604020202020204" pitchFamily="34" charset="0"/>
                <a:cs typeface="Arial" panose="020B0604020202020204" pitchFamily="34" charset="0"/>
              </a:rPr>
              <a:t>- O</a:t>
            </a:r>
            <a:r>
              <a:rPr lang="en-US" b="0" i="0" dirty="0">
                <a:solidFill>
                  <a:srgbClr val="595959"/>
                </a:solidFill>
                <a:effectLst/>
                <a:latin typeface="Arial" panose="020B0604020202020204" pitchFamily="34" charset="0"/>
                <a:cs typeface="Arial" panose="020B0604020202020204" pitchFamily="34" charset="0"/>
              </a:rPr>
              <a:t>n the open road (73%) versus intersections (26%)</a:t>
            </a:r>
          </a:p>
          <a:p>
            <a:pPr marL="0" indent="0">
              <a:buNone/>
            </a:pPr>
            <a:endParaRPr lang="en-US" b="0" i="0" dirty="0">
              <a:solidFill>
                <a:srgbClr val="595959"/>
              </a:solidFill>
              <a:effectLst/>
              <a:latin typeface="Arial" panose="020B0604020202020204" pitchFamily="34" charset="0"/>
              <a:cs typeface="Arial" panose="020B0604020202020204" pitchFamily="34" charset="0"/>
            </a:endParaRPr>
          </a:p>
          <a:p>
            <a:pPr marL="0" indent="0">
              <a:buNone/>
            </a:pPr>
            <a:r>
              <a:rPr lang="en-US" b="0" i="0" dirty="0">
                <a:solidFill>
                  <a:srgbClr val="595959"/>
                </a:solidFill>
                <a:effectLst/>
                <a:latin typeface="Arial" panose="020B0604020202020204" pitchFamily="34" charset="0"/>
                <a:cs typeface="Arial" panose="020B0604020202020204" pitchFamily="34" charset="0"/>
              </a:rPr>
              <a:t>- During dark lighting conditions (80%)</a:t>
            </a:r>
          </a:p>
          <a:p>
            <a:pPr marL="0" indent="0">
              <a:buNone/>
            </a:pPr>
            <a:endParaRPr lang="en-US" dirty="0">
              <a:solidFill>
                <a:srgbClr val="595959"/>
              </a:solidFill>
              <a:latin typeface="Arial" panose="020B0604020202020204" pitchFamily="34" charset="0"/>
              <a:cs typeface="Arial" panose="020B0604020202020204" pitchFamily="34" charset="0"/>
            </a:endParaRPr>
          </a:p>
          <a:p>
            <a:pPr marL="0" indent="0">
              <a:buNone/>
            </a:pPr>
            <a:r>
              <a:rPr lang="en-US" b="0" i="0" dirty="0">
                <a:solidFill>
                  <a:srgbClr val="595959"/>
                </a:solidFill>
                <a:effectLst/>
                <a:latin typeface="Arial" panose="020B0604020202020204" pitchFamily="34" charset="0"/>
                <a:cs typeface="Arial" panose="020B0604020202020204" pitchFamily="34" charset="0"/>
              </a:rPr>
              <a:t>- The largest number of pedestrian deaths occur on Saturdays (1,042), and most of these deaths happen during dark lighting conditions (853)</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5B1337C-1BDD-46F3-B591-697BD72C3F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71279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9E34-5EBE-4D40-847B-9BE4AD640F5F}"/>
              </a:ext>
            </a:extLst>
          </p:cNvPr>
          <p:cNvSpPr>
            <a:spLocks noGrp="1"/>
          </p:cNvSpPr>
          <p:nvPr>
            <p:ph type="title"/>
          </p:nvPr>
        </p:nvSpPr>
        <p:spPr>
          <a:xfrm>
            <a:off x="140442" y="976712"/>
            <a:ext cx="6407268" cy="1102007"/>
          </a:xfrm>
        </p:spPr>
        <p:txBody>
          <a:bodyPr/>
          <a:lstStyle/>
          <a:p>
            <a:r>
              <a:rPr lang="en-US" dirty="0">
                <a:latin typeface="Arial" panose="020B0604020202020204" pitchFamily="34" charset="0"/>
                <a:cs typeface="Arial" panose="020B0604020202020204" pitchFamily="34" charset="0"/>
              </a:rPr>
              <a:t>Including these places</a:t>
            </a:r>
          </a:p>
        </p:txBody>
      </p:sp>
      <p:sp>
        <p:nvSpPr>
          <p:cNvPr id="3" name="Content Placeholder 2">
            <a:extLst>
              <a:ext uri="{FF2B5EF4-FFF2-40B4-BE49-F238E27FC236}">
                <a16:creationId xmlns:a16="http://schemas.microsoft.com/office/drawing/2014/main" id="{B591DAB2-65FF-4F45-9947-95C226088AAF}"/>
              </a:ext>
            </a:extLst>
          </p:cNvPr>
          <p:cNvSpPr>
            <a:spLocks noGrp="1"/>
          </p:cNvSpPr>
          <p:nvPr>
            <p:ph idx="1"/>
          </p:nvPr>
        </p:nvSpPr>
        <p:spPr>
          <a:xfrm>
            <a:off x="740664" y="2208240"/>
            <a:ext cx="4634224" cy="3155498"/>
          </a:xfrm>
        </p:spPr>
        <p:txBody>
          <a:bodyPr>
            <a:normAutofit/>
          </a:bodyPr>
          <a:lstStyle/>
          <a:p>
            <a:pPr marL="0" indent="0">
              <a:buNone/>
            </a:pPr>
            <a:r>
              <a:rPr lang="en-US" sz="3200" dirty="0">
                <a:latin typeface="Arial" panose="020B0604020202020204" pitchFamily="34" charset="0"/>
                <a:cs typeface="Arial" panose="020B0604020202020204" pitchFamily="34" charset="0"/>
              </a:rPr>
              <a:t>- Driveways</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 Parking lots</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 Private Property</a:t>
            </a:r>
          </a:p>
        </p:txBody>
      </p:sp>
      <p:pic>
        <p:nvPicPr>
          <p:cNvPr id="6" name="Picture 5">
            <a:extLst>
              <a:ext uri="{FF2B5EF4-FFF2-40B4-BE49-F238E27FC236}">
                <a16:creationId xmlns:a16="http://schemas.microsoft.com/office/drawing/2014/main" id="{72B307DA-98FB-466F-A973-2120737429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7710" y="274320"/>
            <a:ext cx="5054548" cy="6309360"/>
          </a:xfrm>
          <a:prstGeom prst="rect">
            <a:avLst/>
          </a:prstGeom>
        </p:spPr>
      </p:pic>
    </p:spTree>
    <p:extLst>
      <p:ext uri="{BB962C8B-B14F-4D97-AF65-F5344CB8AC3E}">
        <p14:creationId xmlns:p14="http://schemas.microsoft.com/office/powerpoint/2010/main" val="3194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6A46-640A-4786-9F51-C37552D6694F}"/>
              </a:ext>
            </a:extLst>
          </p:cNvPr>
          <p:cNvSpPr>
            <a:spLocks noGrp="1"/>
          </p:cNvSpPr>
          <p:nvPr>
            <p:ph type="title"/>
          </p:nvPr>
        </p:nvSpPr>
        <p:spPr>
          <a:xfrm>
            <a:off x="2228867" y="771398"/>
            <a:ext cx="7734263" cy="810737"/>
          </a:xfrm>
        </p:spPr>
        <p:txBody>
          <a:bodyPr/>
          <a:lstStyle/>
          <a:p>
            <a:r>
              <a:rPr lang="en-US" dirty="0">
                <a:latin typeface="Arial" panose="020B0604020202020204" pitchFamily="34" charset="0"/>
                <a:cs typeface="Arial" panose="020B0604020202020204" pitchFamily="34" charset="0"/>
              </a:rPr>
              <a:t>Pedestrians are hard to see</a:t>
            </a:r>
          </a:p>
        </p:txBody>
      </p:sp>
      <p:pic>
        <p:nvPicPr>
          <p:cNvPr id="5" name="Content Placeholder 4">
            <a:extLst>
              <a:ext uri="{FF2B5EF4-FFF2-40B4-BE49-F238E27FC236}">
                <a16:creationId xmlns:a16="http://schemas.microsoft.com/office/drawing/2014/main" id="{153461E7-2174-4A31-9805-744668C2883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84977" y="1682496"/>
            <a:ext cx="7422045" cy="4937760"/>
          </a:xfrm>
        </p:spPr>
      </p:pic>
    </p:spTree>
    <p:extLst>
      <p:ext uri="{BB962C8B-B14F-4D97-AF65-F5344CB8AC3E}">
        <p14:creationId xmlns:p14="http://schemas.microsoft.com/office/powerpoint/2010/main" val="1798243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97B2F3-966E-4A32-B2C1-E67371BCA0D8}"/>
              </a:ext>
            </a:extLst>
          </p:cNvPr>
          <p:cNvSpPr>
            <a:spLocks noGrp="1"/>
          </p:cNvSpPr>
          <p:nvPr>
            <p:ph type="title"/>
          </p:nvPr>
        </p:nvSpPr>
        <p:spPr>
          <a:xfrm>
            <a:off x="1448284" y="1846509"/>
            <a:ext cx="4049268" cy="3164982"/>
          </a:xfrm>
        </p:spPr>
        <p:txBody>
          <a:bodyPr/>
          <a:lstStyle/>
          <a:p>
            <a:r>
              <a:rPr lang="en-US" dirty="0">
                <a:latin typeface="Arial" panose="020B0604020202020204" pitchFamily="34" charset="0"/>
                <a:cs typeface="Arial" panose="020B0604020202020204" pitchFamily="34" charset="0"/>
              </a:rPr>
              <a:t>Pedestrians are hard to see</a:t>
            </a:r>
          </a:p>
        </p:txBody>
      </p:sp>
      <p:pic>
        <p:nvPicPr>
          <p:cNvPr id="5" name="Content Placeholder 4">
            <a:extLst>
              <a:ext uri="{FF2B5EF4-FFF2-40B4-BE49-F238E27FC236}">
                <a16:creationId xmlns:a16="http://schemas.microsoft.com/office/drawing/2014/main" id="{05D2082F-B0F9-4E79-86F5-951C5518FB8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34607" y="457200"/>
            <a:ext cx="3961604" cy="5943600"/>
          </a:xfrm>
        </p:spPr>
      </p:pic>
    </p:spTree>
    <p:extLst>
      <p:ext uri="{BB962C8B-B14F-4D97-AF65-F5344CB8AC3E}">
        <p14:creationId xmlns:p14="http://schemas.microsoft.com/office/powerpoint/2010/main" val="103780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B0E7-FA16-4736-A68D-CA5D3677381F}"/>
              </a:ext>
            </a:extLst>
          </p:cNvPr>
          <p:cNvSpPr>
            <a:spLocks noGrp="1"/>
          </p:cNvSpPr>
          <p:nvPr>
            <p:ph type="title"/>
          </p:nvPr>
        </p:nvSpPr>
        <p:spPr>
          <a:xfrm>
            <a:off x="1793882" y="2453758"/>
            <a:ext cx="4022379" cy="1950482"/>
          </a:xfrm>
        </p:spPr>
        <p:txBody>
          <a:bodyPr/>
          <a:lstStyle/>
          <a:p>
            <a:r>
              <a:rPr lang="en-US" dirty="0">
                <a:latin typeface="Arial" panose="020B0604020202020204" pitchFamily="34" charset="0"/>
                <a:cs typeface="Arial" panose="020B0604020202020204" pitchFamily="34" charset="0"/>
              </a:rPr>
              <a:t>Pedestrians are hard to see</a:t>
            </a:r>
          </a:p>
        </p:txBody>
      </p:sp>
      <p:pic>
        <p:nvPicPr>
          <p:cNvPr id="4" name="Picture 3">
            <a:extLst>
              <a:ext uri="{FF2B5EF4-FFF2-40B4-BE49-F238E27FC236}">
                <a16:creationId xmlns:a16="http://schemas.microsoft.com/office/drawing/2014/main" id="{C7DEFB91-C5B3-4085-A5F4-710CB3E66B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2556" y="411479"/>
            <a:ext cx="4022379" cy="6035040"/>
          </a:xfrm>
          <a:prstGeom prst="rect">
            <a:avLst/>
          </a:prstGeom>
        </p:spPr>
      </p:pic>
      <p:sp>
        <p:nvSpPr>
          <p:cNvPr id="3" name="Content Placeholder 2">
            <a:extLst>
              <a:ext uri="{FF2B5EF4-FFF2-40B4-BE49-F238E27FC236}">
                <a16:creationId xmlns:a16="http://schemas.microsoft.com/office/drawing/2014/main" id="{EEE164DD-C715-F3E0-2044-B10CA0E63AFE}"/>
              </a:ext>
            </a:extLst>
          </p:cNvPr>
          <p:cNvSpPr>
            <a:spLocks noGrp="1"/>
          </p:cNvSpPr>
          <p:nvPr>
            <p:ph idx="1"/>
          </p:nvPr>
        </p:nvSpPr>
        <p:spPr>
          <a:xfrm>
            <a:off x="5177601" y="6039352"/>
            <a:ext cx="1434955" cy="407167"/>
          </a:xfrm>
        </p:spPr>
        <p:txBody>
          <a:bodyPr>
            <a:normAutofit/>
          </a:bodyPr>
          <a:lstStyle/>
          <a:p>
            <a:pPr marL="0" indent="0">
              <a:buNone/>
            </a:pPr>
            <a:r>
              <a:rPr lang="en-US" sz="1800" dirty="0">
                <a:solidFill>
                  <a:schemeClr val="bg1"/>
                </a:solidFill>
                <a:latin typeface="Arial" panose="020B0604020202020204" pitchFamily="34" charset="0"/>
                <a:cs typeface="Arial" panose="020B0604020202020204" pitchFamily="34" charset="0"/>
                <a:hlinkClick r:id="rId3"/>
              </a:rPr>
              <a:t>Video Link</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48712"/>
      </p:ext>
    </p:extLst>
  </p:cSld>
  <p:clrMapOvr>
    <a:masterClrMapping/>
  </p:clrMapOvr>
</p:sld>
</file>

<file path=ppt/theme/theme1.xml><?xml version="1.0" encoding="utf-8"?>
<a:theme xmlns:a="http://schemas.openxmlformats.org/drawingml/2006/main" name="WOU TS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Template>
  <TotalTime>6345</TotalTime>
  <Words>593</Words>
  <Application>Microsoft Office PowerPoint</Application>
  <PresentationFormat>Widescreen</PresentationFormat>
  <Paragraphs>58</Paragraphs>
  <Slides>26</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Georgia</vt:lpstr>
      <vt:lpstr>inherit</vt:lpstr>
      <vt:lpstr>Lato</vt:lpstr>
      <vt:lpstr>Myriad Pro Cond</vt:lpstr>
      <vt:lpstr>Open Sans</vt:lpstr>
      <vt:lpstr>Roboto</vt:lpstr>
      <vt:lpstr>WOU TSE</vt:lpstr>
      <vt:lpstr>Pedestrians</vt:lpstr>
      <vt:lpstr>What is a pedestrian?</vt:lpstr>
      <vt:lpstr>Why are they at risk?</vt:lpstr>
      <vt:lpstr>2020</vt:lpstr>
      <vt:lpstr>Where are they occurring?</vt:lpstr>
      <vt:lpstr>Including these places</vt:lpstr>
      <vt:lpstr>Pedestrians are hard to see</vt:lpstr>
      <vt:lpstr>Pedestrians are hard to see</vt:lpstr>
      <vt:lpstr>Pedestrians are hard to see</vt:lpstr>
      <vt:lpstr>What is a Crosswalk?</vt:lpstr>
      <vt:lpstr>PowerPoint Presentation</vt:lpstr>
      <vt:lpstr>PowerPoint Presentation</vt:lpstr>
      <vt:lpstr>PowerPoint Presentation</vt:lpstr>
      <vt:lpstr>PowerPoint Presentation</vt:lpstr>
      <vt:lpstr>PowerPoint Presentation</vt:lpstr>
      <vt:lpstr>PowerPoint Presentation</vt:lpstr>
      <vt:lpstr>Interacting with Pedestrians</vt:lpstr>
      <vt:lpstr>Turning Right</vt:lpstr>
      <vt:lpstr>Turning Left</vt:lpstr>
      <vt:lpstr>PowerPoint Presentation</vt:lpstr>
      <vt:lpstr>PowerPoint Presentation</vt:lpstr>
      <vt:lpstr>PowerPoint Presentation</vt:lpstr>
      <vt:lpstr>PowerPoint Presentation</vt:lpstr>
      <vt:lpstr>PowerPoint Presentation</vt:lpstr>
      <vt:lpstr>When do I stop? </vt:lpstr>
      <vt:lpstr>Search effectively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Pedestrians</dc:title>
  <dc:creator>Sharon Rothacker</dc:creator>
  <cp:lastModifiedBy>Megan McDermeit</cp:lastModifiedBy>
  <cp:revision>46</cp:revision>
  <dcterms:created xsi:type="dcterms:W3CDTF">2021-11-19T06:02:56Z</dcterms:created>
  <dcterms:modified xsi:type="dcterms:W3CDTF">2023-06-05T19:42:20Z</dcterms:modified>
</cp:coreProperties>
</file>