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82" r:id="rId2"/>
  </p:sldMasterIdLst>
  <p:notesMasterIdLst>
    <p:notesMasterId r:id="rId20"/>
  </p:notesMasterIdLst>
  <p:sldIdLst>
    <p:sldId id="300" r:id="rId3"/>
    <p:sldId id="298" r:id="rId4"/>
    <p:sldId id="272" r:id="rId5"/>
    <p:sldId id="262" r:id="rId6"/>
    <p:sldId id="268" r:id="rId7"/>
    <p:sldId id="273" r:id="rId8"/>
    <p:sldId id="274" r:id="rId9"/>
    <p:sldId id="275" r:id="rId10"/>
    <p:sldId id="276" r:id="rId11"/>
    <p:sldId id="280" r:id="rId12"/>
    <p:sldId id="284" r:id="rId13"/>
    <p:sldId id="301" r:id="rId14"/>
    <p:sldId id="277" r:id="rId15"/>
    <p:sldId id="289" r:id="rId16"/>
    <p:sldId id="290" r:id="rId17"/>
    <p:sldId id="291" r:id="rId18"/>
    <p:sldId id="294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00"/>
    <a:srgbClr val="F4F3F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>
      <p:cViewPr varScale="1">
        <p:scale>
          <a:sx n="62" d="100"/>
          <a:sy n="62" d="100"/>
        </p:scale>
        <p:origin x="1348" y="56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FDD1C953-F925-46C8-8D77-CAC3BD9FEEA2}" type="datetimeFigureOut">
              <a:rPr lang="en-US"/>
              <a:pPr/>
              <a:t>5/23/2023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7CF0907A-5685-46DD-A2CA-2D2647710A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91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gon.gov/odot/Data/Documents/QuickFacts_2020.pdf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34" charset="-128"/>
              </a:rPr>
              <a:t>Source: https://wisqars.cdc.gov/data/lcd/home 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34" charset="-128"/>
              </a:rPr>
              <a:t>Instructor can also show </a:t>
            </a:r>
            <a:r>
              <a:rPr lang="en-US">
                <a:ea typeface="ＭＳ Ｐゴシック" pitchFamily="34" charset="-128"/>
              </a:rPr>
              <a:t>DMV Quick Facts: </a:t>
            </a:r>
            <a:r>
              <a:rPr lang="en-US" b="0" i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https://www.oregon.gov/odot/Data/Documents/QuickFacts_2020.pdf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995FCAD-6BD0-4A58-9CFC-28682D517056}" type="slidenum">
              <a:rPr lang="en-US" sz="1200">
                <a:latin typeface="Calibri" pitchFamily="34" charset="0"/>
              </a:rPr>
              <a:pPr eaLnBrk="1" hangingPunct="1"/>
              <a:t>3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469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ea typeface="ＭＳ Ｐゴシック" pitchFamily="34" charset="-128"/>
              </a:rPr>
              <a:t>http://drowsydriving.org/resources/us-graduated-driver-licensing-laws-by-state/  (Link page to website or if no internet, use DMV Manual)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F8ED3EA-47A8-4DB6-8BA6-60DBF321C088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46617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FCD5C-4E9D-43B0-B1D1-C6BE0D69142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71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FCD5C-4E9D-43B0-B1D1-C6BE0D69142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1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FCD5C-4E9D-43B0-B1D1-C6BE0D69142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32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7E1222-F94E-4F20-8589-6036FC29BB27}" type="datetimeFigureOut">
              <a:rPr lang="en-US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41354E-26DB-456A-B75C-2688B9CDA6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8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0F76DC-DA96-40AE-A053-F924C2FA81AF}" type="datetimeFigureOut">
              <a:rPr lang="en-US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2236B-A294-45D3-BDB0-3D34C97443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74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19FA3B-F778-48BD-BF7C-218EEEEF3EC3}" type="datetimeFigureOut">
              <a:rPr lang="en-US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16D8A-40D9-4EA5-9688-7EC2C17B2B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44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10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9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62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98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66776"/>
            <a:ext cx="78867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71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09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99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498" y="871760"/>
            <a:ext cx="7886700" cy="3683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555498" y="1240060"/>
            <a:ext cx="7886700" cy="4658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9495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573BD5-21C5-4883-8121-576F1B3083FE}" type="datetimeFigureOut">
              <a:rPr lang="en-US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FADC6-4A89-463E-8E62-D1FA6041FB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70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694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3BD5-21C5-4883-8121-576F1B3083FE}" type="datetimeFigureOut">
              <a:rPr lang="en-US" smtClean="0">
                <a:solidFill>
                  <a:srgbClr val="FFFFFF"/>
                </a:solidFill>
              </a:rPr>
              <a:pPr/>
              <a:t>5/23/2023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FADC6-4A89-463E-8E62-D1FA6041FBE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297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5C7D2-0B6B-4D14-96D0-55914F988336}" type="datetimeFigureOut">
              <a:rPr lang="en-US" smtClean="0">
                <a:solidFill>
                  <a:srgbClr val="FFFFFF"/>
                </a:solidFill>
              </a:rPr>
              <a:pPr/>
              <a:t>5/23/2023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E3C6-5278-494A-8D34-D1DBA2FDAE2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173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FF27FF-5508-40F2-ADFC-481DD1953406}" type="datetimeFigureOut">
              <a:rPr lang="en-US"/>
              <a:pPr/>
              <a:t>5/23/2023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93D1D-9529-405F-B5B9-4BFA5B43BE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83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8FC122-606D-42A2-B552-5736F314F924}" type="datetimeFigureOut">
              <a:rPr lang="en-US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FDB49-D2B6-4960-BA0D-7DD3B3A117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6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85C7D2-0B6B-4D14-96D0-55914F988336}" type="datetimeFigureOut">
              <a:rPr lang="en-US"/>
              <a:pPr/>
              <a:t>5/23/2023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EE3C6-5278-494A-8D34-D1DBA2FDAE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9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A82CDB-85AD-4A0B-95EE-D90AF5213D8D}" type="datetimeFigureOut">
              <a:rPr lang="en-US"/>
              <a:pPr/>
              <a:t>5/23/2023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68432-8ECC-42E0-9A15-C2A04D0D93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94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1238BF-37C8-4BF6-B83A-0069D0258F4A}" type="datetimeFigureOut">
              <a:rPr lang="en-US"/>
              <a:pPr/>
              <a:t>5/23/2023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21F40-E732-4D64-BFC8-70D2879A8E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88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3429D0-242C-4999-B741-BD2F37685BD6}" type="datetimeFigureOut">
              <a:rPr lang="en-US"/>
              <a:pPr/>
              <a:t>5/23/2023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DC921-124D-4FC5-8B4D-DB1ABB00B9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4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02A834-0F2E-439D-B638-578F54093F9F}" type="datetimeFigureOut">
              <a:rPr lang="en-US"/>
              <a:pPr/>
              <a:t>5/23/2023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8453E-B941-4131-9BE1-005C76F82A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49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F7D308-B272-4492-BDA8-5C7F26DC66ED}" type="datetimeFigureOut">
              <a:rPr lang="en-US"/>
              <a:pPr/>
              <a:t>5/23/2023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9B922-E2A6-4982-BAB7-27D37F32EF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65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0C72A7A-3387-4719-BC95-9A4B62B16C75}" type="datetimeFigureOut">
              <a:rPr lang="en-US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68084F1-C004-4DEC-8CE8-5B6DDEABF6E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98" y="871760"/>
            <a:ext cx="78867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498" y="1962913"/>
            <a:ext cx="78867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02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  <p:sldLayoutId id="214748409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hyperlink" Target="https://vimeo.com/manage/videos/77999636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hyperlink" Target="https://vimeo.com/manage/videos/77999640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hyperlink" Target="https://vimeo.com/manage/videos/779996379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3BCB226-8387-4EFB-B6DD-2A4F5568F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8368" y="1828800"/>
            <a:ext cx="7007263" cy="1595582"/>
          </a:xfrm>
        </p:spPr>
        <p:txBody>
          <a:bodyPr>
            <a:normAutofit/>
          </a:bodyPr>
          <a:lstStyle/>
          <a:p>
            <a:r>
              <a:rPr lang="en-US" sz="5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Parent/Student Orientation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849914B-A961-9173-DB83-7D99A79743E5}"/>
              </a:ext>
            </a:extLst>
          </p:cNvPr>
          <p:cNvSpPr txBox="1">
            <a:spLocks/>
          </p:cNvSpPr>
          <p:nvPr/>
        </p:nvSpPr>
        <p:spPr>
          <a:xfrm>
            <a:off x="1524000" y="36576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600" dirty="0">
                <a:solidFill>
                  <a:srgbClr val="002200"/>
                </a:solidFill>
              </a:rPr>
              <a:t>Welcome to Driver Education</a:t>
            </a:r>
          </a:p>
        </p:txBody>
      </p:sp>
    </p:spTree>
    <p:extLst>
      <p:ext uri="{BB962C8B-B14F-4D97-AF65-F5344CB8AC3E}">
        <p14:creationId xmlns:p14="http://schemas.microsoft.com/office/powerpoint/2010/main" val="4071561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91440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800" spc="5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Did you know?</a:t>
            </a:r>
          </a:p>
        </p:txBody>
      </p:sp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2209800" y="2209800"/>
            <a:ext cx="5029200" cy="4419600"/>
          </a:xfrm>
        </p:spPr>
        <p:txBody>
          <a:bodyPr/>
          <a:lstStyle/>
          <a:p>
            <a:pPr algn="l"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1. Mirror Settings</a:t>
            </a:r>
          </a:p>
          <a:p>
            <a:pPr algn="l"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2. Steering Control</a:t>
            </a:r>
          </a:p>
          <a:p>
            <a:pPr algn="l"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3. Vehicle Placement</a:t>
            </a:r>
          </a:p>
          <a:p>
            <a:pPr algn="l"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	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And More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36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7471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7"/>
          <p:cNvSpPr>
            <a:spLocks noGrp="1"/>
          </p:cNvSpPr>
          <p:nvPr>
            <p:ph type="title"/>
          </p:nvPr>
        </p:nvSpPr>
        <p:spPr>
          <a:xfrm>
            <a:off x="685800" y="685800"/>
            <a:ext cx="7696200" cy="1312862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Mirror Settings- widens your view to the rear, which reduces the size of your blind spots. </a:t>
            </a:r>
            <a:endParaRPr lang="en-US" sz="3600" b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17410" name="Picture 32" descr="Traditional Setti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057400"/>
            <a:ext cx="8723312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" name="Group 6"/>
          <p:cNvGrpSpPr>
            <a:grpSpLocks/>
          </p:cNvGrpSpPr>
          <p:nvPr/>
        </p:nvGrpSpPr>
        <p:grpSpPr bwMode="auto">
          <a:xfrm>
            <a:off x="82550" y="4170363"/>
            <a:ext cx="8832850" cy="2306637"/>
            <a:chOff x="155813" y="1828800"/>
            <a:chExt cx="8832374" cy="2307177"/>
          </a:xfrm>
        </p:grpSpPr>
        <p:pic>
          <p:nvPicPr>
            <p:cNvPr id="17412" name="Picture 4" descr="Enhanced setting 2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13" y="2209800"/>
              <a:ext cx="8832374" cy="1926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TextBox 5"/>
            <p:cNvSpPr txBox="1">
              <a:spLocks noChangeArrowheads="1"/>
            </p:cNvSpPr>
            <p:nvPr/>
          </p:nvSpPr>
          <p:spPr bwMode="auto">
            <a:xfrm>
              <a:off x="2362200" y="1828800"/>
              <a:ext cx="43434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2800" b="1" dirty="0">
                  <a:solidFill>
                    <a:schemeClr val="tx2"/>
                  </a:solidFill>
                </a:rPr>
                <a:t>Modified Setting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4349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6"/>
          <p:cNvSpPr>
            <a:spLocks noGrp="1"/>
          </p:cNvSpPr>
          <p:nvPr>
            <p:ph type="title"/>
          </p:nvPr>
        </p:nvSpPr>
        <p:spPr>
          <a:xfrm>
            <a:off x="1828800" y="4798802"/>
            <a:ext cx="6362700" cy="1028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rgbClr val="002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 &amp; 3         	   OR             8 &amp; 4</a:t>
            </a:r>
            <a:br>
              <a:rPr lang="en-US" b="1" dirty="0">
                <a:solidFill>
                  <a:srgbClr val="002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en-US" sz="1200" b="1" dirty="0">
                <a:solidFill>
                  <a:srgbClr val="0022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22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knuckles out, thumbs up </a:t>
            </a:r>
            <a:endParaRPr lang="en-US" b="1" dirty="0">
              <a:solidFill>
                <a:srgbClr val="0022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 Placeholder 11"/>
          <p:cNvSpPr txBox="1">
            <a:spLocks/>
          </p:cNvSpPr>
          <p:nvPr/>
        </p:nvSpPr>
        <p:spPr bwMode="auto">
          <a:xfrm>
            <a:off x="2238375" y="655320"/>
            <a:ext cx="4667250" cy="88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4800" b="1" dirty="0">
                <a:cs typeface="Arial" panose="020B0604020202020204" pitchFamily="34" charset="0"/>
              </a:rPr>
              <a:t>Hand Positions</a:t>
            </a:r>
          </a:p>
        </p:txBody>
      </p:sp>
      <p:pic>
        <p:nvPicPr>
          <p:cNvPr id="6" name="Content Placeholder 5" descr="A motorcycle parked on top of a car&#10;&#10;Description automatically generated">
            <a:extLst>
              <a:ext uri="{FF2B5EF4-FFF2-40B4-BE49-F238E27FC236}">
                <a16:creationId xmlns:a16="http://schemas.microsoft.com/office/drawing/2014/main" id="{BE60DD09-3740-4271-8AEE-E5B0B5CC7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540" y="1752600"/>
            <a:ext cx="3779520" cy="2834640"/>
          </a:xfrm>
        </p:spPr>
      </p:pic>
      <p:pic>
        <p:nvPicPr>
          <p:cNvPr id="3" name="Picture 2" descr="A person in a car&#10;&#10;Description automatically generated">
            <a:extLst>
              <a:ext uri="{FF2B5EF4-FFF2-40B4-BE49-F238E27FC236}">
                <a16:creationId xmlns:a16="http://schemas.microsoft.com/office/drawing/2014/main" id="{9E98A108-CD86-40D0-8673-D44B084F5C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3779520" cy="28346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Placeholder 11"/>
          <p:cNvSpPr txBox="1">
            <a:spLocks/>
          </p:cNvSpPr>
          <p:nvPr/>
        </p:nvSpPr>
        <p:spPr bwMode="auto">
          <a:xfrm>
            <a:off x="3039257" y="609600"/>
            <a:ext cx="3170714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en-US" sz="4800" b="1" dirty="0">
                <a:cs typeface="Arial" panose="020B0604020202020204" pitchFamily="34" charset="0"/>
              </a:rPr>
              <a:t>Steering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2EBFB-4496-4DB9-9DE7-659B7CC2C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34576"/>
            <a:ext cx="4554107" cy="4182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3CD186-AAAA-4E30-8D84-562DCCBCA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614" y="1646769"/>
            <a:ext cx="4413887" cy="4157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D21414-AE90-28D6-7760-9958FF3C165B}"/>
              </a:ext>
            </a:extLst>
          </p:cNvPr>
          <p:cNvSpPr txBox="1"/>
          <p:nvPr/>
        </p:nvSpPr>
        <p:spPr>
          <a:xfrm>
            <a:off x="2209800" y="582824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Push-Pull or Hand over Hand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23" descr="Front limit 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3675063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1" descr="Front Limit 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878763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itle 7"/>
          <p:cNvSpPr>
            <a:spLocks noGrp="1"/>
          </p:cNvSpPr>
          <p:nvPr>
            <p:ph type="title" idx="4294967295"/>
          </p:nvPr>
        </p:nvSpPr>
        <p:spPr>
          <a:xfrm>
            <a:off x="1371600" y="38100"/>
            <a:ext cx="6400800" cy="8001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Front Position Reference Point</a:t>
            </a:r>
          </a:p>
        </p:txBody>
      </p:sp>
      <p:sp>
        <p:nvSpPr>
          <p:cNvPr id="15" name="Content Placeholder 8"/>
          <p:cNvSpPr txBox="1">
            <a:spLocks/>
          </p:cNvSpPr>
          <p:nvPr/>
        </p:nvSpPr>
        <p:spPr bwMode="auto">
          <a:xfrm>
            <a:off x="0" y="33528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Front bumper is 3-6 inches away from bottom of curb </a:t>
            </a:r>
          </a:p>
        </p:txBody>
      </p:sp>
      <p:sp>
        <p:nvSpPr>
          <p:cNvPr id="26" name="Content Placeholder 8"/>
          <p:cNvSpPr txBox="1">
            <a:spLocks/>
          </p:cNvSpPr>
          <p:nvPr/>
        </p:nvSpPr>
        <p:spPr bwMode="auto">
          <a:xfrm>
            <a:off x="4800600" y="5638800"/>
            <a:ext cx="3733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Passenger’s View Reference Points:</a:t>
            </a:r>
          </a:p>
          <a:p>
            <a:pPr algn="ctr">
              <a:spcBef>
                <a:spcPct val="20000"/>
              </a:spcBef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Outside Rear-view Mirrors or Corner Posts </a:t>
            </a:r>
          </a:p>
        </p:txBody>
      </p:sp>
      <p:sp>
        <p:nvSpPr>
          <p:cNvPr id="25" name="Content Placeholder 8"/>
          <p:cNvSpPr txBox="1">
            <a:spLocks/>
          </p:cNvSpPr>
          <p:nvPr/>
        </p:nvSpPr>
        <p:spPr bwMode="auto">
          <a:xfrm>
            <a:off x="762000" y="5638800"/>
            <a:ext cx="3276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Driver’</a:t>
            </a:r>
            <a:r>
              <a:rPr lang="en-US" altLang="ja-JP" sz="16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 View Reference Points:</a:t>
            </a:r>
          </a:p>
          <a:p>
            <a:pPr algn="ctr">
              <a:spcBef>
                <a:spcPct val="20000"/>
              </a:spcBef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Outside Rear-view Mirrors or Corner Posts</a:t>
            </a:r>
          </a:p>
        </p:txBody>
      </p:sp>
      <p:pic>
        <p:nvPicPr>
          <p:cNvPr id="23558" name="Picture 22" descr="front limit 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81400"/>
            <a:ext cx="3711575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10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6" descr="Front limit 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783638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itle 7"/>
          <p:cNvSpPr>
            <a:spLocks noGrp="1"/>
          </p:cNvSpPr>
          <p:nvPr>
            <p:ph type="title" idx="4294967295"/>
          </p:nvPr>
        </p:nvSpPr>
        <p:spPr>
          <a:xfrm>
            <a:off x="419100" y="126206"/>
            <a:ext cx="8305800" cy="77946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Use Reference Point for Legal Stops</a:t>
            </a:r>
          </a:p>
        </p:txBody>
      </p:sp>
      <p:sp>
        <p:nvSpPr>
          <p:cNvPr id="24580" name="Content Placeholder 8"/>
          <p:cNvSpPr>
            <a:spLocks noGrp="1"/>
          </p:cNvSpPr>
          <p:nvPr>
            <p:ph sz="half" idx="4294967295"/>
          </p:nvPr>
        </p:nvSpPr>
        <p:spPr>
          <a:xfrm>
            <a:off x="419100" y="3810000"/>
            <a:ext cx="5181600" cy="12192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Before stop line or</a:t>
            </a:r>
          </a:p>
          <a:p>
            <a:pPr>
              <a:buFont typeface="Arial" pitchFamily="34" charset="0"/>
              <a:buNone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crosswalk - painted or implied</a:t>
            </a:r>
          </a:p>
        </p:txBody>
      </p:sp>
      <p:sp>
        <p:nvSpPr>
          <p:cNvPr id="15" name="Content Placeholder 8"/>
          <p:cNvSpPr txBox="1">
            <a:spLocks/>
          </p:cNvSpPr>
          <p:nvPr/>
        </p:nvSpPr>
        <p:spPr bwMode="auto">
          <a:xfrm>
            <a:off x="76200" y="6172200"/>
            <a:ext cx="86487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itchFamily="34" charset="0"/>
              <a:buNone/>
            </a:pPr>
            <a: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Front Limit: Bottom of passenger or driver side mirror just before crosswalk </a:t>
            </a:r>
          </a:p>
        </p:txBody>
      </p:sp>
    </p:spTree>
    <p:extLst>
      <p:ext uri="{BB962C8B-B14F-4D97-AF65-F5344CB8AC3E}">
        <p14:creationId xmlns:p14="http://schemas.microsoft.com/office/powerpoint/2010/main" val="2736106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15"/>
          <p:cNvGrpSpPr>
            <a:grpSpLocks/>
          </p:cNvGrpSpPr>
          <p:nvPr/>
        </p:nvGrpSpPr>
        <p:grpSpPr bwMode="auto">
          <a:xfrm>
            <a:off x="381000" y="990600"/>
            <a:ext cx="8382000" cy="5105400"/>
            <a:chOff x="381000" y="990600"/>
            <a:chExt cx="8382000" cy="5105400"/>
          </a:xfrm>
        </p:grpSpPr>
        <p:pic>
          <p:nvPicPr>
            <p:cNvPr id="7" name="Picture 6" descr="Safety Stop 1 Solve LOS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5917" r="2367" b="14793"/>
            <a:stretch>
              <a:fillRect/>
            </a:stretch>
          </p:blipFill>
          <p:spPr bwMode="auto">
            <a:xfrm>
              <a:off x="381000" y="990600"/>
              <a:ext cx="8382000" cy="5105400"/>
            </a:xfrm>
            <a:prstGeom prst="rect">
              <a:avLst/>
            </a:prstGeom>
            <a:noFill/>
            <a:ln>
              <a:noFill/>
            </a:ln>
            <a:effectLst>
              <a:outerShdw blurRad="63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4876800" y="4495800"/>
              <a:ext cx="2133600" cy="8382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2" name="Title 7"/>
          <p:cNvSpPr>
            <a:spLocks noGrp="1"/>
          </p:cNvSpPr>
          <p:nvPr>
            <p:ph type="title" idx="4294967295"/>
          </p:nvPr>
        </p:nvSpPr>
        <p:spPr>
          <a:xfrm>
            <a:off x="2476500" y="130139"/>
            <a:ext cx="4267200" cy="8382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And Safety Stops</a:t>
            </a:r>
          </a:p>
        </p:txBody>
      </p:sp>
      <p:sp>
        <p:nvSpPr>
          <p:cNvPr id="25604" name="Content Placeholder 8"/>
          <p:cNvSpPr>
            <a:spLocks noGrp="1"/>
          </p:cNvSpPr>
          <p:nvPr>
            <p:ph sz="half" idx="4294967295"/>
          </p:nvPr>
        </p:nvSpPr>
        <p:spPr>
          <a:xfrm>
            <a:off x="401976" y="3868434"/>
            <a:ext cx="3143250" cy="59055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To get the best view</a:t>
            </a:r>
          </a:p>
        </p:txBody>
      </p:sp>
      <p:sp>
        <p:nvSpPr>
          <p:cNvPr id="15" name="Content Placeholder 8"/>
          <p:cNvSpPr txBox="1">
            <a:spLocks/>
          </p:cNvSpPr>
          <p:nvPr/>
        </p:nvSpPr>
        <p:spPr bwMode="auto">
          <a:xfrm>
            <a:off x="876300" y="6248400"/>
            <a:ext cx="7391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itchFamily="34" charset="0"/>
              <a:buNone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The front bumper is aligned with this part of the crosswalk. </a:t>
            </a:r>
          </a:p>
        </p:txBody>
      </p:sp>
    </p:spTree>
    <p:extLst>
      <p:ext uri="{BB962C8B-B14F-4D97-AF65-F5344CB8AC3E}">
        <p14:creationId xmlns:p14="http://schemas.microsoft.com/office/powerpoint/2010/main" val="3282028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857500"/>
            <a:ext cx="5334000" cy="1143000"/>
          </a:xfrm>
        </p:spPr>
        <p:txBody>
          <a:bodyPr/>
          <a:lstStyle/>
          <a:p>
            <a:pPr>
              <a:defRPr/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Thank you!</a:t>
            </a:r>
            <a:endParaRPr lang="en-US" sz="7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81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0C3F2-3E04-4B65-88E3-E85536128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Partners in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F131C7-0587-0DB8-A8D2-2EEFE742EA1D}"/>
              </a:ext>
            </a:extLst>
          </p:cNvPr>
          <p:cNvSpPr txBox="1"/>
          <p:nvPr/>
        </p:nvSpPr>
        <p:spPr>
          <a:xfrm>
            <a:off x="4267200" y="621403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Video</a:t>
            </a:r>
            <a:endParaRPr lang="en-US" dirty="0"/>
          </a:p>
        </p:txBody>
      </p:sp>
      <p:pic>
        <p:nvPicPr>
          <p:cNvPr id="5" name="parents-_be_the_driver_you_want_your_teen_to_be.mp4 (540p)">
            <a:hlinkClick r:id="" action="ppaction://media"/>
            <a:extLst>
              <a:ext uri="{FF2B5EF4-FFF2-40B4-BE49-F238E27FC236}">
                <a16:creationId xmlns:a16="http://schemas.microsoft.com/office/drawing/2014/main" id="{7852D43B-F072-8A9F-15B2-17146C72DF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355" y="1524000"/>
            <a:ext cx="7646289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3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7" name="Rectangle 4"/>
          <p:cNvSpPr>
            <a:spLocks noChangeArrowheads="1"/>
          </p:cNvSpPr>
          <p:nvPr/>
        </p:nvSpPr>
        <p:spPr bwMode="auto">
          <a:xfrm flipH="1">
            <a:off x="9418" y="1676400"/>
            <a:ext cx="1828800" cy="148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>
              <a:lnSpc>
                <a:spcPct val="114999"/>
              </a:lnSpc>
            </a:pPr>
            <a:r>
              <a:rPr lang="en-US" sz="1600" b="1" dirty="0">
                <a:latin typeface="Arial Narrow" panose="020B0606020202030204" pitchFamily="34" charset="0"/>
                <a:ea typeface="Calibri" pitchFamily="34" charset="0"/>
              </a:rPr>
              <a:t>Top 10 Leading Causes of </a:t>
            </a:r>
            <a:r>
              <a:rPr lang="en-US" sz="1600" b="1" u="sng" dirty="0">
                <a:latin typeface="Arial Narrow" panose="020B0606020202030204" pitchFamily="34" charset="0"/>
                <a:ea typeface="Calibri" pitchFamily="34" charset="0"/>
              </a:rPr>
              <a:t>Unintended</a:t>
            </a:r>
            <a:r>
              <a:rPr lang="en-US" sz="1600" b="1" dirty="0">
                <a:latin typeface="Arial Narrow" panose="020B0606020202030204" pitchFamily="34" charset="0"/>
                <a:ea typeface="Calibri" pitchFamily="34" charset="0"/>
              </a:rPr>
              <a:t> Deaths by Age Group -United States - 2020</a:t>
            </a:r>
            <a:endParaRPr lang="en-US" sz="1600" dirty="0">
              <a:latin typeface="Arial Narrow" panose="020B0606020202030204" pitchFamily="34" charset="0"/>
              <a:ea typeface="Calibri" pitchFamily="34" charset="0"/>
            </a:endParaRPr>
          </a:p>
        </p:txBody>
      </p:sp>
      <p:pic>
        <p:nvPicPr>
          <p:cNvPr id="26788" name="Picture 5" descr="CDC LOGO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47" y="3392784"/>
            <a:ext cx="13557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8262C041-A2C0-5745-E886-31F5ABBA36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0" r="18138" b="1"/>
          <a:stretch/>
        </p:blipFill>
        <p:spPr>
          <a:xfrm>
            <a:off x="1828800" y="15240"/>
            <a:ext cx="7197659" cy="685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32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3"/>
          <p:cNvSpPr>
            <a:spLocks noGrp="1"/>
          </p:cNvSpPr>
          <p:nvPr>
            <p:ph type="title"/>
          </p:nvPr>
        </p:nvSpPr>
        <p:spPr>
          <a:xfrm>
            <a:off x="1371600" y="685800"/>
            <a:ext cx="64008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rgbClr val="161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You Set the Standards…</a:t>
            </a:r>
          </a:p>
        </p:txBody>
      </p:sp>
      <p:sp>
        <p:nvSpPr>
          <p:cNvPr id="6147" name="Content Placeholder 4"/>
          <p:cNvSpPr>
            <a:spLocks noGrp="1"/>
          </p:cNvSpPr>
          <p:nvPr>
            <p:ph sz="half" idx="1"/>
          </p:nvPr>
        </p:nvSpPr>
        <p:spPr>
          <a:xfrm>
            <a:off x="2857500" y="1981200"/>
            <a:ext cx="3429000" cy="3455193"/>
          </a:xfrm>
        </p:spPr>
        <p:txBody>
          <a:bodyPr>
            <a:noAutofit/>
          </a:bodyPr>
          <a:lstStyle/>
          <a:p>
            <a:pPr marL="420624" indent="-384048" eaLnBrk="1" fontAlgn="auto" hangingPunct="1">
              <a:spcBef>
                <a:spcPts val="1200"/>
              </a:spcBef>
              <a:spcAft>
                <a:spcPts val="1200"/>
              </a:spcAft>
              <a:buFont typeface="Wingdings 2" pitchFamily="18" charset="2"/>
              <a:buNone/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Talk about them</a:t>
            </a:r>
          </a:p>
          <a:p>
            <a:pPr marL="420624" indent="-384048" eaLnBrk="1" fontAlgn="auto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Model them</a:t>
            </a:r>
          </a:p>
          <a:p>
            <a:pPr marL="420624" indent="-384048" eaLnBrk="1" fontAlgn="auto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Enforce them</a:t>
            </a:r>
          </a:p>
          <a:p>
            <a:pPr marL="420624" indent="-384048" eaLnBrk="1" fontAlgn="auto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 exceptions</a:t>
            </a:r>
          </a:p>
          <a:p>
            <a:pPr marL="420624" indent="-384048" eaLnBrk="1" fontAlgn="auto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 excuses</a:t>
            </a:r>
          </a:p>
          <a:p>
            <a:pPr marL="420624" indent="-384048" eaLnBrk="1" fontAlgn="auto" hangingPunct="1">
              <a:spcBef>
                <a:spcPts val="1200"/>
              </a:spcBef>
              <a:spcAft>
                <a:spcPts val="1200"/>
              </a:spcAft>
              <a:buFont typeface="Wingdings 2" pitchFamily="18" charset="2"/>
              <a:buNone/>
              <a:defRPr/>
            </a:pP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1259" y="5879812"/>
            <a:ext cx="80814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ea typeface="+mn-ea"/>
                <a:cs typeface="Arial" panose="020B0604020202020204" pitchFamily="34" charset="0"/>
              </a:rPr>
              <a:t>Formal or Informal Vehicle-Use Contract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199" y="304800"/>
            <a:ext cx="4419600" cy="63976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sz="3600" b="1" cap="none" dirty="0">
                <a:latin typeface="Arial" panose="020B0604020202020204" pitchFamily="34" charset="0"/>
                <a:cs typeface="Arial" panose="020B0604020202020204" pitchFamily="34" charset="0"/>
              </a:rPr>
              <a:t>Set the Standards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73A68A-C904-70E0-A998-6D62DF9C9831}"/>
              </a:ext>
            </a:extLst>
          </p:cNvPr>
          <p:cNvSpPr txBox="1"/>
          <p:nvPr/>
        </p:nvSpPr>
        <p:spPr>
          <a:xfrm>
            <a:off x="4152900" y="6149939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Video</a:t>
            </a:r>
            <a:endParaRPr lang="en-US" dirty="0"/>
          </a:p>
        </p:txBody>
      </p:sp>
      <p:pic>
        <p:nvPicPr>
          <p:cNvPr id="6" name="whoa (540p)">
            <a:hlinkClick r:id="" action="ppaction://media"/>
            <a:extLst>
              <a:ext uri="{FF2B5EF4-FFF2-40B4-BE49-F238E27FC236}">
                <a16:creationId xmlns:a16="http://schemas.microsoft.com/office/drawing/2014/main" id="{3681AE25-DD6F-CE79-97F6-30866D738E28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59" y="1234440"/>
            <a:ext cx="7802880" cy="4389120"/>
          </a:xfrm>
        </p:spPr>
      </p:pic>
    </p:spTree>
    <p:extLst>
      <p:ext uri="{BB962C8B-B14F-4D97-AF65-F5344CB8AC3E}">
        <p14:creationId xmlns:p14="http://schemas.microsoft.com/office/powerpoint/2010/main" val="69761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5145"/>
            <a:ext cx="9144000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ODOT Approved DE Courses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76200" y="544327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It’s the Way to Go!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412EBF-8455-359A-BBF6-2587D32DB326}"/>
              </a:ext>
            </a:extLst>
          </p:cNvPr>
          <p:cNvSpPr txBox="1"/>
          <p:nvPr/>
        </p:nvSpPr>
        <p:spPr>
          <a:xfrm>
            <a:off x="4162850" y="6325404"/>
            <a:ext cx="81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Video</a:t>
            </a:r>
            <a:endParaRPr lang="en-US" dirty="0"/>
          </a:p>
        </p:txBody>
      </p:sp>
      <p:pic>
        <p:nvPicPr>
          <p:cNvPr id="3" name="rite_of_passage (540p)">
            <a:hlinkClick r:id="" action="ppaction://media"/>
            <a:extLst>
              <a:ext uri="{FF2B5EF4-FFF2-40B4-BE49-F238E27FC236}">
                <a16:creationId xmlns:a16="http://schemas.microsoft.com/office/drawing/2014/main" id="{D66CCB84-E022-C05F-5540-C788E53F5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519" y="1694230"/>
            <a:ext cx="666496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5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8"/>
          <p:cNvSpPr>
            <a:spLocks noGrp="1"/>
          </p:cNvSpPr>
          <p:nvPr>
            <p:ph sz="quarter" idx="13"/>
          </p:nvPr>
        </p:nvSpPr>
        <p:spPr>
          <a:xfrm>
            <a:off x="4931597" y="1590675"/>
            <a:ext cx="3886200" cy="3676650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 typeface="Arial" pitchFamily="34" charset="0"/>
              <a:buNone/>
            </a:pPr>
            <a:r>
              <a:rPr lang="en-US" sz="28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Pre-assigned homework </a:t>
            </a:r>
          </a:p>
          <a:p>
            <a:pPr marL="0" indent="0" eaLnBrk="1" hangingPunct="1">
              <a:spcBef>
                <a:spcPts val="0"/>
              </a:spcBef>
              <a:buFont typeface="Arial" pitchFamily="34" charset="0"/>
              <a:buNone/>
            </a:pPr>
            <a:r>
              <a:rPr lang="en-US" sz="28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so, you’</a:t>
            </a:r>
            <a:r>
              <a:rPr lang="en-US" altLang="ja-JP" sz="28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ll be ready</a:t>
            </a:r>
          </a:p>
          <a:p>
            <a:pPr marL="0" indent="0" eaLnBrk="1" hangingPunct="1">
              <a:spcBef>
                <a:spcPts val="0"/>
              </a:spcBef>
              <a:buFont typeface="Arial" pitchFamily="34" charset="0"/>
              <a:buNone/>
            </a:pPr>
            <a:r>
              <a:rPr lang="en-US" sz="28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to learn and practice </a:t>
            </a:r>
          </a:p>
          <a:p>
            <a:pPr marL="0" indent="0" eaLnBrk="1" hangingPunct="1">
              <a:spcBef>
                <a:spcPts val="0"/>
              </a:spcBef>
              <a:buFont typeface="Arial" pitchFamily="34" charset="0"/>
              <a:buNone/>
            </a:pPr>
            <a:r>
              <a:rPr lang="en-US" sz="28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 class every day.</a:t>
            </a:r>
          </a:p>
          <a:p>
            <a:pPr marL="0" indent="0" eaLnBrk="1" hangingPunct="1">
              <a:spcBef>
                <a:spcPts val="0"/>
              </a:spcBef>
              <a:buFont typeface="Arial" pitchFamily="34" charset="0"/>
              <a:buNone/>
            </a:pPr>
            <a:endParaRPr lang="en-US" sz="28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Font typeface="Arial" pitchFamily="34" charset="0"/>
              <a:buNone/>
            </a:pPr>
            <a:r>
              <a:rPr lang="en-US" sz="28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Complete your homework </a:t>
            </a:r>
          </a:p>
          <a:p>
            <a:pPr marL="0" indent="0" eaLnBrk="1" hangingPunct="1">
              <a:spcBef>
                <a:spcPts val="0"/>
              </a:spcBef>
              <a:buFont typeface="Arial" pitchFamily="34" charset="0"/>
              <a:buNone/>
            </a:pPr>
            <a:r>
              <a:rPr lang="en-US" sz="28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before class. </a:t>
            </a:r>
          </a:p>
          <a:p>
            <a:pPr marL="0" indent="0" eaLnBrk="1" hangingPunct="1">
              <a:spcBef>
                <a:spcPts val="0"/>
              </a:spcBef>
              <a:buFont typeface="Arial" pitchFamily="34" charset="0"/>
              <a:buNone/>
            </a:pPr>
            <a:endParaRPr lang="en-US" sz="2400" b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Font typeface="Arial" pitchFamily="34" charset="0"/>
              <a:buNone/>
            </a:pPr>
            <a:endParaRPr lang="en-US" sz="2400" b="1" dirty="0">
              <a:ea typeface="ＭＳ Ｐゴシック" pitchFamily="34" charset="-128"/>
            </a:endParaRPr>
          </a:p>
          <a:p>
            <a:pPr marL="0" indent="0" eaLnBrk="1" hangingPunct="1">
              <a:spcBef>
                <a:spcPts val="0"/>
              </a:spcBef>
              <a:buFont typeface="Arial" pitchFamily="34" charset="0"/>
              <a:buNone/>
            </a:pPr>
            <a:endParaRPr lang="en-US" sz="2400" b="1" dirty="0">
              <a:ea typeface="ＭＳ Ｐゴシック" pitchFamily="34" charset="-128"/>
            </a:endParaRPr>
          </a:p>
          <a:p>
            <a:pPr marL="0" indent="0" eaLnBrk="1" hangingPunct="1">
              <a:spcBef>
                <a:spcPts val="0"/>
              </a:spcBef>
              <a:buFont typeface="Arial" pitchFamily="34" charset="0"/>
              <a:buNone/>
            </a:pPr>
            <a:endParaRPr lang="en-US" sz="2400" dirty="0">
              <a:ea typeface="ＭＳ Ｐゴシック" pitchFamily="34" charset="-128"/>
            </a:endParaRPr>
          </a:p>
          <a:p>
            <a:pPr marL="0" indent="0" eaLnBrk="1" hangingPunct="1">
              <a:spcBef>
                <a:spcPts val="0"/>
              </a:spcBef>
              <a:buFont typeface="Arial" pitchFamily="34" charset="0"/>
              <a:buNone/>
            </a:pPr>
            <a:endParaRPr lang="en-US" sz="2400" b="1" dirty="0">
              <a:ea typeface="ＭＳ Ｐゴシック" pitchFamily="34" charset="-128"/>
            </a:endParaRPr>
          </a:p>
        </p:txBody>
      </p:sp>
      <p:sp>
        <p:nvSpPr>
          <p:cNvPr id="15362" name="Title 7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096000" cy="112518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Your Main Resource</a:t>
            </a:r>
          </a:p>
        </p:txBody>
      </p:sp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B8B7854E-5CA3-E89F-A996-FB0B5F60A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892">
            <a:off x="804217" y="1217722"/>
            <a:ext cx="3410213" cy="502920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406597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7"/>
          <p:cNvSpPr>
            <a:spLocks noGrp="1"/>
          </p:cNvSpPr>
          <p:nvPr>
            <p:ph type="title"/>
          </p:nvPr>
        </p:nvSpPr>
        <p:spPr>
          <a:xfrm>
            <a:off x="1916049" y="990600"/>
            <a:ext cx="5311902" cy="810737"/>
          </a:xfrm>
          <a:noFill/>
        </p:spPr>
        <p:txBody>
          <a:bodyPr>
            <a:normAutofit/>
          </a:bodyPr>
          <a:lstStyle/>
          <a:p>
            <a:pPr algn="l" eaLnBrk="1" hangingPunct="1"/>
            <a: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Other Resources</a:t>
            </a:r>
          </a:p>
        </p:txBody>
      </p:sp>
      <p:sp>
        <p:nvSpPr>
          <p:cNvPr id="2" name="Content Placeholder 13"/>
          <p:cNvSpPr>
            <a:spLocks noGrp="1"/>
          </p:cNvSpPr>
          <p:nvPr>
            <p:ph sz="quarter" idx="4294967295"/>
          </p:nvPr>
        </p:nvSpPr>
        <p:spPr>
          <a:xfrm>
            <a:off x="1485900" y="2057400"/>
            <a:ext cx="6172200" cy="4038600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Driver Manual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New Rules and Laws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Parent Guide to Teen Driving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Driving Logs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GDL Laws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endParaRPr lang="en-US" sz="3600" b="1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3367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In Car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555498" y="1905000"/>
            <a:ext cx="4343400" cy="42672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Attend all 30 hours of classroom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Complete all assignments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(turn in by due date)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Participate in class activities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 on time for all classes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cell phones/iPods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Score 80% on exams and overall class assignment totals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181600" y="1907517"/>
            <a:ext cx="3886200" cy="389229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Attend all 12 hours of in car instruction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 on time for all drives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cell phones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Document and turn in a minimum of 5 hours supervised home practice              (more time is always recommended)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 well rested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0" y="571500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Failure to complete class and in car hours will result in an additional fee</a:t>
            </a:r>
          </a:p>
        </p:txBody>
      </p:sp>
    </p:spTree>
    <p:extLst>
      <p:ext uri="{BB962C8B-B14F-4D97-AF65-F5344CB8AC3E}">
        <p14:creationId xmlns:p14="http://schemas.microsoft.com/office/powerpoint/2010/main" val="138322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437</Words>
  <Application>Microsoft Office PowerPoint</Application>
  <PresentationFormat>On-screen Show (4:3)</PresentationFormat>
  <Paragraphs>84</Paragraphs>
  <Slides>17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 Narrow</vt:lpstr>
      <vt:lpstr>Calibri</vt:lpstr>
      <vt:lpstr>Georgia</vt:lpstr>
      <vt:lpstr>Lato</vt:lpstr>
      <vt:lpstr>Wingdings 2</vt:lpstr>
      <vt:lpstr>Office Theme</vt:lpstr>
      <vt:lpstr>WOU TSE template</vt:lpstr>
      <vt:lpstr>PowerPoint Presentation</vt:lpstr>
      <vt:lpstr>Partners in Learning</vt:lpstr>
      <vt:lpstr>PowerPoint Presentation</vt:lpstr>
      <vt:lpstr>You Set the Standards…</vt:lpstr>
      <vt:lpstr>Set the Standards</vt:lpstr>
      <vt:lpstr>ODOT Approved DE Courses</vt:lpstr>
      <vt:lpstr>Your Main Resource</vt:lpstr>
      <vt:lpstr>Other Resources</vt:lpstr>
      <vt:lpstr>Requirements Class     In Car</vt:lpstr>
      <vt:lpstr>Did you know?</vt:lpstr>
      <vt:lpstr>Mirror Settings- widens your view to the rear, which reduces the size of your blind spots. </vt:lpstr>
      <vt:lpstr>9 &amp; 3             OR             8 &amp; 4  knuckles out, thumbs up </vt:lpstr>
      <vt:lpstr>PowerPoint Presentation</vt:lpstr>
      <vt:lpstr>Front Position Reference Point</vt:lpstr>
      <vt:lpstr>Use Reference Point for Legal Stops</vt:lpstr>
      <vt:lpstr>And Safety Stops</vt:lpstr>
      <vt:lpstr>Thank you!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Liz Taylor</dc:creator>
  <cp:lastModifiedBy>Megan McDermeit</cp:lastModifiedBy>
  <cp:revision>83</cp:revision>
  <dcterms:created xsi:type="dcterms:W3CDTF">2012-04-15T20:21:52Z</dcterms:created>
  <dcterms:modified xsi:type="dcterms:W3CDTF">2023-05-23T16:01:19Z</dcterms:modified>
</cp:coreProperties>
</file>