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1"/>
  </p:notesMasterIdLst>
  <p:sldIdLst>
    <p:sldId id="274" r:id="rId2"/>
    <p:sldId id="256" r:id="rId3"/>
    <p:sldId id="257" r:id="rId4"/>
    <p:sldId id="258" r:id="rId5"/>
    <p:sldId id="260" r:id="rId6"/>
    <p:sldId id="261" r:id="rId7"/>
    <p:sldId id="262" r:id="rId8"/>
    <p:sldId id="263" r:id="rId9"/>
    <p:sldId id="264" r:id="rId10"/>
    <p:sldId id="265" r:id="rId11"/>
    <p:sldId id="266" r:id="rId12"/>
    <p:sldId id="267" r:id="rId13"/>
    <p:sldId id="268" r:id="rId14"/>
    <p:sldId id="269" r:id="rId15"/>
    <p:sldId id="270" r:id="rId16"/>
    <p:sldId id="276" r:id="rId17"/>
    <p:sldId id="275" r:id="rId18"/>
    <p:sldId id="27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9452" autoAdjust="0"/>
  </p:normalViewPr>
  <p:slideViewPr>
    <p:cSldViewPr snapToGrid="0">
      <p:cViewPr varScale="1">
        <p:scale>
          <a:sx n="66" d="100"/>
          <a:sy n="66" d="100"/>
        </p:scale>
        <p:origin x="1282" y="58"/>
      </p:cViewPr>
      <p:guideLst/>
    </p:cSldViewPr>
  </p:slideViewPr>
  <p:notesTextViewPr>
    <p:cViewPr>
      <p:scale>
        <a:sx n="1" d="1"/>
        <a:sy n="1" d="1"/>
      </p:scale>
      <p:origin x="0" y="-667"/>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D32FA8-EDB7-4F06-96B9-546C1064BDCA}" type="datetimeFigureOut">
              <a:rPr lang="en-US" smtClean="0"/>
              <a:t>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7F76AD-CE94-47F8-91E2-665FCE424033}" type="slidenum">
              <a:rPr lang="en-US" smtClean="0"/>
              <a:t>‹#›</a:t>
            </a:fld>
            <a:endParaRPr lang="en-US"/>
          </a:p>
        </p:txBody>
      </p:sp>
    </p:spTree>
    <p:extLst>
      <p:ext uri="{BB962C8B-B14F-4D97-AF65-F5344CB8AC3E}">
        <p14:creationId xmlns:p14="http://schemas.microsoft.com/office/powerpoint/2010/main" val="3577099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 students that we  will discuss in later chapters other instances to increase following distance and what else increases our stopping distance.</a:t>
            </a:r>
          </a:p>
          <a:p>
            <a:endParaRPr lang="en-US" dirty="0"/>
          </a:p>
          <a:p>
            <a:r>
              <a:rPr lang="en-US" dirty="0"/>
              <a:t>Photo: Florida Safety Council- http://bdi.floridasafety.org/topics/english/module6english.html</a:t>
            </a:r>
          </a:p>
        </p:txBody>
      </p:sp>
      <p:sp>
        <p:nvSpPr>
          <p:cNvPr id="4" name="Slide Number Placeholder 3"/>
          <p:cNvSpPr>
            <a:spLocks noGrp="1"/>
          </p:cNvSpPr>
          <p:nvPr>
            <p:ph type="sldNum" sz="quarter" idx="10"/>
          </p:nvPr>
        </p:nvSpPr>
        <p:spPr/>
        <p:txBody>
          <a:bodyPr/>
          <a:lstStyle/>
          <a:p>
            <a:fld id="{7D7F76AD-CE94-47F8-91E2-665FCE424033}" type="slidenum">
              <a:rPr lang="en-US" smtClean="0"/>
              <a:t>2</a:t>
            </a:fld>
            <a:endParaRPr lang="en-US"/>
          </a:p>
        </p:txBody>
      </p:sp>
    </p:spTree>
    <p:extLst>
      <p:ext uri="{BB962C8B-B14F-4D97-AF65-F5344CB8AC3E}">
        <p14:creationId xmlns:p14="http://schemas.microsoft.com/office/powerpoint/2010/main" val="1549033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Conducting the Activity:</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Hand out simulated steering wheels.</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activity begins by asking learners: What actions would you take to avoid a crash? Listen to their answers and be prepared to observe their feet and hands during the video clip that follows. Some will brake and steer right, others will steer left into the path of oncoming traffic, some will just hit the brake, and some will freeze and take no actions. There may be a few learners who actually come off the pedals and steer for open space; they will not however, take three steering actions. Each action will result in failure to control the emergency.</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Make this point: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an emergency your habits take over.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Explain what actions are needed to make a successful emergency lane change, then allow them to practice those actions several times with each following time interval.</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rPr>
              <a:t>As you near the end of the presentation, expect some learners will conclude that braking is a better alternative action to take than evasive steering. Give them positive feedback and continue through the last slides.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D7F76AD-CE94-47F8-91E2-665FCE424033}" type="slidenum">
              <a:rPr lang="en-US" smtClean="0"/>
              <a:t>4</a:t>
            </a:fld>
            <a:endParaRPr lang="en-US"/>
          </a:p>
        </p:txBody>
      </p:sp>
    </p:spTree>
    <p:extLst>
      <p:ext uri="{BB962C8B-B14F-4D97-AF65-F5344CB8AC3E}">
        <p14:creationId xmlns:p14="http://schemas.microsoft.com/office/powerpoint/2010/main" val="11411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Conducting the Activity:</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Hand out simulated steering wheels.</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activity begins by asking learners: What actions would you take to avoid a crash? Listen to their answers and be prepared to observe their feet and hands during the video clip that follows. Some will brake and steer right, others will steer left into the path of oncoming traffic, some will just hit the brake, and some will freeze and take no actions. There may be a few learners who actually come off the pedals and steer for open space; they will not however, take three steering actions. Each action will result in failure to control the emergency.</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b="1" dirty="0">
                <a:effectLst/>
                <a:latin typeface="Calibri" panose="020F0502020204030204" pitchFamily="34" charset="0"/>
                <a:ea typeface="Times New Roman" panose="02020603050405020304" pitchFamily="18" charset="0"/>
                <a:cs typeface="Times New Roman" panose="02020603050405020304" pitchFamily="18" charset="0"/>
              </a:rPr>
              <a:t>Make this point: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an emergency your habits take over.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Explain what actions are needed to make a successful emergency lane change, then allow them to practice those actions several times with each following time interval.</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457200" marR="0"/>
            <a:r>
              <a:rPr lang="en-US" sz="1800" dirty="0">
                <a:effectLst/>
                <a:latin typeface="Calibri" panose="020F0502020204030204" pitchFamily="34" charset="0"/>
                <a:ea typeface="Times New Roman" panose="02020603050405020304" pitchFamily="18" charset="0"/>
              </a:rPr>
              <a:t>As you near the end of the presentation, expect some learners will conclude that braking is a better alternative action to take than evasive steering. Give them positive feedback and continue through the last slides. </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D7F76AD-CE94-47F8-91E2-665FCE424033}" type="slidenum">
              <a:rPr lang="en-US" smtClean="0"/>
              <a:t>11</a:t>
            </a:fld>
            <a:endParaRPr lang="en-US"/>
          </a:p>
        </p:txBody>
      </p:sp>
    </p:spTree>
    <p:extLst>
      <p:ext uri="{BB962C8B-B14F-4D97-AF65-F5344CB8AC3E}">
        <p14:creationId xmlns:p14="http://schemas.microsoft.com/office/powerpoint/2010/main" val="3511019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F76AD-CE94-47F8-91E2-665FCE424033}" type="slidenum">
              <a:rPr lang="en-US" smtClean="0"/>
              <a:t>12</a:t>
            </a:fld>
            <a:endParaRPr lang="en-US"/>
          </a:p>
        </p:txBody>
      </p:sp>
    </p:spTree>
    <p:extLst>
      <p:ext uri="{BB962C8B-B14F-4D97-AF65-F5344CB8AC3E}">
        <p14:creationId xmlns:p14="http://schemas.microsoft.com/office/powerpoint/2010/main" val="1972731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F76AD-CE94-47F8-91E2-665FCE424033}" type="slidenum">
              <a:rPr lang="en-US" smtClean="0"/>
              <a:t>14</a:t>
            </a:fld>
            <a:endParaRPr lang="en-US"/>
          </a:p>
        </p:txBody>
      </p:sp>
    </p:spTree>
    <p:extLst>
      <p:ext uri="{BB962C8B-B14F-4D97-AF65-F5344CB8AC3E}">
        <p14:creationId xmlns:p14="http://schemas.microsoft.com/office/powerpoint/2010/main" val="3762502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7F76AD-CE94-47F8-91E2-665FCE424033}" type="slidenum">
              <a:rPr lang="en-US" smtClean="0"/>
              <a:t>16</a:t>
            </a:fld>
            <a:endParaRPr lang="en-US"/>
          </a:p>
        </p:txBody>
      </p:sp>
    </p:spTree>
    <p:extLst>
      <p:ext uri="{BB962C8B-B14F-4D97-AF65-F5344CB8AC3E}">
        <p14:creationId xmlns:p14="http://schemas.microsoft.com/office/powerpoint/2010/main" val="914399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Directions listed in IM- Same activity as R2</a:t>
            </a:r>
          </a:p>
        </p:txBody>
      </p:sp>
      <p:sp>
        <p:nvSpPr>
          <p:cNvPr id="4" name="Slide Number Placeholder 3"/>
          <p:cNvSpPr>
            <a:spLocks noGrp="1"/>
          </p:cNvSpPr>
          <p:nvPr>
            <p:ph type="sldNum" sz="quarter" idx="5"/>
          </p:nvPr>
        </p:nvSpPr>
        <p:spPr/>
        <p:txBody>
          <a:bodyPr/>
          <a:lstStyle/>
          <a:p>
            <a:fld id="{7D7F76AD-CE94-47F8-91E2-665FCE424033}" type="slidenum">
              <a:rPr lang="en-US" smtClean="0"/>
              <a:t>19</a:t>
            </a:fld>
            <a:endParaRPr lang="en-US"/>
          </a:p>
        </p:txBody>
      </p:sp>
    </p:spTree>
    <p:extLst>
      <p:ext uri="{BB962C8B-B14F-4D97-AF65-F5344CB8AC3E}">
        <p14:creationId xmlns:p14="http://schemas.microsoft.com/office/powerpoint/2010/main" val="30188328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59409-24AC-2A41-805F-169049BA4F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CD3590B-CAD5-2447-99D1-FC9AB866AF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4B026D1D-EBBF-BC49-B601-35E2863982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427357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92BD9-5BC0-9D4B-8EBA-547067794D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EA04AF-8FE6-8D46-8B46-28302A566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590A258-A7C9-414F-BE5E-9100359F1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539538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8AFFA-D374-1044-A228-4B5D16D55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DE829F2-FFDC-EE45-82D3-FC9F783E1D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EF4276D1-E096-F646-931E-34ACF3C4C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484924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46C9D-F948-9140-A579-DA37CBAC4E5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915A6B4-733F-014B-A4D4-EB096F4585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8D05B9-42CA-9A4F-A64D-7889BA7996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B7FE4DB-D25E-8B4E-AD0F-6EB0B349F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3648650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3F36F-A5BD-1A48-AEA1-B565256BF9D6}"/>
              </a:ext>
            </a:extLst>
          </p:cNvPr>
          <p:cNvSpPr>
            <a:spLocks noGrp="1"/>
          </p:cNvSpPr>
          <p:nvPr>
            <p:ph type="title"/>
          </p:nvPr>
        </p:nvSpPr>
        <p:spPr>
          <a:xfrm>
            <a:off x="839788" y="866776"/>
            <a:ext cx="10515600" cy="82391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264C56-F954-624C-8B30-75140C7A8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0A1DA1-385D-1340-B4E3-B21FE9EA67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424F5F-5960-784C-B0A9-A9F2BA20F1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B645D0-C4F4-C246-88FC-9F50EE5D3B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0CBDEBE4-F25E-FB49-A696-F162A5FB53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445737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p:nvPr>
        </p:nvSpPr>
        <p:spPr/>
        <p:txBody>
          <a:bodyPr/>
          <a:lstStyle/>
          <a:p>
            <a:r>
              <a:rPr lang="en-US"/>
              <a:t>Click to edit Master title style</a:t>
            </a:r>
            <a:endParaRPr lang="en-US" dirty="0"/>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1910972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p:txBody>
          <a:bodyPr/>
          <a:lstStyle/>
          <a:p>
            <a:r>
              <a:rPr lang="en-US" dirty="0"/>
              <a:t>Learning Objectives</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Tree>
    <p:extLst>
      <p:ext uri="{BB962C8B-B14F-4D97-AF65-F5344CB8AC3E}">
        <p14:creationId xmlns:p14="http://schemas.microsoft.com/office/powerpoint/2010/main" val="214217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A444-58D9-0744-A533-0F8C9FD98970}"/>
              </a:ext>
            </a:extLst>
          </p:cNvPr>
          <p:cNvSpPr>
            <a:spLocks noGrp="1"/>
          </p:cNvSpPr>
          <p:nvPr>
            <p:ph type="title" hasCustomPrompt="1"/>
          </p:nvPr>
        </p:nvSpPr>
        <p:spPr>
          <a:xfrm>
            <a:off x="740664" y="871760"/>
            <a:ext cx="10515600" cy="368300"/>
          </a:xfrm>
        </p:spPr>
        <p:txBody>
          <a:bodyPr>
            <a:normAutofit/>
          </a:bodyPr>
          <a:lstStyle>
            <a:lvl1pPr>
              <a:defRPr sz="3200"/>
            </a:lvl1pPr>
          </a:lstStyle>
          <a:p>
            <a:r>
              <a:rPr lang="en-US" dirty="0"/>
              <a:t>Activity</a:t>
            </a:r>
          </a:p>
        </p:txBody>
      </p:sp>
      <p:pic>
        <p:nvPicPr>
          <p:cNvPr id="6" name="Picture 5">
            <a:extLst>
              <a:ext uri="{FF2B5EF4-FFF2-40B4-BE49-F238E27FC236}">
                <a16:creationId xmlns:a16="http://schemas.microsoft.com/office/drawing/2014/main" id="{BDC9D05D-38A2-0A40-92CA-D3A7A106F9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910" y="282004"/>
            <a:ext cx="5016500" cy="368300"/>
          </a:xfrm>
          <a:prstGeom prst="rect">
            <a:avLst/>
          </a:prstGeom>
        </p:spPr>
      </p:pic>
      <p:sp>
        <p:nvSpPr>
          <p:cNvPr id="4" name="Title 1">
            <a:extLst>
              <a:ext uri="{FF2B5EF4-FFF2-40B4-BE49-F238E27FC236}">
                <a16:creationId xmlns:a16="http://schemas.microsoft.com/office/drawing/2014/main" id="{7CFC2D37-18F6-9441-A812-A3AA6F4E60EB}"/>
              </a:ext>
            </a:extLst>
          </p:cNvPr>
          <p:cNvSpPr txBox="1">
            <a:spLocks/>
          </p:cNvSpPr>
          <p:nvPr/>
        </p:nvSpPr>
        <p:spPr>
          <a:xfrm>
            <a:off x="740664" y="1240060"/>
            <a:ext cx="10515600" cy="4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r>
              <a:rPr lang="en-US" sz="2400" dirty="0">
                <a:solidFill>
                  <a:schemeClr val="bg1">
                    <a:lumMod val="50000"/>
                  </a:schemeClr>
                </a:solidFill>
              </a:rPr>
              <a:t>Click to edit Master title style</a:t>
            </a:r>
          </a:p>
        </p:txBody>
      </p:sp>
    </p:spTree>
    <p:extLst>
      <p:ext uri="{BB962C8B-B14F-4D97-AF65-F5344CB8AC3E}">
        <p14:creationId xmlns:p14="http://schemas.microsoft.com/office/powerpoint/2010/main" val="2875227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1876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7ACC4C-196E-BC4C-B3C3-4EE07E299D00}"/>
              </a:ext>
            </a:extLst>
          </p:cNvPr>
          <p:cNvSpPr>
            <a:spLocks noGrp="1"/>
          </p:cNvSpPr>
          <p:nvPr>
            <p:ph type="title"/>
          </p:nvPr>
        </p:nvSpPr>
        <p:spPr>
          <a:xfrm>
            <a:off x="740664" y="871759"/>
            <a:ext cx="10515600" cy="81073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AD9BCBF-7217-124E-858F-0B6055D3F1C2}"/>
              </a:ext>
            </a:extLst>
          </p:cNvPr>
          <p:cNvSpPr>
            <a:spLocks noGrp="1"/>
          </p:cNvSpPr>
          <p:nvPr>
            <p:ph type="body" idx="1"/>
          </p:nvPr>
        </p:nvSpPr>
        <p:spPr>
          <a:xfrm>
            <a:off x="740664" y="1962913"/>
            <a:ext cx="10515600" cy="43647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23918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vimeo.com/833415204" TargetMode="External"/><Relationship Id="rId5" Type="http://schemas.openxmlformats.org/officeDocument/2006/relationships/image" Target="../media/image14.gif"/><Relationship Id="rId4"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gi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hyperlink" Target="https://vimeo.com/626762697" TargetMode="External"/><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openxmlformats.org/officeDocument/2006/relationships/hyperlink" Target="https://vimeo.com/626762886" TargetMode="External"/><Relationship Id="rId4" Type="http://schemas.openxmlformats.org/officeDocument/2006/relationships/notesSlide" Target="../notesSlides/notesSlide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vimeo.com/626754796"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meo.com/833414572" TargetMode="External"/><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D2702F9-3ED0-4285-86F9-6ADA3491890E}"/>
              </a:ext>
            </a:extLst>
          </p:cNvPr>
          <p:cNvSpPr txBox="1">
            <a:spLocks/>
          </p:cNvSpPr>
          <p:nvPr/>
        </p:nvSpPr>
        <p:spPr>
          <a:xfrm>
            <a:off x="2027896" y="2539513"/>
            <a:ext cx="8136208" cy="177897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600" b="1" dirty="0">
                <a:latin typeface="Arial" panose="020B0604020202020204" pitchFamily="34" charset="0"/>
                <a:cs typeface="Arial" panose="020B0604020202020204" pitchFamily="34" charset="0"/>
              </a:rPr>
              <a:t>Following Distance</a:t>
            </a:r>
          </a:p>
        </p:txBody>
      </p:sp>
    </p:spTree>
    <p:extLst>
      <p:ext uri="{BB962C8B-B14F-4D97-AF65-F5344CB8AC3E}">
        <p14:creationId xmlns:p14="http://schemas.microsoft.com/office/powerpoint/2010/main" val="2000215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052" y="0"/>
            <a:ext cx="2800350" cy="6858000"/>
          </a:xfrm>
          <a:prstGeom prst="rect">
            <a:avLst/>
          </a:prstGeom>
        </p:spPr>
      </p:pic>
      <p:sp>
        <p:nvSpPr>
          <p:cNvPr id="3" name="TextBox 2"/>
          <p:cNvSpPr txBox="1"/>
          <p:nvPr/>
        </p:nvSpPr>
        <p:spPr>
          <a:xfrm>
            <a:off x="4464050" y="298528"/>
            <a:ext cx="6477000" cy="954088"/>
          </a:xfrm>
          <a:prstGeom prst="rect">
            <a:avLst/>
          </a:prstGeom>
          <a:noFill/>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Target open space, off the pedals</a:t>
            </a:r>
          </a:p>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&amp; these three steering inputs: </a:t>
            </a:r>
          </a:p>
        </p:txBody>
      </p:sp>
      <p:sp>
        <p:nvSpPr>
          <p:cNvPr id="4" name="Text Box 21"/>
          <p:cNvSpPr txBox="1">
            <a:spLocks noChangeArrowheads="1"/>
          </p:cNvSpPr>
          <p:nvPr/>
        </p:nvSpPr>
        <p:spPr bwMode="auto">
          <a:xfrm>
            <a:off x="4190999" y="2286001"/>
            <a:ext cx="1522497" cy="1015663"/>
          </a:xfrm>
          <a:prstGeom prst="rect">
            <a:avLst/>
          </a:prstGeom>
          <a:noFill/>
          <a:ln w="9525">
            <a:noFill/>
            <a:miter lim="800000"/>
            <a:headEnd/>
            <a:tailEnd/>
          </a:ln>
          <a:effectLst/>
        </p:spPr>
        <p:txBody>
          <a:bodyPr wrap="square">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3 seconds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
        <p:nvSpPr>
          <p:cNvPr id="5" name="AutoShape 29"/>
          <p:cNvSpPr>
            <a:spLocks noChangeArrowheads="1"/>
          </p:cNvSpPr>
          <p:nvPr/>
        </p:nvSpPr>
        <p:spPr bwMode="auto">
          <a:xfrm rot="-7039302">
            <a:off x="6308726" y="2116138"/>
            <a:ext cx="846137" cy="8905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446" y="8473"/>
                  <a:pt x="15304" y="6676"/>
                  <a:pt x="13542" y="5724"/>
                </a:cubicBezTo>
                <a:lnTo>
                  <a:pt x="15934" y="1298"/>
                </a:lnTo>
                <a:cubicBezTo>
                  <a:pt x="19232" y="3080"/>
                  <a:pt x="21370" y="6445"/>
                  <a:pt x="21582" y="10187"/>
                </a:cubicBezTo>
                <a:lnTo>
                  <a:pt x="24278" y="10034"/>
                </a:lnTo>
                <a:lnTo>
                  <a:pt x="19367" y="15537"/>
                </a:lnTo>
                <a:lnTo>
                  <a:pt x="13864" y="10626"/>
                </a:lnTo>
                <a:lnTo>
                  <a:pt x="16559" y="10473"/>
                </a:lnTo>
                <a:close/>
              </a:path>
            </a:pathLst>
          </a:custGeom>
          <a:solidFill>
            <a:srgbClr val="FFFF00"/>
          </a:solidFill>
          <a:ln w="9525">
            <a:solidFill>
              <a:srgbClr val="4A452A"/>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6" name="AutoShape 25"/>
          <p:cNvSpPr>
            <a:spLocks noChangeArrowheads="1"/>
          </p:cNvSpPr>
          <p:nvPr/>
        </p:nvSpPr>
        <p:spPr bwMode="auto">
          <a:xfrm rot="1730768" flipH="1">
            <a:off x="6938964" y="2130425"/>
            <a:ext cx="827087" cy="8651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8662" y="5030"/>
                  <a:pt x="6700" y="6212"/>
                  <a:pt x="5700" y="8101"/>
                </a:cubicBezTo>
                <a:lnTo>
                  <a:pt x="1253" y="5749"/>
                </a:lnTo>
                <a:cubicBezTo>
                  <a:pt x="3125" y="2212"/>
                  <a:pt x="6798" y="-1"/>
                  <a:pt x="10800" y="0"/>
                </a:cubicBezTo>
                <a:cubicBezTo>
                  <a:pt x="16526" y="0"/>
                  <a:pt x="21258" y="4470"/>
                  <a:pt x="21582" y="10187"/>
                </a:cubicBezTo>
                <a:lnTo>
                  <a:pt x="24278" y="10034"/>
                </a:lnTo>
                <a:lnTo>
                  <a:pt x="19367" y="15537"/>
                </a:lnTo>
                <a:lnTo>
                  <a:pt x="13864" y="10626"/>
                </a:lnTo>
                <a:lnTo>
                  <a:pt x="16559" y="10473"/>
                </a:lnTo>
                <a:close/>
              </a:path>
            </a:pathLst>
          </a:custGeom>
          <a:solidFill>
            <a:srgbClr val="FFFF00"/>
          </a:solidFill>
          <a:ln w="9525">
            <a:solidFill>
              <a:srgbClr val="4A452A"/>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7" name="AutoShape 39"/>
          <p:cNvSpPr>
            <a:spLocks noChangeArrowheads="1"/>
          </p:cNvSpPr>
          <p:nvPr/>
        </p:nvSpPr>
        <p:spPr bwMode="auto">
          <a:xfrm rot="-7109037">
            <a:off x="8004175" y="2154238"/>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446" y="8473"/>
                  <a:pt x="15304" y="6676"/>
                  <a:pt x="13542" y="5724"/>
                </a:cubicBezTo>
                <a:lnTo>
                  <a:pt x="15934" y="1298"/>
                </a:lnTo>
                <a:cubicBezTo>
                  <a:pt x="19232" y="3080"/>
                  <a:pt x="21370" y="6445"/>
                  <a:pt x="21582" y="10187"/>
                </a:cubicBezTo>
                <a:lnTo>
                  <a:pt x="24278" y="10034"/>
                </a:lnTo>
                <a:lnTo>
                  <a:pt x="19367" y="15537"/>
                </a:lnTo>
                <a:lnTo>
                  <a:pt x="13864" y="10626"/>
                </a:lnTo>
                <a:lnTo>
                  <a:pt x="16559" y="10473"/>
                </a:lnTo>
                <a:close/>
              </a:path>
            </a:pathLst>
          </a:custGeom>
          <a:solidFill>
            <a:srgbClr val="FFFF00"/>
          </a:solidFill>
          <a:ln w="9525">
            <a:solidFill>
              <a:srgbClr val="4A452A"/>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8" name="Text Box 14"/>
          <p:cNvSpPr txBox="1">
            <a:spLocks noChangeArrowheads="1"/>
          </p:cNvSpPr>
          <p:nvPr/>
        </p:nvSpPr>
        <p:spPr bwMode="auto">
          <a:xfrm>
            <a:off x="6102350" y="2619376"/>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9" name="Text Box 16"/>
          <p:cNvSpPr txBox="1">
            <a:spLocks noChangeArrowheads="1"/>
          </p:cNvSpPr>
          <p:nvPr/>
        </p:nvSpPr>
        <p:spPr bwMode="auto">
          <a:xfrm>
            <a:off x="6629400" y="2608264"/>
            <a:ext cx="145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Left</a:t>
            </a:r>
          </a:p>
        </p:txBody>
      </p:sp>
      <p:sp>
        <p:nvSpPr>
          <p:cNvPr id="10" name="Text Box 15"/>
          <p:cNvSpPr txBox="1">
            <a:spLocks noChangeArrowheads="1"/>
          </p:cNvSpPr>
          <p:nvPr/>
        </p:nvSpPr>
        <p:spPr bwMode="auto">
          <a:xfrm>
            <a:off x="7702550" y="2608264"/>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11" name="Rectangle 10"/>
          <p:cNvSpPr/>
          <p:nvPr/>
        </p:nvSpPr>
        <p:spPr>
          <a:xfrm>
            <a:off x="4191000" y="3646488"/>
            <a:ext cx="6477000" cy="647700"/>
          </a:xfrm>
          <a:prstGeom prst="rect">
            <a:avLst/>
          </a:prstGeom>
        </p:spPr>
        <p:txBody>
          <a:bodyPr>
            <a:spAutoFit/>
          </a:bodyPr>
          <a:lstStyle/>
          <a:p>
            <a:pPr algn="ctr" defTabSz="914400" eaLnBrk="1" hangingPunct="1">
              <a:defRPr/>
            </a:pPr>
            <a:r>
              <a:rPr lang="en-US" sz="3600" b="1" dirty="0">
                <a:latin typeface="Arial" panose="020B0604020202020204" pitchFamily="34" charset="0"/>
                <a:ea typeface="ＭＳ Ｐゴシック" pitchFamily="34" charset="-128"/>
                <a:cs typeface="Arial" panose="020B0604020202020204" pitchFamily="34" charset="0"/>
              </a:rPr>
              <a:t>all in 3 seconds!</a:t>
            </a:r>
          </a:p>
        </p:txBody>
      </p:sp>
      <p:sp>
        <p:nvSpPr>
          <p:cNvPr id="13" name="Rectangle 12"/>
          <p:cNvSpPr/>
          <p:nvPr/>
        </p:nvSpPr>
        <p:spPr>
          <a:xfrm>
            <a:off x="4214814" y="5280037"/>
            <a:ext cx="6477000" cy="830997"/>
          </a:xfrm>
          <a:prstGeom prst="rect">
            <a:avLst/>
          </a:prstGeom>
        </p:spPr>
        <p:txBody>
          <a:bodyPr>
            <a:spAutoFit/>
          </a:bodyPr>
          <a:lstStyle/>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Could you prevent a collision</a:t>
            </a:r>
          </a:p>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in three seconds? </a:t>
            </a:r>
          </a:p>
        </p:txBody>
      </p:sp>
    </p:spTree>
    <p:extLst>
      <p:ext uri="{BB962C8B-B14F-4D97-AF65-F5344CB8AC3E}">
        <p14:creationId xmlns:p14="http://schemas.microsoft.com/office/powerpoint/2010/main" val="78294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428" y="0"/>
            <a:ext cx="2800350" cy="6858000"/>
          </a:xfrm>
          <a:prstGeom prst="rect">
            <a:avLst/>
          </a:prstGeom>
        </p:spPr>
      </p:pic>
      <p:sp>
        <p:nvSpPr>
          <p:cNvPr id="3" name="TextBox 2"/>
          <p:cNvSpPr txBox="1"/>
          <p:nvPr/>
        </p:nvSpPr>
        <p:spPr>
          <a:xfrm>
            <a:off x="4443008" y="334481"/>
            <a:ext cx="6477000" cy="954088"/>
          </a:xfrm>
          <a:prstGeom prst="rect">
            <a:avLst/>
          </a:prstGeom>
          <a:noFill/>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Target open space, off the pedals</a:t>
            </a:r>
          </a:p>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&amp; only these three steering inputs:</a:t>
            </a:r>
          </a:p>
        </p:txBody>
      </p:sp>
      <p:sp>
        <p:nvSpPr>
          <p:cNvPr id="4" name="Text Box 21"/>
          <p:cNvSpPr txBox="1">
            <a:spLocks noChangeArrowheads="1"/>
          </p:cNvSpPr>
          <p:nvPr/>
        </p:nvSpPr>
        <p:spPr bwMode="auto">
          <a:xfrm>
            <a:off x="4296421" y="2345275"/>
            <a:ext cx="1612331" cy="1015663"/>
          </a:xfrm>
          <a:prstGeom prst="rect">
            <a:avLst/>
          </a:prstGeom>
          <a:noFill/>
          <a:ln w="9525">
            <a:noFill/>
            <a:miter lim="800000"/>
            <a:headEnd/>
            <a:tailEnd/>
          </a:ln>
          <a:effectLst/>
        </p:spPr>
        <p:txBody>
          <a:bodyPr wrap="square">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4 seconds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
        <p:nvSpPr>
          <p:cNvPr id="5" name="AutoShape 30"/>
          <p:cNvSpPr>
            <a:spLocks noChangeArrowheads="1"/>
          </p:cNvSpPr>
          <p:nvPr/>
        </p:nvSpPr>
        <p:spPr bwMode="auto">
          <a:xfrm rot="-9665147">
            <a:off x="6480175" y="2289175"/>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536" y="10068"/>
                  <a:pt x="16471" y="9667"/>
                  <a:pt x="16364" y="9276"/>
                </a:cubicBezTo>
                <a:lnTo>
                  <a:pt x="21216" y="7947"/>
                </a:lnTo>
                <a:cubicBezTo>
                  <a:pt x="21416" y="8679"/>
                  <a:pt x="21539" y="943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6" name="AutoShape 26"/>
          <p:cNvSpPr>
            <a:spLocks noChangeArrowheads="1"/>
          </p:cNvSpPr>
          <p:nvPr/>
        </p:nvSpPr>
        <p:spPr bwMode="auto">
          <a:xfrm rot="8696599" flipH="1">
            <a:off x="6678613" y="2228850"/>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297" y="10657"/>
                </a:moveTo>
                <a:cubicBezTo>
                  <a:pt x="15269" y="9755"/>
                  <a:pt x="14970" y="8883"/>
                  <a:pt x="14439" y="8153"/>
                </a:cubicBezTo>
                <a:lnTo>
                  <a:pt x="19535" y="4449"/>
                </a:lnTo>
                <a:cubicBezTo>
                  <a:pt x="20808" y="6200"/>
                  <a:pt x="21525" y="8293"/>
                  <a:pt x="21594" y="10456"/>
                </a:cubicBezTo>
                <a:lnTo>
                  <a:pt x="24293" y="10371"/>
                </a:lnTo>
                <a:lnTo>
                  <a:pt x="18632" y="16403"/>
                </a:lnTo>
                <a:lnTo>
                  <a:pt x="12599" y="10742"/>
                </a:lnTo>
                <a:lnTo>
                  <a:pt x="15297" y="10657"/>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7" name="AutoShape 43"/>
          <p:cNvSpPr>
            <a:spLocks noChangeArrowheads="1"/>
          </p:cNvSpPr>
          <p:nvPr/>
        </p:nvSpPr>
        <p:spPr bwMode="auto">
          <a:xfrm rot="-9416649">
            <a:off x="8048625" y="2282825"/>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533" y="10005"/>
                  <a:pt x="16449" y="9542"/>
                  <a:pt x="16311" y="9094"/>
                </a:cubicBezTo>
                <a:lnTo>
                  <a:pt x="21117" y="7606"/>
                </a:lnTo>
                <a:cubicBezTo>
                  <a:pt x="21376" y="8445"/>
                  <a:pt x="21532" y="9311"/>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8" name="Text Box 14"/>
          <p:cNvSpPr txBox="1">
            <a:spLocks noChangeArrowheads="1"/>
          </p:cNvSpPr>
          <p:nvPr/>
        </p:nvSpPr>
        <p:spPr bwMode="auto">
          <a:xfrm>
            <a:off x="6145213" y="2971801"/>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9" name="Text Box 16"/>
          <p:cNvSpPr txBox="1">
            <a:spLocks noChangeArrowheads="1"/>
          </p:cNvSpPr>
          <p:nvPr/>
        </p:nvSpPr>
        <p:spPr bwMode="auto">
          <a:xfrm>
            <a:off x="6672263" y="2960689"/>
            <a:ext cx="145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Left</a:t>
            </a:r>
          </a:p>
        </p:txBody>
      </p:sp>
      <p:sp>
        <p:nvSpPr>
          <p:cNvPr id="10" name="Text Box 15"/>
          <p:cNvSpPr txBox="1">
            <a:spLocks noChangeArrowheads="1"/>
          </p:cNvSpPr>
          <p:nvPr/>
        </p:nvSpPr>
        <p:spPr bwMode="auto">
          <a:xfrm>
            <a:off x="7745413" y="2960689"/>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11" name="Rectangle 10"/>
          <p:cNvSpPr/>
          <p:nvPr/>
        </p:nvSpPr>
        <p:spPr>
          <a:xfrm>
            <a:off x="4160838" y="4093794"/>
            <a:ext cx="6477000" cy="647700"/>
          </a:xfrm>
          <a:prstGeom prst="rect">
            <a:avLst/>
          </a:prstGeom>
        </p:spPr>
        <p:txBody>
          <a:bodyPr>
            <a:spAutoFit/>
          </a:bodyPr>
          <a:lstStyle/>
          <a:p>
            <a:pPr algn="ctr" defTabSz="914400" eaLnBrk="1" hangingPunct="1">
              <a:defRPr/>
            </a:pPr>
            <a:r>
              <a:rPr lang="en-US" sz="3600" b="1" dirty="0">
                <a:latin typeface="Arial" panose="020B0604020202020204" pitchFamily="34" charset="0"/>
                <a:ea typeface="ＭＳ Ｐゴシック" pitchFamily="34" charset="-128"/>
                <a:cs typeface="Arial" panose="020B0604020202020204" pitchFamily="34" charset="0"/>
              </a:rPr>
              <a:t>all in 4 seconds!</a:t>
            </a:r>
          </a:p>
        </p:txBody>
      </p:sp>
      <p:sp>
        <p:nvSpPr>
          <p:cNvPr id="13" name="Rectangle 12"/>
          <p:cNvSpPr/>
          <p:nvPr/>
        </p:nvSpPr>
        <p:spPr>
          <a:xfrm>
            <a:off x="4191000" y="5410201"/>
            <a:ext cx="6477000" cy="830997"/>
          </a:xfrm>
          <a:prstGeom prst="rect">
            <a:avLst/>
          </a:prstGeom>
        </p:spPr>
        <p:txBody>
          <a:bodyPr>
            <a:spAutoFit/>
          </a:bodyPr>
          <a:lstStyle/>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Could you prevent a collision</a:t>
            </a:r>
          </a:p>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in four seconds?</a:t>
            </a:r>
          </a:p>
        </p:txBody>
      </p:sp>
    </p:spTree>
    <p:extLst>
      <p:ext uri="{BB962C8B-B14F-4D97-AF65-F5344CB8AC3E}">
        <p14:creationId xmlns:p14="http://schemas.microsoft.com/office/powerpoint/2010/main" val="118736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strVal val="#ppt_w*0.70"/>
                                          </p:val>
                                        </p:tav>
                                        <p:tav tm="100000">
                                          <p:val>
                                            <p:strVal val="#ppt_w"/>
                                          </p:val>
                                        </p:tav>
                                      </p:tavLst>
                                    </p:anim>
                                    <p:anim calcmode="lin" valueType="num">
                                      <p:cBhvr>
                                        <p:cTn id="8" dur="1000" fill="hold"/>
                                        <p:tgtEl>
                                          <p:spTgt spid="11"/>
                                        </p:tgtEl>
                                        <p:attrNameLst>
                                          <p:attrName>ppt_h</p:attrName>
                                        </p:attrNameLst>
                                      </p:cBhvr>
                                      <p:tavLst>
                                        <p:tav tm="0">
                                          <p:val>
                                            <p:strVal val="#ppt_h"/>
                                          </p:val>
                                        </p:tav>
                                        <p:tav tm="100000">
                                          <p:val>
                                            <p:strVal val="#ppt_h"/>
                                          </p:val>
                                        </p:tav>
                                      </p:tavLst>
                                    </p:anim>
                                    <p:animEffect transition="in" filter="fade">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9386" y="0"/>
            <a:ext cx="2800350" cy="6858000"/>
          </a:xfrm>
          <a:prstGeom prst="rect">
            <a:avLst/>
          </a:prstGeom>
        </p:spPr>
      </p:pic>
      <p:sp>
        <p:nvSpPr>
          <p:cNvPr id="3" name="Text Box 5"/>
          <p:cNvSpPr txBox="1">
            <a:spLocks noChangeArrowheads="1"/>
          </p:cNvSpPr>
          <p:nvPr/>
        </p:nvSpPr>
        <p:spPr bwMode="auto">
          <a:xfrm>
            <a:off x="4869095" y="155504"/>
            <a:ext cx="6477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3200" b="1" dirty="0">
                <a:latin typeface="Arial" panose="020B0604020202020204" pitchFamily="34" charset="0"/>
                <a:cs typeface="Arial" panose="020B0604020202020204" pitchFamily="34" charset="0"/>
              </a:rPr>
              <a:t>At this distance, a low-risk braking action is a better option!</a:t>
            </a:r>
            <a:endParaRPr lang="en-US" dirty="0">
              <a:latin typeface="Arial" panose="020B0604020202020204" pitchFamily="34" charset="0"/>
              <a:cs typeface="Arial" panose="020B0604020202020204" pitchFamily="34" charset="0"/>
            </a:endParaRPr>
          </a:p>
        </p:txBody>
      </p:sp>
      <p:sp>
        <p:nvSpPr>
          <p:cNvPr id="4" name="TextBox 3"/>
          <p:cNvSpPr txBox="1"/>
          <p:nvPr/>
        </p:nvSpPr>
        <p:spPr>
          <a:xfrm>
            <a:off x="5387823" y="6178530"/>
            <a:ext cx="5439544" cy="400110"/>
          </a:xfrm>
          <a:prstGeom prst="rect">
            <a:avLst/>
          </a:prstGeom>
          <a:noFill/>
        </p:spPr>
        <p:txBody>
          <a:bodyPr wrap="square" rtlCol="0">
            <a:spAutoFit/>
          </a:bodyPr>
          <a:lstStyle/>
          <a:p>
            <a:pPr algn="ctr" defTabSz="914400" eaLnBrk="1" hangingPunct="1"/>
            <a:r>
              <a:rPr lang="en-US" sz="2000" dirty="0">
                <a:solidFill>
                  <a:schemeClr val="bg1"/>
                </a:solidFill>
                <a:ea typeface="ＭＳ Ｐゴシック" pitchFamily="34" charset="-128"/>
                <a:cs typeface="Arial" panose="020B0604020202020204" pitchFamily="34" charset="0"/>
                <a:hlinkClick r:id="rId6"/>
              </a:rPr>
              <a:t>Link to video</a:t>
            </a:r>
            <a:endParaRPr lang="en-US" sz="2000" dirty="0">
              <a:solidFill>
                <a:schemeClr val="bg1"/>
              </a:solidFill>
              <a:ea typeface="ＭＳ Ｐゴシック" pitchFamily="34" charset="-128"/>
              <a:cs typeface="Arial" panose="020B0604020202020204" pitchFamily="34" charset="0"/>
            </a:endParaRPr>
          </a:p>
        </p:txBody>
      </p:sp>
      <p:pic>
        <p:nvPicPr>
          <p:cNvPr id="7" name="4_seconds (720p)">
            <a:hlinkClick r:id="" action="ppaction://media"/>
            <a:extLst>
              <a:ext uri="{FF2B5EF4-FFF2-40B4-BE49-F238E27FC236}">
                <a16:creationId xmlns:a16="http://schemas.microsoft.com/office/drawing/2014/main" id="{477C6A4D-228E-8D8D-2130-AB2A629134B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658712" y="1723928"/>
            <a:ext cx="7047269" cy="3964089"/>
          </a:xfrm>
          <a:prstGeom prst="rect">
            <a:avLst/>
          </a:prstGeom>
        </p:spPr>
      </p:pic>
    </p:spTree>
    <p:extLst>
      <p:ext uri="{BB962C8B-B14F-4D97-AF65-F5344CB8AC3E}">
        <p14:creationId xmlns:p14="http://schemas.microsoft.com/office/powerpoint/2010/main" val="153353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5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048" y="0"/>
            <a:ext cx="2800350" cy="6858000"/>
          </a:xfrm>
          <a:prstGeom prst="rect">
            <a:avLst/>
          </a:prstGeom>
        </p:spPr>
      </p:pic>
      <p:sp>
        <p:nvSpPr>
          <p:cNvPr id="3" name="Text Box 5"/>
          <p:cNvSpPr txBox="1">
            <a:spLocks noChangeArrowheads="1"/>
          </p:cNvSpPr>
          <p:nvPr/>
        </p:nvSpPr>
        <p:spPr bwMode="auto">
          <a:xfrm>
            <a:off x="4889642" y="352426"/>
            <a:ext cx="6477000" cy="584200"/>
          </a:xfrm>
          <a:prstGeom prst="rect">
            <a:avLst/>
          </a:prstGeom>
          <a:noFill/>
          <a:ln w="9525">
            <a:noFill/>
            <a:miter lim="800000"/>
            <a:headEnd/>
            <a:tailEnd/>
          </a:ln>
        </p:spPr>
        <p:txBody>
          <a:bodyPr>
            <a:spAutoFit/>
          </a:bodyPr>
          <a:lstStyle/>
          <a:p>
            <a:pPr algn="ctr" defTabSz="914400" eaLnBrk="1" hangingPunct="1">
              <a:spcBef>
                <a:spcPts val="0"/>
              </a:spcBef>
              <a:spcAft>
                <a:spcPts val="0"/>
              </a:spcAft>
              <a:defRPr/>
            </a:pPr>
            <a:r>
              <a:rPr lang="en-US" sz="3200" b="1" dirty="0">
                <a:ea typeface="ＭＳ Ｐゴシック" pitchFamily="34" charset="-128"/>
                <a:cs typeface="Arial" panose="020B0604020202020204" pitchFamily="34" charset="0"/>
              </a:rPr>
              <a:t>Create Control or Give it Away?</a:t>
            </a:r>
            <a:endParaRPr lang="en-US" b="1" dirty="0">
              <a:ea typeface="ＭＳ Ｐゴシック" pitchFamily="34" charset="-128"/>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3967" y="1093160"/>
            <a:ext cx="5848350" cy="4981575"/>
          </a:xfrm>
          <a:prstGeom prst="rect">
            <a:avLst/>
          </a:prstGeom>
        </p:spPr>
      </p:pic>
    </p:spTree>
    <p:extLst>
      <p:ext uri="{BB962C8B-B14F-4D97-AF65-F5344CB8AC3E}">
        <p14:creationId xmlns:p14="http://schemas.microsoft.com/office/powerpoint/2010/main" val="209633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249A6A7-A830-3C40-9E21-9B17B73D238A}"/>
              </a:ext>
            </a:extLst>
          </p:cNvPr>
          <p:cNvSpPr txBox="1">
            <a:spLocks/>
          </p:cNvSpPr>
          <p:nvPr/>
        </p:nvSpPr>
        <p:spPr>
          <a:xfrm>
            <a:off x="295939" y="443160"/>
            <a:ext cx="4935279" cy="8107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latin typeface="Arial" panose="020B0604020202020204" pitchFamily="34" charset="0"/>
                <a:cs typeface="Arial" panose="020B0604020202020204" pitchFamily="34" charset="0"/>
              </a:rPr>
              <a:t>Following too close</a:t>
            </a:r>
          </a:p>
        </p:txBody>
      </p:sp>
      <p:sp>
        <p:nvSpPr>
          <p:cNvPr id="3" name="Content Placeholder 4">
            <a:extLst>
              <a:ext uri="{FF2B5EF4-FFF2-40B4-BE49-F238E27FC236}">
                <a16:creationId xmlns:a16="http://schemas.microsoft.com/office/drawing/2014/main" id="{0E79A4F2-7F45-1B49-80C4-261458B59B18}"/>
              </a:ext>
            </a:extLst>
          </p:cNvPr>
          <p:cNvSpPr txBox="1">
            <a:spLocks/>
          </p:cNvSpPr>
          <p:nvPr/>
        </p:nvSpPr>
        <p:spPr>
          <a:xfrm>
            <a:off x="0" y="1650831"/>
            <a:ext cx="3332163" cy="3962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5138" indent="-465138">
              <a:lnSpc>
                <a:spcPct val="80000"/>
              </a:lnSpc>
              <a:buFontTx/>
              <a:buBlip>
                <a:blip r:embed="rId5"/>
              </a:buBlip>
            </a:pPr>
            <a:r>
              <a:rPr lang="en-US" altLang="en-US" sz="2400" dirty="0">
                <a:latin typeface="Arial" panose="020B0604020202020204" pitchFamily="34" charset="0"/>
                <a:cs typeface="Arial" panose="020B0604020202020204" pitchFamily="34" charset="0"/>
              </a:rPr>
              <a:t>Blocks your view to the target area </a:t>
            </a:r>
          </a:p>
          <a:p>
            <a:pPr marL="465138" indent="-465138">
              <a:lnSpc>
                <a:spcPct val="80000"/>
              </a:lnSpc>
              <a:buFontTx/>
              <a:buBlip>
                <a:blip r:embed="rId5"/>
              </a:buBlip>
            </a:pPr>
            <a:r>
              <a:rPr lang="en-US" altLang="en-US" sz="2400" dirty="0">
                <a:latin typeface="Arial" panose="020B0604020202020204" pitchFamily="34" charset="0"/>
                <a:cs typeface="Arial" panose="020B0604020202020204" pitchFamily="34" charset="0"/>
              </a:rPr>
              <a:t>Prevents you from gathering information.</a:t>
            </a:r>
          </a:p>
          <a:p>
            <a:pPr marL="465138" indent="-465138">
              <a:lnSpc>
                <a:spcPct val="80000"/>
              </a:lnSpc>
              <a:buFontTx/>
              <a:buBlip>
                <a:blip r:embed="rId5"/>
              </a:buBlip>
            </a:pPr>
            <a:r>
              <a:rPr lang="en-US" altLang="en-US" sz="2400" dirty="0">
                <a:latin typeface="Arial" panose="020B0604020202020204" pitchFamily="34" charset="0"/>
                <a:cs typeface="Arial" panose="020B0604020202020204" pitchFamily="34" charset="0"/>
              </a:rPr>
              <a:t>Only allows time to respond</a:t>
            </a:r>
          </a:p>
          <a:p>
            <a:pPr marL="465138" indent="-465138">
              <a:lnSpc>
                <a:spcPct val="80000"/>
              </a:lnSpc>
              <a:buFontTx/>
              <a:buBlip>
                <a:blip r:embed="rId5"/>
              </a:buBlip>
            </a:pPr>
            <a:r>
              <a:rPr lang="en-US" altLang="en-US" sz="2400" dirty="0">
                <a:latin typeface="Arial" panose="020B0604020202020204" pitchFamily="34" charset="0"/>
                <a:cs typeface="Arial" panose="020B0604020202020204" pitchFamily="34" charset="0"/>
              </a:rPr>
              <a:t>Increases the chance of becoming involved in a crash</a:t>
            </a:r>
          </a:p>
          <a:p>
            <a:endParaRPr lang="en-US" sz="2000" dirty="0"/>
          </a:p>
        </p:txBody>
      </p:sp>
      <p:sp>
        <p:nvSpPr>
          <p:cNvPr id="5" name="TextBox 4"/>
          <p:cNvSpPr txBox="1"/>
          <p:nvPr/>
        </p:nvSpPr>
        <p:spPr>
          <a:xfrm>
            <a:off x="7192074" y="6326364"/>
            <a:ext cx="1219268" cy="376843"/>
          </a:xfrm>
          <a:prstGeom prst="rect">
            <a:avLst/>
          </a:prstGeom>
          <a:noFill/>
        </p:spPr>
        <p:txBody>
          <a:bodyPr wrap="square" rtlCol="0">
            <a:spAutoFit/>
          </a:bodyPr>
          <a:lstStyle/>
          <a:p>
            <a:r>
              <a:rPr lang="en-US" dirty="0">
                <a:hlinkClick r:id="rId6"/>
              </a:rPr>
              <a:t>Video link</a:t>
            </a:r>
            <a:endParaRPr lang="en-US" dirty="0"/>
          </a:p>
        </p:txBody>
      </p:sp>
      <p:pic>
        <p:nvPicPr>
          <p:cNvPr id="4" name="Following_Too_Close (1)">
            <a:hlinkClick r:id="" action="ppaction://media"/>
            <a:extLst>
              <a:ext uri="{FF2B5EF4-FFF2-40B4-BE49-F238E27FC236}">
                <a16:creationId xmlns:a16="http://schemas.microsoft.com/office/drawing/2014/main" id="{B48BE07A-AAEA-947A-D992-780784BA766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575148" y="1365221"/>
            <a:ext cx="8453120" cy="4754880"/>
          </a:xfrm>
          <a:prstGeom prst="rect">
            <a:avLst/>
          </a:prstGeom>
        </p:spPr>
      </p:pic>
    </p:spTree>
    <p:extLst>
      <p:ext uri="{BB962C8B-B14F-4D97-AF65-F5344CB8AC3E}">
        <p14:creationId xmlns:p14="http://schemas.microsoft.com/office/powerpoint/2010/main" val="882943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2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DEBA425-9F97-364B-BE67-87622B8C46FA}"/>
              </a:ext>
            </a:extLst>
          </p:cNvPr>
          <p:cNvSpPr txBox="1">
            <a:spLocks/>
          </p:cNvSpPr>
          <p:nvPr/>
        </p:nvSpPr>
        <p:spPr>
          <a:xfrm>
            <a:off x="138695" y="462167"/>
            <a:ext cx="8367132" cy="814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Judging Following Distance</a:t>
            </a:r>
          </a:p>
        </p:txBody>
      </p:sp>
      <p:sp>
        <p:nvSpPr>
          <p:cNvPr id="3" name="Text Placeholder 3">
            <a:extLst>
              <a:ext uri="{FF2B5EF4-FFF2-40B4-BE49-F238E27FC236}">
                <a16:creationId xmlns:a16="http://schemas.microsoft.com/office/drawing/2014/main" id="{22765EA0-A5D9-264E-AE74-F0AC59444F6E}"/>
              </a:ext>
            </a:extLst>
          </p:cNvPr>
          <p:cNvSpPr txBox="1">
            <a:spLocks/>
          </p:cNvSpPr>
          <p:nvPr/>
        </p:nvSpPr>
        <p:spPr>
          <a:xfrm>
            <a:off x="138695" y="1419326"/>
            <a:ext cx="5272088" cy="2516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How many seconds should we have between us and a vehicle in the front?</a:t>
            </a:r>
          </a:p>
          <a:p>
            <a:r>
              <a:rPr lang="en-US" dirty="0">
                <a:latin typeface="Arial" panose="020B0604020202020204" pitchFamily="34" charset="0"/>
                <a:cs typeface="Arial" panose="020B0604020202020204" pitchFamily="34" charset="0"/>
              </a:rPr>
              <a:t>4 seconds</a:t>
            </a:r>
          </a:p>
        </p:txBody>
      </p:sp>
      <p:sp>
        <p:nvSpPr>
          <p:cNvPr id="4" name="Text Placeholder 4">
            <a:extLst>
              <a:ext uri="{FF2B5EF4-FFF2-40B4-BE49-F238E27FC236}">
                <a16:creationId xmlns:a16="http://schemas.microsoft.com/office/drawing/2014/main" id="{A804E9CB-7398-5F4F-A188-4A58BC58A710}"/>
              </a:ext>
            </a:extLst>
          </p:cNvPr>
          <p:cNvSpPr txBox="1">
            <a:spLocks/>
          </p:cNvSpPr>
          <p:nvPr/>
        </p:nvSpPr>
        <p:spPr>
          <a:xfrm>
            <a:off x="6496283" y="1410161"/>
            <a:ext cx="5322887" cy="25161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rial" panose="020B0604020202020204" pitchFamily="34" charset="0"/>
                <a:cs typeface="Arial" panose="020B0604020202020204" pitchFamily="34" charset="0"/>
              </a:rPr>
              <a:t>How many seconds should we have between us and a large truck or motorcycle in the front?</a:t>
            </a:r>
          </a:p>
          <a:p>
            <a:r>
              <a:rPr lang="en-US" dirty="0">
                <a:latin typeface="Arial" panose="020B0604020202020204" pitchFamily="34" charset="0"/>
                <a:cs typeface="Arial" panose="020B0604020202020204" pitchFamily="34" charset="0"/>
              </a:rPr>
              <a:t>6 seconds</a:t>
            </a:r>
          </a:p>
          <a:p>
            <a:endParaRPr lang="en-US" dirty="0"/>
          </a:p>
        </p:txBody>
      </p:sp>
      <p:sp>
        <p:nvSpPr>
          <p:cNvPr id="5" name="TextBox 4">
            <a:extLst>
              <a:ext uri="{FF2B5EF4-FFF2-40B4-BE49-F238E27FC236}">
                <a16:creationId xmlns:a16="http://schemas.microsoft.com/office/drawing/2014/main" id="{4831CDCA-0CF0-482A-BEED-49752265AF15}"/>
              </a:ext>
            </a:extLst>
          </p:cNvPr>
          <p:cNvSpPr txBox="1"/>
          <p:nvPr/>
        </p:nvSpPr>
        <p:spPr>
          <a:xfrm>
            <a:off x="138695" y="4078037"/>
            <a:ext cx="10710010" cy="1600438"/>
          </a:xfrm>
          <a:prstGeom prst="rect">
            <a:avLst/>
          </a:prstGeom>
          <a:noFill/>
        </p:spPr>
        <p:txBody>
          <a:bodyPr wrap="squar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How do we count seconds?</a:t>
            </a:r>
          </a:p>
          <a:p>
            <a:pPr marL="457200" indent="-457200">
              <a:buFont typeface="Arial" panose="020B0604020202020204" pitchFamily="34" charset="0"/>
              <a:buChar char="•"/>
            </a:pPr>
            <a:endParaRPr lang="en-US" sz="105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one thousand one, one thousand two, one thousand three, one thousand four</a:t>
            </a:r>
          </a:p>
        </p:txBody>
      </p:sp>
    </p:spTree>
    <p:extLst>
      <p:ext uri="{BB962C8B-B14F-4D97-AF65-F5344CB8AC3E}">
        <p14:creationId xmlns:p14="http://schemas.microsoft.com/office/powerpoint/2010/main" val="5509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4DEF9B-1065-AE0A-AB24-3BFF1E3736A6}"/>
              </a:ext>
            </a:extLst>
          </p:cNvPr>
          <p:cNvSpPr txBox="1"/>
          <p:nvPr/>
        </p:nvSpPr>
        <p:spPr>
          <a:xfrm>
            <a:off x="5347252" y="6268014"/>
            <a:ext cx="1497496" cy="369332"/>
          </a:xfrm>
          <a:prstGeom prst="rect">
            <a:avLst/>
          </a:prstGeom>
          <a:noFill/>
        </p:spPr>
        <p:txBody>
          <a:bodyPr wrap="square" rtlCol="0">
            <a:spAutoFit/>
          </a:bodyPr>
          <a:lstStyle/>
          <a:p>
            <a:pPr algn="ctr"/>
            <a:r>
              <a:rPr lang="en-US" dirty="0">
                <a:hlinkClick r:id="rId5"/>
              </a:rPr>
              <a:t>Video link</a:t>
            </a:r>
            <a:endParaRPr lang="en-US" dirty="0"/>
          </a:p>
        </p:txBody>
      </p:sp>
      <p:pic>
        <p:nvPicPr>
          <p:cNvPr id="4" name="Judging_Following_Distance">
            <a:hlinkClick r:id="" action="ppaction://media"/>
            <a:extLst>
              <a:ext uri="{FF2B5EF4-FFF2-40B4-BE49-F238E27FC236}">
                <a16:creationId xmlns:a16="http://schemas.microsoft.com/office/drawing/2014/main" id="{B764889E-2332-BE6E-21E1-931918720CC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463040" y="640610"/>
            <a:ext cx="9265920" cy="5212080"/>
          </a:xfrm>
          <a:prstGeom prst="rect">
            <a:avLst/>
          </a:prstGeom>
        </p:spPr>
      </p:pic>
    </p:spTree>
    <p:extLst>
      <p:ext uri="{BB962C8B-B14F-4D97-AF65-F5344CB8AC3E}">
        <p14:creationId xmlns:p14="http://schemas.microsoft.com/office/powerpoint/2010/main" val="319867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DEBA425-9F97-364B-BE67-87622B8C46FA}"/>
              </a:ext>
            </a:extLst>
          </p:cNvPr>
          <p:cNvSpPr txBox="1">
            <a:spLocks/>
          </p:cNvSpPr>
          <p:nvPr/>
        </p:nvSpPr>
        <p:spPr>
          <a:xfrm>
            <a:off x="3687517" y="1025643"/>
            <a:ext cx="4816963" cy="76541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Arial" panose="020B0604020202020204" pitchFamily="34" charset="0"/>
                <a:cs typeface="Arial" panose="020B0604020202020204" pitchFamily="34" charset="0"/>
              </a:rPr>
              <a:t>Following Distance</a:t>
            </a:r>
          </a:p>
        </p:txBody>
      </p:sp>
      <p:sp>
        <p:nvSpPr>
          <p:cNvPr id="3" name="TextBox 2"/>
          <p:cNvSpPr txBox="1"/>
          <p:nvPr/>
        </p:nvSpPr>
        <p:spPr>
          <a:xfrm>
            <a:off x="408648" y="1967332"/>
            <a:ext cx="6810300" cy="3359298"/>
          </a:xfrm>
          <a:prstGeom prst="rect">
            <a:avLst/>
          </a:prstGeom>
          <a:noFill/>
        </p:spPr>
        <p:txBody>
          <a:bodyPr wrap="square" rtlCol="0">
            <a:spAutoFit/>
          </a:bodyPr>
          <a:lstStyle/>
          <a:p>
            <a:endParaRPr lang="en-US" sz="3200" b="1" dirty="0">
              <a:latin typeface="Arial" panose="020B0604020202020204" pitchFamily="34" charset="0"/>
              <a:cs typeface="Arial" panose="020B0604020202020204" pitchFamily="34" charset="0"/>
            </a:endParaRPr>
          </a:p>
          <a:p>
            <a:r>
              <a:rPr lang="en-US" sz="3200" b="1" dirty="0">
                <a:latin typeface="Arial" panose="020B0604020202020204" pitchFamily="34" charset="0"/>
                <a:cs typeface="Arial" panose="020B0604020202020204" pitchFamily="34" charset="0"/>
              </a:rPr>
              <a:t>In the video, determine if the following distance:</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Increasing</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Decreasing</a:t>
            </a:r>
          </a:p>
          <a:p>
            <a:pPr marL="285750" indent="-285750">
              <a:buFont typeface="Arial" panose="020B0604020202020204" pitchFamily="34" charset="0"/>
              <a:buChar char="•"/>
            </a:pPr>
            <a:r>
              <a:rPr lang="en-US" sz="3200" dirty="0">
                <a:latin typeface="Arial" panose="020B0604020202020204" pitchFamily="34" charset="0"/>
                <a:cs typeface="Arial" panose="020B0604020202020204" pitchFamily="34" charset="0"/>
              </a:rPr>
              <a:t>Staying the same</a:t>
            </a:r>
            <a:br>
              <a:rPr lang="en-US" dirty="0"/>
            </a:br>
            <a:endParaRPr lang="en-US" dirty="0"/>
          </a:p>
        </p:txBody>
      </p:sp>
      <p:sp>
        <p:nvSpPr>
          <p:cNvPr id="4" name="TextBox 3"/>
          <p:cNvSpPr txBox="1"/>
          <p:nvPr/>
        </p:nvSpPr>
        <p:spPr>
          <a:xfrm>
            <a:off x="5397040" y="5806775"/>
            <a:ext cx="1397919"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hlinkClick r:id="rId2"/>
              </a:rPr>
              <a:t>Video link</a:t>
            </a:r>
            <a:endParaRPr lang="en-US"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80D0C28-3AA3-8A17-FB86-73E2ED19602E}"/>
              </a:ext>
            </a:extLst>
          </p:cNvPr>
          <p:cNvPicPr>
            <a:picLocks noChangeAspect="1"/>
          </p:cNvPicPr>
          <p:nvPr/>
        </p:nvPicPr>
        <p:blipFill>
          <a:blip r:embed="rId3"/>
          <a:stretch>
            <a:fillRect/>
          </a:stretch>
        </p:blipFill>
        <p:spPr>
          <a:xfrm>
            <a:off x="6491222" y="2092501"/>
            <a:ext cx="4895853" cy="3108960"/>
          </a:xfrm>
          <a:prstGeom prst="rect">
            <a:avLst/>
          </a:prstGeom>
        </p:spPr>
      </p:pic>
    </p:spTree>
    <p:extLst>
      <p:ext uri="{BB962C8B-B14F-4D97-AF65-F5344CB8AC3E}">
        <p14:creationId xmlns:p14="http://schemas.microsoft.com/office/powerpoint/2010/main" val="623935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496EAE0-1EDF-694C-B24B-7FD10FC2E398}"/>
              </a:ext>
            </a:extLst>
          </p:cNvPr>
          <p:cNvSpPr txBox="1">
            <a:spLocks/>
          </p:cNvSpPr>
          <p:nvPr/>
        </p:nvSpPr>
        <p:spPr>
          <a:xfrm>
            <a:off x="2438862" y="1222075"/>
            <a:ext cx="7314275" cy="93649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atin typeface="Arial" panose="020B0604020202020204" pitchFamily="34" charset="0"/>
                <a:cs typeface="Arial" panose="020B0604020202020204" pitchFamily="34" charset="0"/>
              </a:rPr>
              <a:t>Maintain space for control</a:t>
            </a:r>
            <a:endParaRPr lang="en-US"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225" y="2498847"/>
            <a:ext cx="8591550" cy="3495675"/>
          </a:xfrm>
          <a:prstGeom prst="rect">
            <a:avLst/>
          </a:prstGeom>
        </p:spPr>
      </p:pic>
    </p:spTree>
    <p:extLst>
      <p:ext uri="{BB962C8B-B14F-4D97-AF65-F5344CB8AC3E}">
        <p14:creationId xmlns:p14="http://schemas.microsoft.com/office/powerpoint/2010/main" val="20048781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AEF3-5F80-066F-5F16-04BCB8622A0C}"/>
              </a:ext>
            </a:extLst>
          </p:cNvPr>
          <p:cNvSpPr>
            <a:spLocks noGrp="1"/>
          </p:cNvSpPr>
          <p:nvPr>
            <p:ph type="title"/>
          </p:nvPr>
        </p:nvSpPr>
        <p:spPr>
          <a:xfrm>
            <a:off x="1211179" y="2312806"/>
            <a:ext cx="10495547" cy="2232388"/>
          </a:xfrm>
        </p:spPr>
        <p:txBody>
          <a:bodyPr>
            <a:normAutofit/>
          </a:bodyPr>
          <a:lstStyle/>
          <a:p>
            <a:r>
              <a:rPr lang="en-US" sz="6600" dirty="0">
                <a:latin typeface="Arial" panose="020B0604020202020204" pitchFamily="34" charset="0"/>
                <a:cs typeface="Arial" panose="020B0604020202020204" pitchFamily="34" charset="0"/>
              </a:rPr>
              <a:t>When I Say Stop Activity</a:t>
            </a:r>
          </a:p>
        </p:txBody>
      </p:sp>
    </p:spTree>
    <p:extLst>
      <p:ext uri="{BB962C8B-B14F-4D97-AF65-F5344CB8AC3E}">
        <p14:creationId xmlns:p14="http://schemas.microsoft.com/office/powerpoint/2010/main" val="181357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451" y="597878"/>
            <a:ext cx="6928722" cy="5670576"/>
          </a:xfrm>
          <a:prstGeom prst="rect">
            <a:avLst/>
          </a:prstGeom>
        </p:spPr>
      </p:pic>
      <p:sp>
        <p:nvSpPr>
          <p:cNvPr id="7" name="Title 2">
            <a:extLst>
              <a:ext uri="{FF2B5EF4-FFF2-40B4-BE49-F238E27FC236}">
                <a16:creationId xmlns:a16="http://schemas.microsoft.com/office/drawing/2014/main" id="{723FEC5F-1658-4708-9CD8-E7D8BB56206E}"/>
              </a:ext>
            </a:extLst>
          </p:cNvPr>
          <p:cNvSpPr txBox="1">
            <a:spLocks/>
          </p:cNvSpPr>
          <p:nvPr/>
        </p:nvSpPr>
        <p:spPr bwMode="auto">
          <a:xfrm>
            <a:off x="220638" y="959353"/>
            <a:ext cx="5317133" cy="109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4400" kern="1200">
                <a:solidFill>
                  <a:schemeClr val="tx2"/>
                </a:solidFill>
                <a:latin typeface="+mj-lt"/>
                <a:ea typeface="+mj-ea"/>
                <a:cs typeface="+mj-cs"/>
              </a:defRPr>
            </a:lvl1pPr>
            <a:lvl2pPr algn="l" rtl="0" fontAlgn="base">
              <a:lnSpc>
                <a:spcPct val="90000"/>
              </a:lnSpc>
              <a:spcBef>
                <a:spcPct val="0"/>
              </a:spcBef>
              <a:spcAft>
                <a:spcPct val="0"/>
              </a:spcAft>
              <a:defRPr sz="4400">
                <a:solidFill>
                  <a:schemeClr val="tx2"/>
                </a:solidFill>
                <a:latin typeface="Arial" panose="020B0604020202020204" pitchFamily="34" charset="0"/>
              </a:defRPr>
            </a:lvl2pPr>
            <a:lvl3pPr algn="l" rtl="0" fontAlgn="base">
              <a:lnSpc>
                <a:spcPct val="90000"/>
              </a:lnSpc>
              <a:spcBef>
                <a:spcPct val="0"/>
              </a:spcBef>
              <a:spcAft>
                <a:spcPct val="0"/>
              </a:spcAft>
              <a:defRPr sz="4400">
                <a:solidFill>
                  <a:schemeClr val="tx2"/>
                </a:solidFill>
                <a:latin typeface="Arial" panose="020B0604020202020204" pitchFamily="34" charset="0"/>
              </a:defRPr>
            </a:lvl3pPr>
            <a:lvl4pPr algn="l" rtl="0" fontAlgn="base">
              <a:lnSpc>
                <a:spcPct val="90000"/>
              </a:lnSpc>
              <a:spcBef>
                <a:spcPct val="0"/>
              </a:spcBef>
              <a:spcAft>
                <a:spcPct val="0"/>
              </a:spcAft>
              <a:defRPr sz="4400">
                <a:solidFill>
                  <a:schemeClr val="tx2"/>
                </a:solidFill>
                <a:latin typeface="Arial" panose="020B0604020202020204" pitchFamily="34" charset="0"/>
              </a:defRPr>
            </a:lvl4pPr>
            <a:lvl5pPr algn="l" rtl="0" fontAlgn="base">
              <a:lnSpc>
                <a:spcPct val="90000"/>
              </a:lnSpc>
              <a:spcBef>
                <a:spcPct val="0"/>
              </a:spcBef>
              <a:spcAft>
                <a:spcPct val="0"/>
              </a:spcAft>
              <a:defRPr sz="4400">
                <a:solidFill>
                  <a:schemeClr val="tx2"/>
                </a:solidFill>
                <a:latin typeface="Arial" panose="020B0604020202020204" pitchFamily="34" charset="0"/>
              </a:defRPr>
            </a:lvl5pPr>
            <a:lvl6pPr marL="457200" algn="l" rtl="0" fontAlgn="base">
              <a:lnSpc>
                <a:spcPct val="90000"/>
              </a:lnSpc>
              <a:spcBef>
                <a:spcPct val="0"/>
              </a:spcBef>
              <a:spcAft>
                <a:spcPct val="0"/>
              </a:spcAft>
              <a:defRPr sz="4400">
                <a:solidFill>
                  <a:schemeClr val="tx2"/>
                </a:solidFill>
                <a:latin typeface="Arial" panose="020B0604020202020204" pitchFamily="34" charset="0"/>
              </a:defRPr>
            </a:lvl6pPr>
            <a:lvl7pPr marL="914400" algn="l" rtl="0" fontAlgn="base">
              <a:lnSpc>
                <a:spcPct val="90000"/>
              </a:lnSpc>
              <a:spcBef>
                <a:spcPct val="0"/>
              </a:spcBef>
              <a:spcAft>
                <a:spcPct val="0"/>
              </a:spcAft>
              <a:defRPr sz="4400">
                <a:solidFill>
                  <a:schemeClr val="tx2"/>
                </a:solidFill>
                <a:latin typeface="Arial" panose="020B0604020202020204" pitchFamily="34" charset="0"/>
              </a:defRPr>
            </a:lvl7pPr>
            <a:lvl8pPr marL="1371600" algn="l" rtl="0" fontAlgn="base">
              <a:lnSpc>
                <a:spcPct val="90000"/>
              </a:lnSpc>
              <a:spcBef>
                <a:spcPct val="0"/>
              </a:spcBef>
              <a:spcAft>
                <a:spcPct val="0"/>
              </a:spcAft>
              <a:defRPr sz="4400">
                <a:solidFill>
                  <a:schemeClr val="tx2"/>
                </a:solidFill>
                <a:latin typeface="Arial" panose="020B0604020202020204" pitchFamily="34" charset="0"/>
              </a:defRPr>
            </a:lvl8pPr>
            <a:lvl9pPr marL="1828800" algn="l" rtl="0" fontAlgn="base">
              <a:lnSpc>
                <a:spcPct val="90000"/>
              </a:lnSpc>
              <a:spcBef>
                <a:spcPct val="0"/>
              </a:spcBef>
              <a:spcAft>
                <a:spcPct val="0"/>
              </a:spcAft>
              <a:defRPr sz="4400">
                <a:solidFill>
                  <a:schemeClr val="tx2"/>
                </a:solidFill>
                <a:latin typeface="Arial" panose="020B0604020202020204" pitchFamily="34" charset="0"/>
              </a:defRPr>
            </a:lvl9pPr>
          </a:lstStyle>
          <a:p>
            <a:pPr defTabSz="914400" eaLnBrk="1" hangingPunct="1"/>
            <a:r>
              <a:rPr lang="en-US" sz="4000" b="1" dirty="0">
                <a:solidFill>
                  <a:schemeClr val="tx1"/>
                </a:solidFill>
                <a:latin typeface="Arial" panose="020B0604020202020204" pitchFamily="34" charset="0"/>
                <a:cs typeface="Arial" panose="020B0604020202020204" pitchFamily="34" charset="0"/>
              </a:rPr>
              <a:t>Following Distance</a:t>
            </a:r>
          </a:p>
        </p:txBody>
      </p:sp>
      <p:sp>
        <p:nvSpPr>
          <p:cNvPr id="8" name="TextBox 7">
            <a:extLst>
              <a:ext uri="{FF2B5EF4-FFF2-40B4-BE49-F238E27FC236}">
                <a16:creationId xmlns:a16="http://schemas.microsoft.com/office/drawing/2014/main" id="{D3DFBDA8-4E41-40D3-9D87-E11D9DF2DC37}"/>
              </a:ext>
            </a:extLst>
          </p:cNvPr>
          <p:cNvSpPr txBox="1"/>
          <p:nvPr/>
        </p:nvSpPr>
        <p:spPr>
          <a:xfrm>
            <a:off x="410924" y="2560416"/>
            <a:ext cx="4541220" cy="3108543"/>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Remember your vehicle needs enough space to stop safely if needed.</a:t>
            </a:r>
          </a:p>
          <a:p>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The chart shows an average for a passenger vehicle in ideal conditions.</a:t>
            </a:r>
          </a:p>
        </p:txBody>
      </p:sp>
      <p:sp>
        <p:nvSpPr>
          <p:cNvPr id="4" name="TextBox 3">
            <a:extLst>
              <a:ext uri="{FF2B5EF4-FFF2-40B4-BE49-F238E27FC236}">
                <a16:creationId xmlns:a16="http://schemas.microsoft.com/office/drawing/2014/main" id="{7F907B53-9BBA-A6FB-D124-81D6B34DF947}"/>
              </a:ext>
            </a:extLst>
          </p:cNvPr>
          <p:cNvSpPr txBox="1"/>
          <p:nvPr/>
        </p:nvSpPr>
        <p:spPr>
          <a:xfrm>
            <a:off x="9444790" y="6425136"/>
            <a:ext cx="3886200" cy="276999"/>
          </a:xfrm>
          <a:prstGeom prst="rect">
            <a:avLst/>
          </a:prstGeom>
          <a:noFill/>
        </p:spPr>
        <p:txBody>
          <a:bodyPr wrap="square" rtlCol="0">
            <a:spAutoFit/>
          </a:bodyPr>
          <a:lstStyle/>
          <a:p>
            <a:r>
              <a:rPr lang="en-US" sz="1200" dirty="0"/>
              <a:t>Photo: Florida Safety Council</a:t>
            </a:r>
          </a:p>
        </p:txBody>
      </p:sp>
    </p:spTree>
    <p:extLst>
      <p:ext uri="{BB962C8B-B14F-4D97-AF65-F5344CB8AC3E}">
        <p14:creationId xmlns:p14="http://schemas.microsoft.com/office/powerpoint/2010/main" val="25762279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6375" y="0"/>
            <a:ext cx="2800350" cy="6858000"/>
          </a:xfrm>
          <a:prstGeom prst="rect">
            <a:avLst/>
          </a:prstGeom>
        </p:spPr>
      </p:pic>
      <p:sp>
        <p:nvSpPr>
          <p:cNvPr id="3" name="Text Box 5"/>
          <p:cNvSpPr txBox="1">
            <a:spLocks noChangeArrowheads="1"/>
          </p:cNvSpPr>
          <p:nvPr/>
        </p:nvSpPr>
        <p:spPr bwMode="auto">
          <a:xfrm>
            <a:off x="4191000" y="1371601"/>
            <a:ext cx="6477000" cy="523875"/>
          </a:xfrm>
          <a:prstGeom prst="rect">
            <a:avLst/>
          </a:prstGeom>
          <a:noFill/>
          <a:ln w="9525">
            <a:noFill/>
            <a:miter lim="800000"/>
            <a:headEnd/>
            <a:tailEnd/>
          </a:ln>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You</a:t>
            </a:r>
            <a:r>
              <a:rPr lang="en-US" altLang="en-US" sz="2800" b="1" dirty="0">
                <a:latin typeface="Arial" panose="020B0604020202020204" pitchFamily="34" charset="0"/>
                <a:ea typeface="ＭＳ Ｐゴシック" pitchFamily="34" charset="-128"/>
                <a:cs typeface="Arial" panose="020B0604020202020204" pitchFamily="34" charset="0"/>
              </a:rPr>
              <a:t>’</a:t>
            </a:r>
            <a:r>
              <a:rPr lang="en-US" sz="2800" b="1" dirty="0">
                <a:latin typeface="Arial" panose="020B0604020202020204" pitchFamily="34" charset="0"/>
                <a:ea typeface="ＭＳ Ｐゴシック" pitchFamily="34" charset="-128"/>
                <a:cs typeface="Arial" panose="020B0604020202020204" pitchFamily="34" charset="0"/>
              </a:rPr>
              <a:t>re the driver of the red car</a:t>
            </a:r>
            <a:endParaRPr lang="en-US" sz="1600" dirty="0">
              <a:latin typeface="Arial" panose="020B0604020202020204" pitchFamily="34" charset="0"/>
              <a:ea typeface="ＭＳ Ｐゴシック" pitchFamily="34" charset="-128"/>
              <a:cs typeface="Arial" panose="020B0604020202020204" pitchFamily="34" charset="0"/>
            </a:endParaRPr>
          </a:p>
        </p:txBody>
      </p:sp>
      <p:sp>
        <p:nvSpPr>
          <p:cNvPr id="4" name="Text Box 21"/>
          <p:cNvSpPr txBox="1">
            <a:spLocks noChangeArrowheads="1"/>
          </p:cNvSpPr>
          <p:nvPr/>
        </p:nvSpPr>
        <p:spPr bwMode="auto">
          <a:xfrm>
            <a:off x="4191000" y="2133600"/>
            <a:ext cx="1371600" cy="1016000"/>
          </a:xfrm>
          <a:prstGeom prst="rect">
            <a:avLst/>
          </a:prstGeom>
          <a:noFill/>
          <a:ln w="9525">
            <a:noFill/>
            <a:miter lim="800000"/>
            <a:headEnd/>
            <a:tailEnd/>
          </a:ln>
          <a:effectLst/>
        </p:spPr>
        <p:txBody>
          <a:bodyPr>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1 second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4272277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1524001" y="0"/>
            <a:ext cx="2690813" cy="6858000"/>
          </a:xfrm>
          <a:prstGeom prst="rect">
            <a:avLst/>
          </a:prstGeom>
          <a:noFill/>
          <a:ln w="9525">
            <a:noFill/>
            <a:miter lim="800000"/>
            <a:headEnd/>
            <a:tailEnd/>
          </a:ln>
          <a:effectLst>
            <a:outerShdw dist="101600" algn="tl" rotWithShape="0">
              <a:srgbClr val="595959">
                <a:alpha val="70000"/>
              </a:srgbClr>
            </a:outerShdw>
          </a:effectLst>
        </p:spPr>
      </p:pic>
      <p:sp>
        <p:nvSpPr>
          <p:cNvPr id="3" name="Text Box 5"/>
          <p:cNvSpPr txBox="1">
            <a:spLocks noChangeArrowheads="1"/>
          </p:cNvSpPr>
          <p:nvPr/>
        </p:nvSpPr>
        <p:spPr bwMode="auto">
          <a:xfrm>
            <a:off x="4190999" y="414671"/>
            <a:ext cx="6477000" cy="523875"/>
          </a:xfrm>
          <a:prstGeom prst="rect">
            <a:avLst/>
          </a:prstGeom>
          <a:noFill/>
          <a:ln w="9525">
            <a:noFill/>
            <a:miter lim="800000"/>
            <a:headEnd/>
            <a:tailEnd/>
          </a:ln>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You</a:t>
            </a:r>
            <a:r>
              <a:rPr lang="en-US" altLang="en-US" sz="2800" b="1" dirty="0">
                <a:latin typeface="Arial" panose="020B0604020202020204" pitchFamily="34" charset="0"/>
                <a:ea typeface="ＭＳ Ｐゴシック" pitchFamily="34" charset="-128"/>
                <a:cs typeface="Arial" panose="020B0604020202020204" pitchFamily="34" charset="0"/>
              </a:rPr>
              <a:t>’</a:t>
            </a:r>
            <a:r>
              <a:rPr lang="en-US" sz="2800" b="1" dirty="0">
                <a:latin typeface="Arial" panose="020B0604020202020204" pitchFamily="34" charset="0"/>
                <a:ea typeface="ＭＳ Ｐゴシック" pitchFamily="34" charset="-128"/>
                <a:cs typeface="Arial" panose="020B0604020202020204" pitchFamily="34" charset="0"/>
              </a:rPr>
              <a:t>r</a:t>
            </a:r>
            <a:r>
              <a:rPr lang="en-US" altLang="ja-JP" sz="2800" b="1" dirty="0">
                <a:latin typeface="Arial" panose="020B0604020202020204" pitchFamily="34" charset="0"/>
                <a:ea typeface="ＭＳ Ｐゴシック" pitchFamily="34" charset="-128"/>
                <a:cs typeface="Arial" panose="020B0604020202020204" pitchFamily="34" charset="0"/>
              </a:rPr>
              <a:t>e the driver of the red car.</a:t>
            </a:r>
            <a:endParaRPr lang="en-US" sz="1600" dirty="0">
              <a:latin typeface="Arial" panose="020B0604020202020204" pitchFamily="34" charset="0"/>
              <a:ea typeface="ＭＳ Ｐゴシック" pitchFamily="34" charset="-128"/>
              <a:cs typeface="Arial" panose="020B0604020202020204" pitchFamily="34" charset="0"/>
            </a:endParaRPr>
          </a:p>
        </p:txBody>
      </p:sp>
      <p:sp>
        <p:nvSpPr>
          <p:cNvPr id="4" name="Text Box 21"/>
          <p:cNvSpPr txBox="1">
            <a:spLocks noChangeArrowheads="1"/>
          </p:cNvSpPr>
          <p:nvPr/>
        </p:nvSpPr>
        <p:spPr bwMode="auto">
          <a:xfrm>
            <a:off x="4242993" y="1148749"/>
            <a:ext cx="1371600" cy="1016000"/>
          </a:xfrm>
          <a:prstGeom prst="rect">
            <a:avLst/>
          </a:prstGeom>
          <a:noFill/>
          <a:ln w="9525">
            <a:noFill/>
            <a:miter lim="800000"/>
            <a:headEnd/>
            <a:tailEnd/>
          </a:ln>
          <a:effectLst/>
        </p:spPr>
        <p:txBody>
          <a:bodyPr>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1 second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
        <p:nvSpPr>
          <p:cNvPr id="5" name="Text Box 5"/>
          <p:cNvSpPr txBox="1">
            <a:spLocks noChangeArrowheads="1"/>
          </p:cNvSpPr>
          <p:nvPr/>
        </p:nvSpPr>
        <p:spPr bwMode="auto">
          <a:xfrm>
            <a:off x="5446816" y="1095500"/>
            <a:ext cx="5943600" cy="954087"/>
          </a:xfrm>
          <a:prstGeom prst="rect">
            <a:avLst/>
          </a:prstGeom>
          <a:noFill/>
          <a:ln w="9525">
            <a:noFill/>
            <a:miter lim="800000"/>
            <a:headEnd/>
            <a:tailEnd/>
          </a:ln>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What actions would you </a:t>
            </a:r>
          </a:p>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take to avoid a crash?</a:t>
            </a:r>
            <a:endParaRPr lang="en-US" sz="1600" b="1" dirty="0">
              <a:latin typeface="Arial" panose="020B0604020202020204" pitchFamily="34" charset="0"/>
              <a:ea typeface="ＭＳ Ｐゴシック" pitchFamily="34" charset="-128"/>
              <a:cs typeface="Arial" panose="020B0604020202020204" pitchFamily="34" charset="0"/>
            </a:endParaRPr>
          </a:p>
        </p:txBody>
      </p:sp>
      <p:sp>
        <p:nvSpPr>
          <p:cNvPr id="6" name="TextBox 5"/>
          <p:cNvSpPr txBox="1"/>
          <p:nvPr/>
        </p:nvSpPr>
        <p:spPr>
          <a:xfrm>
            <a:off x="7503019" y="6443329"/>
            <a:ext cx="1406614" cy="383268"/>
          </a:xfrm>
          <a:prstGeom prst="rect">
            <a:avLst/>
          </a:prstGeom>
          <a:noFill/>
        </p:spPr>
        <p:txBody>
          <a:bodyPr wrap="square" rtlCol="0">
            <a:spAutoFit/>
          </a:bodyPr>
          <a:lstStyle/>
          <a:p>
            <a:r>
              <a:rPr lang="en-US" dirty="0">
                <a:hlinkClick r:id="rId6"/>
              </a:rPr>
              <a:t>Link to Video</a:t>
            </a:r>
            <a:endParaRPr lang="en-US" dirty="0"/>
          </a:p>
        </p:txBody>
      </p:sp>
      <p:pic>
        <p:nvPicPr>
          <p:cNvPr id="7" name="Following_Distance (1)">
            <a:hlinkClick r:id="" action="ppaction://media"/>
            <a:extLst>
              <a:ext uri="{FF2B5EF4-FFF2-40B4-BE49-F238E27FC236}">
                <a16:creationId xmlns:a16="http://schemas.microsoft.com/office/drawing/2014/main" id="{2978D034-E85F-2D17-9E65-8E88CB314A9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888968" y="2206541"/>
            <a:ext cx="6634716" cy="3732028"/>
          </a:xfrm>
          <a:prstGeom prst="rect">
            <a:avLst/>
          </a:prstGeom>
        </p:spPr>
      </p:pic>
    </p:spTree>
    <p:extLst>
      <p:ext uri="{BB962C8B-B14F-4D97-AF65-F5344CB8AC3E}">
        <p14:creationId xmlns:p14="http://schemas.microsoft.com/office/powerpoint/2010/main" val="44192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3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734" y="0"/>
            <a:ext cx="2800350" cy="6858000"/>
          </a:xfrm>
          <a:prstGeom prst="rect">
            <a:avLst/>
          </a:prstGeom>
        </p:spPr>
      </p:pic>
      <p:sp>
        <p:nvSpPr>
          <p:cNvPr id="3" name="Text Box 5"/>
          <p:cNvSpPr txBox="1">
            <a:spLocks noChangeArrowheads="1"/>
          </p:cNvSpPr>
          <p:nvPr/>
        </p:nvSpPr>
        <p:spPr bwMode="auto">
          <a:xfrm>
            <a:off x="4439652" y="1185372"/>
            <a:ext cx="725504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defTabSz="914400" eaLnBrk="1" hangingPunct="1">
              <a:spcBef>
                <a:spcPts val="1200"/>
              </a:spcBef>
              <a:spcAft>
                <a:spcPts val="1200"/>
              </a:spcAft>
            </a:pPr>
            <a:r>
              <a:rPr lang="en-US" sz="3200" b="1" dirty="0">
                <a:latin typeface="Arial" panose="020B0604020202020204" pitchFamily="34" charset="0"/>
                <a:cs typeface="Arial" panose="020B0604020202020204" pitchFamily="34" charset="0"/>
              </a:rPr>
              <a:t>A braking action won</a:t>
            </a:r>
            <a:r>
              <a:rPr lang="en-US" altLang="en-US" sz="3200" b="1" dirty="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t</a:t>
            </a:r>
            <a:r>
              <a:rPr lang="en-US" altLang="ja-JP" sz="3200" b="1" dirty="0">
                <a:latin typeface="Arial" panose="020B0604020202020204" pitchFamily="34" charset="0"/>
                <a:cs typeface="Arial" panose="020B0604020202020204" pitchFamily="34" charset="0"/>
              </a:rPr>
              <a:t> stop your car in time.</a:t>
            </a:r>
          </a:p>
          <a:p>
            <a:pPr defTabSz="914400" eaLnBrk="1" hangingPunct="1">
              <a:spcBef>
                <a:spcPts val="1200"/>
              </a:spcBef>
              <a:spcAft>
                <a:spcPts val="1200"/>
              </a:spcAft>
            </a:pPr>
            <a:endParaRPr lang="en-US" altLang="ja-JP" b="1" dirty="0">
              <a:latin typeface="Arial" panose="020B0604020202020204" pitchFamily="34" charset="0"/>
              <a:cs typeface="Arial" panose="020B0604020202020204" pitchFamily="34" charset="0"/>
            </a:endParaRPr>
          </a:p>
          <a:p>
            <a:pPr defTabSz="914400" eaLnBrk="1" hangingPunct="1">
              <a:spcBef>
                <a:spcPts val="1200"/>
              </a:spcBef>
              <a:spcAft>
                <a:spcPts val="1200"/>
              </a:spcAft>
            </a:pPr>
            <a:r>
              <a:rPr lang="en-US" sz="3200" b="1" dirty="0">
                <a:latin typeface="Arial" panose="020B0604020202020204" pitchFamily="34" charset="0"/>
                <a:cs typeface="Arial" panose="020B0604020202020204" pitchFamily="34" charset="0"/>
              </a:rPr>
              <a:t>Hard braking plus a hard steering actions creates an out of balance condition that can cause a skid and loss of control.</a:t>
            </a:r>
          </a:p>
        </p:txBody>
      </p:sp>
    </p:spTree>
    <p:extLst>
      <p:ext uri="{BB962C8B-B14F-4D97-AF65-F5344CB8AC3E}">
        <p14:creationId xmlns:p14="http://schemas.microsoft.com/office/powerpoint/2010/main" val="1437565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4025" y="309562"/>
            <a:ext cx="3943350" cy="30384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4025" y="3582132"/>
            <a:ext cx="3943350" cy="3105150"/>
          </a:xfrm>
          <a:prstGeom prst="rect">
            <a:avLst/>
          </a:prstGeom>
        </p:spPr>
      </p:pic>
      <p:sp>
        <p:nvSpPr>
          <p:cNvPr id="4" name="TextBox 5"/>
          <p:cNvSpPr txBox="1">
            <a:spLocks noChangeArrowheads="1"/>
          </p:cNvSpPr>
          <p:nvPr/>
        </p:nvSpPr>
        <p:spPr bwMode="auto">
          <a:xfrm>
            <a:off x="6096000" y="457200"/>
            <a:ext cx="5029200" cy="5324535"/>
          </a:xfrm>
          <a:prstGeom prst="rect">
            <a:avLst/>
          </a:prstGeom>
          <a:noFill/>
          <a:ln w="9525">
            <a:noFill/>
            <a:miter lim="800000"/>
            <a:headEnd/>
            <a:tailEnd/>
          </a:ln>
        </p:spPr>
        <p:txBody>
          <a:bodyPr>
            <a:spAutoFit/>
          </a:bodyPr>
          <a:lstStyle/>
          <a:p>
            <a:pPr defTabSz="914400" eaLnBrk="1" hangingPunct="1">
              <a:spcBef>
                <a:spcPts val="1200"/>
              </a:spcBef>
              <a:spcAft>
                <a:spcPts val="1200"/>
              </a:spcAft>
              <a:buClr>
                <a:prstClr val="white">
                  <a:lumMod val="85000"/>
                </a:prstClr>
              </a:buClr>
              <a:defRPr/>
            </a:pPr>
            <a:r>
              <a:rPr lang="en-US" sz="2800" dirty="0">
                <a:latin typeface="Arial" panose="020B0604020202020204" pitchFamily="34" charset="0"/>
                <a:ea typeface="ＭＳ Ｐゴシック" pitchFamily="34" charset="-128"/>
                <a:cs typeface="Arial" panose="020B0604020202020204" pitchFamily="34" charset="0"/>
              </a:rPr>
              <a:t>To prevent a collision and make an evasive action successfully you </a:t>
            </a:r>
            <a:r>
              <a:rPr lang="en-US" sz="2800" b="1" u="sng" dirty="0">
                <a:latin typeface="Arial" panose="020B0604020202020204" pitchFamily="34" charset="0"/>
                <a:ea typeface="ＭＳ Ｐゴシック" pitchFamily="34" charset="-128"/>
                <a:cs typeface="Arial" panose="020B0604020202020204" pitchFamily="34" charset="0"/>
              </a:rPr>
              <a:t>MUST</a:t>
            </a:r>
            <a:r>
              <a:rPr lang="en-US" sz="2800" dirty="0">
                <a:latin typeface="Arial" panose="020B0604020202020204" pitchFamily="34" charset="0"/>
                <a:ea typeface="ＭＳ Ｐゴシック" pitchFamily="34" charset="-128"/>
                <a:cs typeface="Arial" panose="020B0604020202020204" pitchFamily="34" charset="0"/>
              </a:rPr>
              <a:t> be able to:</a:t>
            </a:r>
          </a:p>
          <a:p>
            <a:pPr marL="796925" lvl="1" indent="-568325" defTabSz="914400" eaLnBrk="1" hangingPunct="1">
              <a:spcBef>
                <a:spcPts val="1200"/>
              </a:spcBef>
              <a:spcAft>
                <a:spcPts val="1200"/>
              </a:spcAft>
              <a:buClr>
                <a:prstClr val="white">
                  <a:lumMod val="85000"/>
                </a:prstClr>
              </a:buClr>
              <a:buFont typeface="Webdings" pitchFamily="18" charset="2"/>
              <a:buChar char=""/>
              <a:defRPr/>
            </a:pPr>
            <a:r>
              <a:rPr lang="en-US" sz="2800" dirty="0">
                <a:latin typeface="Arial" panose="020B0604020202020204" pitchFamily="34" charset="0"/>
                <a:ea typeface="ＭＳ Ｐゴシック" pitchFamily="34" charset="-128"/>
                <a:cs typeface="Arial" panose="020B0604020202020204" pitchFamily="34" charset="0"/>
              </a:rPr>
              <a:t>Target an open space</a:t>
            </a:r>
          </a:p>
          <a:p>
            <a:pPr marL="796925" lvl="1" indent="-568325" defTabSz="914400" eaLnBrk="1" hangingPunct="1">
              <a:spcBef>
                <a:spcPts val="1200"/>
              </a:spcBef>
              <a:spcAft>
                <a:spcPts val="1200"/>
              </a:spcAft>
              <a:buClr>
                <a:prstClr val="white">
                  <a:lumMod val="85000"/>
                </a:prstClr>
              </a:buClr>
              <a:buFont typeface="Webdings" pitchFamily="18" charset="2"/>
              <a:buChar char=""/>
              <a:defRPr/>
            </a:pPr>
            <a:r>
              <a:rPr lang="en-US" sz="2800" dirty="0">
                <a:latin typeface="Arial" panose="020B0604020202020204" pitchFamily="34" charset="0"/>
                <a:ea typeface="ＭＳ Ｐゴシック" pitchFamily="34" charset="-128"/>
                <a:cs typeface="Arial" panose="020B0604020202020204" pitchFamily="34" charset="0"/>
              </a:rPr>
              <a:t>Separate hard braking from hard steering</a:t>
            </a:r>
          </a:p>
          <a:p>
            <a:pPr marL="796925" lvl="1" indent="-568325" defTabSz="914400" eaLnBrk="1" hangingPunct="1">
              <a:spcBef>
                <a:spcPts val="1200"/>
              </a:spcBef>
              <a:spcAft>
                <a:spcPts val="1200"/>
              </a:spcAft>
              <a:buClr>
                <a:prstClr val="white">
                  <a:lumMod val="85000"/>
                </a:prstClr>
              </a:buClr>
              <a:buFont typeface="Webdings" pitchFamily="18" charset="2"/>
              <a:buChar char=""/>
              <a:defRPr/>
            </a:pPr>
            <a:r>
              <a:rPr lang="en-US" sz="2800" dirty="0">
                <a:latin typeface="Arial" panose="020B0604020202020204" pitchFamily="34" charset="0"/>
                <a:ea typeface="ＭＳ Ｐゴシック" pitchFamily="34" charset="-128"/>
                <a:cs typeface="Arial" panose="020B0604020202020204" pitchFamily="34" charset="0"/>
              </a:rPr>
              <a:t>Take three steering actions without hesitations</a:t>
            </a:r>
          </a:p>
        </p:txBody>
      </p:sp>
    </p:spTree>
    <p:extLst>
      <p:ext uri="{BB962C8B-B14F-4D97-AF65-F5344CB8AC3E}">
        <p14:creationId xmlns:p14="http://schemas.microsoft.com/office/powerpoint/2010/main" val="359559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617" y="0"/>
            <a:ext cx="2800350" cy="6858000"/>
          </a:xfrm>
          <a:prstGeom prst="rect">
            <a:avLst/>
          </a:prstGeom>
        </p:spPr>
      </p:pic>
      <p:sp>
        <p:nvSpPr>
          <p:cNvPr id="3" name="Text Box 5"/>
          <p:cNvSpPr txBox="1">
            <a:spLocks noChangeArrowheads="1"/>
          </p:cNvSpPr>
          <p:nvPr/>
        </p:nvSpPr>
        <p:spPr bwMode="auto">
          <a:xfrm>
            <a:off x="4441860" y="936626"/>
            <a:ext cx="6400800" cy="523875"/>
          </a:xfrm>
          <a:prstGeom prst="rect">
            <a:avLst/>
          </a:prstGeom>
          <a:noFill/>
          <a:ln w="9525">
            <a:noFill/>
            <a:miter lim="800000"/>
            <a:headEnd/>
            <a:tailEnd/>
          </a:ln>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You</a:t>
            </a:r>
            <a:r>
              <a:rPr lang="en-US" altLang="en-US" sz="2800" b="1" dirty="0">
                <a:latin typeface="Arial" panose="020B0604020202020204" pitchFamily="34" charset="0"/>
                <a:ea typeface="ＭＳ Ｐゴシック" pitchFamily="34" charset="-128"/>
                <a:cs typeface="Arial" panose="020B0604020202020204" pitchFamily="34" charset="0"/>
              </a:rPr>
              <a:t>’</a:t>
            </a:r>
            <a:r>
              <a:rPr lang="en-US" altLang="ja-JP" sz="2800" b="1" dirty="0">
                <a:latin typeface="Arial" panose="020B0604020202020204" pitchFamily="34" charset="0"/>
                <a:ea typeface="ＭＳ Ｐゴシック" pitchFamily="34" charset="-128"/>
                <a:cs typeface="Arial" panose="020B0604020202020204" pitchFamily="34" charset="0"/>
              </a:rPr>
              <a:t>re the driver of the red car.</a:t>
            </a:r>
            <a:endParaRPr lang="en-US" sz="1600" dirty="0">
              <a:latin typeface="Arial" panose="020B0604020202020204" pitchFamily="34" charset="0"/>
              <a:ea typeface="ＭＳ Ｐゴシック" pitchFamily="34" charset="-128"/>
              <a:cs typeface="Arial" panose="020B0604020202020204" pitchFamily="34" charset="0"/>
            </a:endParaRPr>
          </a:p>
        </p:txBody>
      </p:sp>
      <p:sp>
        <p:nvSpPr>
          <p:cNvPr id="4" name="Text Box 21"/>
          <p:cNvSpPr txBox="1">
            <a:spLocks noChangeArrowheads="1"/>
          </p:cNvSpPr>
          <p:nvPr/>
        </p:nvSpPr>
        <p:spPr bwMode="auto">
          <a:xfrm>
            <a:off x="4191000" y="1847636"/>
            <a:ext cx="1371600" cy="1016000"/>
          </a:xfrm>
          <a:prstGeom prst="rect">
            <a:avLst/>
          </a:prstGeom>
          <a:noFill/>
          <a:ln w="9525">
            <a:noFill/>
            <a:miter lim="800000"/>
            <a:headEnd/>
            <a:tailEnd/>
          </a:ln>
          <a:effectLst/>
        </p:spPr>
        <p:txBody>
          <a:bodyPr>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1 second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Tree>
    <p:extLst>
      <p:ext uri="{BB962C8B-B14F-4D97-AF65-F5344CB8AC3E}">
        <p14:creationId xmlns:p14="http://schemas.microsoft.com/office/powerpoint/2010/main" val="176247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6092" y="-20515"/>
            <a:ext cx="2800350" cy="6858000"/>
          </a:xfrm>
          <a:prstGeom prst="rect">
            <a:avLst/>
          </a:prstGeom>
        </p:spPr>
      </p:pic>
      <p:sp>
        <p:nvSpPr>
          <p:cNvPr id="3" name="TextBox 2"/>
          <p:cNvSpPr txBox="1"/>
          <p:nvPr/>
        </p:nvSpPr>
        <p:spPr>
          <a:xfrm>
            <a:off x="4191000" y="228600"/>
            <a:ext cx="6477000" cy="954088"/>
          </a:xfrm>
          <a:prstGeom prst="rect">
            <a:avLst/>
          </a:prstGeom>
          <a:noFill/>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Target open space, off the pedals</a:t>
            </a:r>
          </a:p>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&amp; three steering inputs:</a:t>
            </a:r>
          </a:p>
        </p:txBody>
      </p:sp>
      <p:sp>
        <p:nvSpPr>
          <p:cNvPr id="4" name="Text Box 21"/>
          <p:cNvSpPr txBox="1">
            <a:spLocks noChangeArrowheads="1"/>
          </p:cNvSpPr>
          <p:nvPr/>
        </p:nvSpPr>
        <p:spPr bwMode="auto">
          <a:xfrm>
            <a:off x="4221420" y="1343819"/>
            <a:ext cx="1371600" cy="1016000"/>
          </a:xfrm>
          <a:prstGeom prst="rect">
            <a:avLst/>
          </a:prstGeom>
          <a:noFill/>
          <a:ln w="9525">
            <a:noFill/>
            <a:miter lim="800000"/>
            <a:headEnd/>
            <a:tailEnd/>
          </a:ln>
          <a:effectLst/>
        </p:spPr>
        <p:txBody>
          <a:bodyPr>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1 second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
        <p:nvSpPr>
          <p:cNvPr id="5" name="AutoShape 13"/>
          <p:cNvSpPr>
            <a:spLocks noChangeArrowheads="1"/>
          </p:cNvSpPr>
          <p:nvPr/>
        </p:nvSpPr>
        <p:spPr bwMode="auto">
          <a:xfrm rot="238631">
            <a:off x="6026150" y="1458913"/>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7613" y="5031"/>
                  <a:pt x="5031" y="7613"/>
                  <a:pt x="5031" y="10800"/>
                </a:cubicBezTo>
                <a:cubicBezTo>
                  <a:pt x="5030" y="10995"/>
                  <a:pt x="5040" y="11191"/>
                  <a:pt x="5060" y="11386"/>
                </a:cubicBezTo>
                <a:lnTo>
                  <a:pt x="55" y="11898"/>
                </a:lnTo>
                <a:cubicBezTo>
                  <a:pt x="18" y="11533"/>
                  <a:pt x="0" y="11166"/>
                  <a:pt x="0" y="10800"/>
                </a:cubicBezTo>
                <a:cubicBezTo>
                  <a:pt x="0" y="4835"/>
                  <a:pt x="4835" y="0"/>
                  <a:pt x="10800" y="0"/>
                </a:cubicBezTo>
                <a:cubicBezTo>
                  <a:pt x="16526" y="-1"/>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6" name="AutoShape 11"/>
          <p:cNvSpPr>
            <a:spLocks noChangeArrowheads="1"/>
          </p:cNvSpPr>
          <p:nvPr/>
        </p:nvSpPr>
        <p:spPr bwMode="auto">
          <a:xfrm flipH="1">
            <a:off x="7037388" y="1406525"/>
            <a:ext cx="838200"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7613" y="5031"/>
                  <a:pt x="5031" y="7613"/>
                  <a:pt x="5031" y="10800"/>
                </a:cubicBezTo>
                <a:cubicBezTo>
                  <a:pt x="5031" y="13986"/>
                  <a:pt x="7613" y="16569"/>
                  <a:pt x="10800" y="16569"/>
                </a:cubicBezTo>
                <a:cubicBezTo>
                  <a:pt x="12338" y="16569"/>
                  <a:pt x="13813" y="15954"/>
                  <a:pt x="14896" y="14862"/>
                </a:cubicBezTo>
                <a:lnTo>
                  <a:pt x="18468" y="18404"/>
                </a:lnTo>
                <a:cubicBezTo>
                  <a:pt x="16440" y="20449"/>
                  <a:pt x="13680" y="21599"/>
                  <a:pt x="10800" y="21600"/>
                </a:cubicBezTo>
                <a:cubicBezTo>
                  <a:pt x="4835" y="21600"/>
                  <a:pt x="0" y="16764"/>
                  <a:pt x="0" y="10800"/>
                </a:cubicBezTo>
                <a:cubicBezTo>
                  <a:pt x="0" y="4835"/>
                  <a:pt x="4835" y="0"/>
                  <a:pt x="10800" y="0"/>
                </a:cubicBezTo>
                <a:cubicBezTo>
                  <a:pt x="16526" y="-1"/>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7" name="AutoShape 12"/>
          <p:cNvSpPr>
            <a:spLocks noChangeArrowheads="1"/>
          </p:cNvSpPr>
          <p:nvPr/>
        </p:nvSpPr>
        <p:spPr bwMode="auto">
          <a:xfrm rot="325240">
            <a:off x="7962900" y="1431925"/>
            <a:ext cx="838200" cy="83978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7613" y="5031"/>
                  <a:pt x="5031" y="7613"/>
                  <a:pt x="5031" y="10800"/>
                </a:cubicBezTo>
                <a:cubicBezTo>
                  <a:pt x="5030" y="10995"/>
                  <a:pt x="5040" y="11191"/>
                  <a:pt x="5060" y="11386"/>
                </a:cubicBezTo>
                <a:lnTo>
                  <a:pt x="55" y="11898"/>
                </a:lnTo>
                <a:cubicBezTo>
                  <a:pt x="18" y="11533"/>
                  <a:pt x="0" y="11166"/>
                  <a:pt x="0" y="10800"/>
                </a:cubicBezTo>
                <a:cubicBezTo>
                  <a:pt x="0" y="4835"/>
                  <a:pt x="4835" y="0"/>
                  <a:pt x="10800" y="0"/>
                </a:cubicBezTo>
                <a:cubicBezTo>
                  <a:pt x="16526" y="-1"/>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8" name="Text Box 14"/>
          <p:cNvSpPr txBox="1">
            <a:spLocks noChangeArrowheads="1"/>
          </p:cNvSpPr>
          <p:nvPr/>
        </p:nvSpPr>
        <p:spPr bwMode="auto">
          <a:xfrm>
            <a:off x="5978010" y="2179639"/>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9" name="Text Box 16"/>
          <p:cNvSpPr txBox="1">
            <a:spLocks noChangeArrowheads="1"/>
          </p:cNvSpPr>
          <p:nvPr/>
        </p:nvSpPr>
        <p:spPr bwMode="auto">
          <a:xfrm>
            <a:off x="6680737" y="2224090"/>
            <a:ext cx="145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Left</a:t>
            </a:r>
          </a:p>
        </p:txBody>
      </p:sp>
      <p:sp>
        <p:nvSpPr>
          <p:cNvPr id="10" name="Text Box 15"/>
          <p:cNvSpPr txBox="1">
            <a:spLocks noChangeArrowheads="1"/>
          </p:cNvSpPr>
          <p:nvPr/>
        </p:nvSpPr>
        <p:spPr bwMode="auto">
          <a:xfrm>
            <a:off x="7923213" y="2187576"/>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11" name="Rectangle 10"/>
          <p:cNvSpPr/>
          <p:nvPr/>
        </p:nvSpPr>
        <p:spPr>
          <a:xfrm>
            <a:off x="4191000" y="3124201"/>
            <a:ext cx="6477000" cy="646113"/>
          </a:xfrm>
          <a:prstGeom prst="rect">
            <a:avLst/>
          </a:prstGeom>
        </p:spPr>
        <p:txBody>
          <a:bodyPr>
            <a:spAutoFit/>
          </a:bodyPr>
          <a:lstStyle/>
          <a:p>
            <a:pPr algn="ctr" defTabSz="914400" eaLnBrk="1" hangingPunct="1">
              <a:defRPr/>
            </a:pPr>
            <a:r>
              <a:rPr lang="en-US" sz="3600" b="1" dirty="0">
                <a:latin typeface="Arial" panose="020B0604020202020204" pitchFamily="34" charset="0"/>
                <a:ea typeface="ＭＳ Ｐゴシック" pitchFamily="34" charset="-128"/>
                <a:cs typeface="Arial" panose="020B0604020202020204" pitchFamily="34" charset="0"/>
              </a:rPr>
              <a:t>all in 1 second!</a:t>
            </a:r>
          </a:p>
        </p:txBody>
      </p:sp>
      <p:sp>
        <p:nvSpPr>
          <p:cNvPr id="13" name="Rectangle 12"/>
          <p:cNvSpPr>
            <a:spLocks noChangeArrowheads="1"/>
          </p:cNvSpPr>
          <p:nvPr/>
        </p:nvSpPr>
        <p:spPr bwMode="auto">
          <a:xfrm>
            <a:off x="4191000" y="4190154"/>
            <a:ext cx="694895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defTabSz="914400" eaLnBrk="1" hangingPunct="1"/>
            <a:r>
              <a:rPr lang="en-US" sz="2400" b="1" dirty="0">
                <a:latin typeface="Arial" panose="020B0604020202020204" pitchFamily="34" charset="0"/>
                <a:ea typeface="ＭＳ Ｐゴシック" pitchFamily="34" charset="-128"/>
                <a:cs typeface="Arial" panose="020B0604020202020204" pitchFamily="34" charset="0"/>
              </a:rPr>
              <a:t>You won</a:t>
            </a:r>
            <a:r>
              <a:rPr lang="en-US" altLang="en-US" sz="2400" b="1" dirty="0">
                <a:latin typeface="Arial" panose="020B0604020202020204" pitchFamily="34" charset="0"/>
                <a:ea typeface="ＭＳ Ｐゴシック" pitchFamily="34" charset="-128"/>
                <a:cs typeface="Arial" panose="020B0604020202020204" pitchFamily="34" charset="0"/>
              </a:rPr>
              <a:t>’</a:t>
            </a:r>
            <a:r>
              <a:rPr lang="en-US" altLang="ja-JP" sz="2400" b="1" dirty="0">
                <a:latin typeface="Arial" panose="020B0604020202020204" pitchFamily="34" charset="0"/>
                <a:ea typeface="ＭＳ Ｐゴシック" pitchFamily="34" charset="-128"/>
                <a:cs typeface="Arial" panose="020B0604020202020204" pitchFamily="34" charset="0"/>
              </a:rPr>
              <a:t>t prevent a collision with only one second of time, </a:t>
            </a:r>
          </a:p>
          <a:p>
            <a:pPr algn="ctr" defTabSz="914400" eaLnBrk="1" hangingPunct="1"/>
            <a:r>
              <a:rPr lang="en-US" sz="2400" b="1" dirty="0">
                <a:latin typeface="Arial" panose="020B0604020202020204" pitchFamily="34" charset="0"/>
                <a:ea typeface="ＭＳ Ｐゴシック" pitchFamily="34" charset="-128"/>
                <a:cs typeface="Arial" panose="020B0604020202020204" pitchFamily="34" charset="0"/>
              </a:rPr>
              <a:t>no matter how much you practice!</a:t>
            </a:r>
          </a:p>
        </p:txBody>
      </p:sp>
    </p:spTree>
    <p:extLst>
      <p:ext uri="{BB962C8B-B14F-4D97-AF65-F5344CB8AC3E}">
        <p14:creationId xmlns:p14="http://schemas.microsoft.com/office/powerpoint/2010/main" val="2535349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2557" y="0"/>
            <a:ext cx="2800350" cy="6858000"/>
          </a:xfrm>
          <a:prstGeom prst="rect">
            <a:avLst/>
          </a:prstGeom>
        </p:spPr>
      </p:pic>
      <p:sp>
        <p:nvSpPr>
          <p:cNvPr id="3" name="TextBox 2"/>
          <p:cNvSpPr txBox="1"/>
          <p:nvPr/>
        </p:nvSpPr>
        <p:spPr>
          <a:xfrm>
            <a:off x="4191000" y="228600"/>
            <a:ext cx="6477000" cy="954088"/>
          </a:xfrm>
          <a:prstGeom prst="rect">
            <a:avLst/>
          </a:prstGeom>
          <a:noFill/>
        </p:spPr>
        <p:txBody>
          <a:bodyPr>
            <a:spAutoFit/>
          </a:bodyPr>
          <a:lstStyle/>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Target open space, off the pedals</a:t>
            </a:r>
          </a:p>
          <a:p>
            <a:pPr algn="ctr" defTabSz="914400" eaLnBrk="1" hangingPunct="1">
              <a:defRPr/>
            </a:pPr>
            <a:r>
              <a:rPr lang="en-US" sz="2800" b="1" dirty="0">
                <a:latin typeface="Arial" panose="020B0604020202020204" pitchFamily="34" charset="0"/>
                <a:ea typeface="ＭＳ Ｐゴシック" pitchFamily="34" charset="-128"/>
                <a:cs typeface="Arial" panose="020B0604020202020204" pitchFamily="34" charset="0"/>
              </a:rPr>
              <a:t>&amp; these three steering inputs:</a:t>
            </a:r>
          </a:p>
        </p:txBody>
      </p:sp>
      <p:sp>
        <p:nvSpPr>
          <p:cNvPr id="4" name="Text Box 21"/>
          <p:cNvSpPr txBox="1">
            <a:spLocks noChangeArrowheads="1"/>
          </p:cNvSpPr>
          <p:nvPr/>
        </p:nvSpPr>
        <p:spPr bwMode="auto">
          <a:xfrm>
            <a:off x="4191000" y="1676400"/>
            <a:ext cx="1536390" cy="1015663"/>
          </a:xfrm>
          <a:prstGeom prst="rect">
            <a:avLst/>
          </a:prstGeom>
          <a:noFill/>
          <a:ln w="9525">
            <a:noFill/>
            <a:miter lim="800000"/>
            <a:headEnd/>
            <a:tailEnd/>
          </a:ln>
          <a:effectLst/>
        </p:spPr>
        <p:txBody>
          <a:bodyPr wrap="square">
            <a:spAutoFit/>
          </a:bodyPr>
          <a:lstStyle/>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2 seconds following </a:t>
            </a:r>
          </a:p>
          <a:p>
            <a:pPr algn="ctr" defTabSz="914400" eaLnBrk="1" fontAlgn="auto" hangingPunct="1">
              <a:spcBef>
                <a:spcPts val="0"/>
              </a:spcBef>
              <a:spcAft>
                <a:spcPts val="0"/>
              </a:spcAft>
              <a:defRPr/>
            </a:pPr>
            <a:r>
              <a:rPr lang="en-US" sz="2000" b="1" dirty="0">
                <a:latin typeface="Arial" panose="020B0604020202020204" pitchFamily="34" charset="0"/>
                <a:ea typeface="ＭＳ Ｐゴシック" pitchFamily="34" charset="-128"/>
                <a:cs typeface="Arial" panose="020B0604020202020204" pitchFamily="34" charset="0"/>
              </a:rPr>
              <a:t>time</a:t>
            </a:r>
            <a:endParaRPr lang="en-US" sz="2000" dirty="0">
              <a:latin typeface="Arial" panose="020B0604020202020204" pitchFamily="34" charset="0"/>
              <a:ea typeface="ＭＳ Ｐゴシック" pitchFamily="34" charset="-128"/>
              <a:cs typeface="Arial" panose="020B0604020202020204" pitchFamily="34" charset="0"/>
            </a:endParaRPr>
          </a:p>
        </p:txBody>
      </p:sp>
      <p:sp>
        <p:nvSpPr>
          <p:cNvPr id="5" name="AutoShape 28"/>
          <p:cNvSpPr>
            <a:spLocks noChangeArrowheads="1"/>
          </p:cNvSpPr>
          <p:nvPr/>
        </p:nvSpPr>
        <p:spPr bwMode="auto">
          <a:xfrm rot="-5803264">
            <a:off x="6325394" y="1670844"/>
            <a:ext cx="868362"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9752" y="5030"/>
                  <a:pt x="8724" y="5316"/>
                  <a:pt x="7827" y="5856"/>
                </a:cubicBezTo>
                <a:lnTo>
                  <a:pt x="5234" y="1544"/>
                </a:lnTo>
                <a:cubicBezTo>
                  <a:pt x="6914" y="533"/>
                  <a:pt x="8838" y="-1"/>
                  <a:pt x="10800" y="0"/>
                </a:cubicBezTo>
                <a:cubicBezTo>
                  <a:pt x="16526" y="0"/>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6" name="AutoShape 24"/>
          <p:cNvSpPr>
            <a:spLocks noChangeArrowheads="1"/>
          </p:cNvSpPr>
          <p:nvPr/>
        </p:nvSpPr>
        <p:spPr bwMode="auto">
          <a:xfrm rot="21106628" flipH="1">
            <a:off x="7040564" y="1654176"/>
            <a:ext cx="814387" cy="84137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7613" y="5031"/>
                  <a:pt x="5031" y="7613"/>
                  <a:pt x="5031" y="10800"/>
                </a:cubicBezTo>
                <a:cubicBezTo>
                  <a:pt x="5030" y="12672"/>
                  <a:pt x="5939" y="14428"/>
                  <a:pt x="7468" y="15509"/>
                </a:cubicBezTo>
                <a:lnTo>
                  <a:pt x="4562" y="19616"/>
                </a:lnTo>
                <a:cubicBezTo>
                  <a:pt x="1701" y="17592"/>
                  <a:pt x="0" y="14305"/>
                  <a:pt x="0" y="10800"/>
                </a:cubicBezTo>
                <a:cubicBezTo>
                  <a:pt x="0" y="4835"/>
                  <a:pt x="4835" y="0"/>
                  <a:pt x="10800" y="0"/>
                </a:cubicBezTo>
                <a:cubicBezTo>
                  <a:pt x="16526" y="-1"/>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7" name="AutoShape 28"/>
          <p:cNvSpPr>
            <a:spLocks noChangeArrowheads="1"/>
          </p:cNvSpPr>
          <p:nvPr/>
        </p:nvSpPr>
        <p:spPr bwMode="auto">
          <a:xfrm rot="-5803264">
            <a:off x="8119269" y="1689894"/>
            <a:ext cx="868362" cy="8382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559" y="10473"/>
                </a:moveTo>
                <a:cubicBezTo>
                  <a:pt x="16386" y="7418"/>
                  <a:pt x="13859" y="5031"/>
                  <a:pt x="10800" y="5031"/>
                </a:cubicBezTo>
                <a:cubicBezTo>
                  <a:pt x="9752" y="5030"/>
                  <a:pt x="8724" y="5316"/>
                  <a:pt x="7827" y="5856"/>
                </a:cubicBezTo>
                <a:lnTo>
                  <a:pt x="5234" y="1544"/>
                </a:lnTo>
                <a:cubicBezTo>
                  <a:pt x="6914" y="533"/>
                  <a:pt x="8838" y="-1"/>
                  <a:pt x="10800" y="0"/>
                </a:cubicBezTo>
                <a:cubicBezTo>
                  <a:pt x="16526" y="0"/>
                  <a:pt x="21258" y="4470"/>
                  <a:pt x="21582" y="10187"/>
                </a:cubicBezTo>
                <a:lnTo>
                  <a:pt x="24278" y="10034"/>
                </a:lnTo>
                <a:lnTo>
                  <a:pt x="19367" y="15537"/>
                </a:lnTo>
                <a:lnTo>
                  <a:pt x="13864" y="10626"/>
                </a:lnTo>
                <a:lnTo>
                  <a:pt x="16559" y="10473"/>
                </a:lnTo>
                <a:close/>
              </a:path>
            </a:pathLst>
          </a:custGeom>
          <a:solidFill>
            <a:srgbClr val="FFFF00"/>
          </a:solidFill>
          <a:ln w="9525">
            <a:solidFill>
              <a:schemeClr val="tx1"/>
            </a:solidFill>
            <a:miter lim="800000"/>
            <a:headEnd/>
            <a:tailEnd/>
          </a:ln>
          <a:effectLst>
            <a:outerShdw dist="101600" sx="102000" sy="102000" algn="ctr" rotWithShape="0">
              <a:srgbClr val="000000">
                <a:alpha val="39998"/>
              </a:srgbClr>
            </a:outerShdw>
          </a:effectLst>
        </p:spPr>
        <p:txBody>
          <a:bodyPr wrap="none" anchor="ctr"/>
          <a:lstStyle/>
          <a:p>
            <a:pPr defTabSz="914400" eaLnBrk="1" hangingPunct="1">
              <a:defRPr/>
            </a:pPr>
            <a:endParaRPr lang="en-US">
              <a:solidFill>
                <a:prstClr val="black"/>
              </a:solidFill>
              <a:ea typeface="ＭＳ Ｐゴシック" pitchFamily="34" charset="-128"/>
            </a:endParaRPr>
          </a:p>
        </p:txBody>
      </p:sp>
      <p:sp>
        <p:nvSpPr>
          <p:cNvPr id="8" name="Text Box 14"/>
          <p:cNvSpPr txBox="1">
            <a:spLocks noChangeArrowheads="1"/>
          </p:cNvSpPr>
          <p:nvPr/>
        </p:nvSpPr>
        <p:spPr bwMode="auto">
          <a:xfrm>
            <a:off x="6019800" y="2339976"/>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9" name="Text Box 16"/>
          <p:cNvSpPr txBox="1">
            <a:spLocks noChangeArrowheads="1"/>
          </p:cNvSpPr>
          <p:nvPr/>
        </p:nvSpPr>
        <p:spPr bwMode="auto">
          <a:xfrm>
            <a:off x="6710363" y="2339976"/>
            <a:ext cx="14541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Left</a:t>
            </a:r>
          </a:p>
        </p:txBody>
      </p:sp>
      <p:sp>
        <p:nvSpPr>
          <p:cNvPr id="10" name="Text Box 15"/>
          <p:cNvSpPr txBox="1">
            <a:spLocks noChangeArrowheads="1"/>
          </p:cNvSpPr>
          <p:nvPr/>
        </p:nvSpPr>
        <p:spPr bwMode="auto">
          <a:xfrm>
            <a:off x="7913688" y="2339976"/>
            <a:ext cx="91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defTabSz="914400" eaLnBrk="1" hangingPunct="1"/>
            <a:r>
              <a:rPr lang="en-US" sz="2000" b="1" dirty="0">
                <a:latin typeface="Arial" panose="020B0604020202020204" pitchFamily="34" charset="0"/>
                <a:cs typeface="Arial" panose="020B0604020202020204" pitchFamily="34" charset="0"/>
              </a:rPr>
              <a:t>Steer </a:t>
            </a:r>
          </a:p>
          <a:p>
            <a:pPr algn="ctr" defTabSz="914400" eaLnBrk="1" hangingPunct="1"/>
            <a:r>
              <a:rPr lang="en-US" sz="2000" b="1" dirty="0">
                <a:latin typeface="Arial" panose="020B0604020202020204" pitchFamily="34" charset="0"/>
                <a:cs typeface="Arial" panose="020B0604020202020204" pitchFamily="34" charset="0"/>
              </a:rPr>
              <a:t>Right</a:t>
            </a:r>
          </a:p>
        </p:txBody>
      </p:sp>
      <p:sp>
        <p:nvSpPr>
          <p:cNvPr id="11" name="Rectangle 10"/>
          <p:cNvSpPr/>
          <p:nvPr/>
        </p:nvSpPr>
        <p:spPr>
          <a:xfrm>
            <a:off x="4209257" y="3328955"/>
            <a:ext cx="6477000" cy="646113"/>
          </a:xfrm>
          <a:prstGeom prst="rect">
            <a:avLst/>
          </a:prstGeom>
        </p:spPr>
        <p:txBody>
          <a:bodyPr>
            <a:spAutoFit/>
          </a:bodyPr>
          <a:lstStyle/>
          <a:p>
            <a:pPr algn="ctr" defTabSz="914400" eaLnBrk="1" hangingPunct="1">
              <a:defRPr/>
            </a:pPr>
            <a:r>
              <a:rPr lang="en-US" sz="3600" b="1" dirty="0">
                <a:latin typeface="Arial" panose="020B0604020202020204" pitchFamily="34" charset="0"/>
                <a:ea typeface="ＭＳ Ｐゴシック" pitchFamily="34" charset="-128"/>
                <a:cs typeface="Arial" panose="020B0604020202020204" pitchFamily="34" charset="0"/>
              </a:rPr>
              <a:t>all in 2 seconds!</a:t>
            </a:r>
          </a:p>
        </p:txBody>
      </p:sp>
      <p:sp>
        <p:nvSpPr>
          <p:cNvPr id="13" name="Rectangle 12"/>
          <p:cNvSpPr/>
          <p:nvPr/>
        </p:nvSpPr>
        <p:spPr>
          <a:xfrm>
            <a:off x="4312443" y="4832804"/>
            <a:ext cx="6477000" cy="830997"/>
          </a:xfrm>
          <a:prstGeom prst="rect">
            <a:avLst/>
          </a:prstGeom>
        </p:spPr>
        <p:txBody>
          <a:bodyPr>
            <a:spAutoFit/>
          </a:bodyPr>
          <a:lstStyle/>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You </a:t>
            </a:r>
            <a:r>
              <a:rPr lang="en-US" sz="2400" b="1" u="sng" dirty="0">
                <a:latin typeface="Arial" panose="020B0604020202020204" pitchFamily="34" charset="0"/>
                <a:ea typeface="ＭＳ Ｐゴシック" pitchFamily="34" charset="-128"/>
                <a:cs typeface="Arial" panose="020B0604020202020204" pitchFamily="34" charset="0"/>
              </a:rPr>
              <a:t>might</a:t>
            </a:r>
            <a:r>
              <a:rPr lang="en-US" sz="2400" b="1" dirty="0">
                <a:latin typeface="Arial" panose="020B0604020202020204" pitchFamily="34" charset="0"/>
                <a:ea typeface="ＭＳ Ｐゴシック" pitchFamily="34" charset="-128"/>
                <a:cs typeface="Arial" panose="020B0604020202020204" pitchFamily="34" charset="0"/>
              </a:rPr>
              <a:t> be able to prevent a collision</a:t>
            </a:r>
          </a:p>
          <a:p>
            <a:pPr algn="ctr" defTabSz="914400" eaLnBrk="1" hangingPunct="1">
              <a:defRPr/>
            </a:pPr>
            <a:r>
              <a:rPr lang="en-US" sz="2400" b="1" dirty="0">
                <a:latin typeface="Arial" panose="020B0604020202020204" pitchFamily="34" charset="0"/>
                <a:ea typeface="ＭＳ Ｐゴシック" pitchFamily="34" charset="-128"/>
                <a:cs typeface="Arial" panose="020B0604020202020204" pitchFamily="34" charset="0"/>
              </a:rPr>
              <a:t>with two seconds of time. </a:t>
            </a:r>
          </a:p>
        </p:txBody>
      </p:sp>
    </p:spTree>
    <p:extLst>
      <p:ext uri="{BB962C8B-B14F-4D97-AF65-F5344CB8AC3E}">
        <p14:creationId xmlns:p14="http://schemas.microsoft.com/office/powerpoint/2010/main" val="126210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strVal val="#ppt_w*0.7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130</TotalTime>
  <Words>918</Words>
  <Application>Microsoft Office PowerPoint</Application>
  <PresentationFormat>Widescreen</PresentationFormat>
  <Paragraphs>133</Paragraphs>
  <Slides>19</Slides>
  <Notes>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ＭＳ Ｐゴシック</vt:lpstr>
      <vt:lpstr>Arial</vt:lpstr>
      <vt:lpstr>Calibri</vt:lpstr>
      <vt:lpstr>Georgia</vt:lpstr>
      <vt:lpstr>Lato</vt:lpstr>
      <vt:lpstr>Times New Roman</vt:lpstr>
      <vt:lpstr>Webdings</vt:lpstr>
      <vt:lpstr>WOU TSE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When I Say Stop Activity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Tonya R. East</dc:creator>
  <cp:lastModifiedBy>Megan McDermeit</cp:lastModifiedBy>
  <cp:revision>47</cp:revision>
  <dcterms:created xsi:type="dcterms:W3CDTF">2022-02-02T22:26:36Z</dcterms:created>
  <dcterms:modified xsi:type="dcterms:W3CDTF">2025-01-13T21:14:41Z</dcterms:modified>
</cp:coreProperties>
</file>