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7"/>
  </p:notesMasterIdLst>
  <p:sldIdLst>
    <p:sldId id="310" r:id="rId2"/>
    <p:sldId id="323" r:id="rId3"/>
    <p:sldId id="295" r:id="rId4"/>
    <p:sldId id="311" r:id="rId5"/>
    <p:sldId id="320" r:id="rId6"/>
    <p:sldId id="324" r:id="rId7"/>
    <p:sldId id="271" r:id="rId8"/>
    <p:sldId id="272" r:id="rId9"/>
    <p:sldId id="273" r:id="rId10"/>
    <p:sldId id="274" r:id="rId11"/>
    <p:sldId id="275" r:id="rId12"/>
    <p:sldId id="280" r:id="rId13"/>
    <p:sldId id="281" r:id="rId14"/>
    <p:sldId id="322" r:id="rId15"/>
    <p:sldId id="282" r:id="rId16"/>
    <p:sldId id="283" r:id="rId17"/>
    <p:sldId id="308" r:id="rId18"/>
    <p:sldId id="284" r:id="rId19"/>
    <p:sldId id="285" r:id="rId20"/>
    <p:sldId id="286" r:id="rId21"/>
    <p:sldId id="287" r:id="rId22"/>
    <p:sldId id="293" r:id="rId23"/>
    <p:sldId id="294" r:id="rId24"/>
    <p:sldId id="296" r:id="rId25"/>
    <p:sldId id="297" r:id="rId26"/>
    <p:sldId id="298" r:id="rId27"/>
    <p:sldId id="299" r:id="rId28"/>
    <p:sldId id="300" r:id="rId29"/>
    <p:sldId id="301" r:id="rId30"/>
    <p:sldId id="276" r:id="rId31"/>
    <p:sldId id="279" r:id="rId32"/>
    <p:sldId id="288" r:id="rId33"/>
    <p:sldId id="302" r:id="rId34"/>
    <p:sldId id="305" r:id="rId35"/>
    <p:sldId id="26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05C3A-C785-408E-BF2C-152A665E88E2}" v="1" dt="2021-01-23T23:28:1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ane George" userId="065056628ae16e64" providerId="LiveId" clId="{A0205C3A-C785-408E-BF2C-152A665E88E2}"/>
    <pc:docChg chg="custSel modSld">
      <pc:chgData name="Lynnane George" userId="065056628ae16e64" providerId="LiveId" clId="{A0205C3A-C785-408E-BF2C-152A665E88E2}" dt="2021-01-23T23:28:33.129" v="7" actId="1076"/>
      <pc:docMkLst>
        <pc:docMk/>
      </pc:docMkLst>
      <pc:sldChg chg="addSp delSp modSp mod">
        <pc:chgData name="Lynnane George" userId="065056628ae16e64" providerId="LiveId" clId="{A0205C3A-C785-408E-BF2C-152A665E88E2}" dt="2021-01-23T23:28:33.129" v="7" actId="1076"/>
        <pc:sldMkLst>
          <pc:docMk/>
          <pc:sldMk cId="1858119196" sldId="271"/>
        </pc:sldMkLst>
        <pc:spChg chg="del">
          <ac:chgData name="Lynnane George" userId="065056628ae16e64" providerId="LiveId" clId="{A0205C3A-C785-408E-BF2C-152A665E88E2}" dt="2021-01-23T23:27:32.807" v="1" actId="478"/>
          <ac:spMkLst>
            <pc:docMk/>
            <pc:sldMk cId="1858119196" sldId="271"/>
            <ac:spMk id="11" creationId="{00000000-0000-0000-0000-000000000000}"/>
          </ac:spMkLst>
        </pc:spChg>
        <pc:picChg chg="del">
          <ac:chgData name="Lynnane George" userId="065056628ae16e64" providerId="LiveId" clId="{A0205C3A-C785-408E-BF2C-152A665E88E2}" dt="2021-01-23T23:27:29.897" v="0" actId="478"/>
          <ac:picMkLst>
            <pc:docMk/>
            <pc:sldMk cId="1858119196" sldId="271"/>
            <ac:picMk id="10" creationId="{00000000-0000-0000-0000-000000000000}"/>
          </ac:picMkLst>
        </pc:picChg>
        <pc:picChg chg="add mod">
          <ac:chgData name="Lynnane George" userId="065056628ae16e64" providerId="LiveId" clId="{A0205C3A-C785-408E-BF2C-152A665E88E2}" dt="2021-01-23T23:28:33.129" v="7" actId="1076"/>
          <ac:picMkLst>
            <pc:docMk/>
            <pc:sldMk cId="1858119196" sldId="271"/>
            <ac:picMk id="18" creationId="{E099E63E-8E47-41C9-B93E-B4359D1888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FF1B-951C-4DF9-A1EF-CFCC68A1A08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C17E-69DD-4F06-A663-ECBF72CB8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8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30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7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9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9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7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8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2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0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02A1-AC37-4EC9-A5A3-0FEB806AF1A9}" type="datetime1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7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125F-8D89-461B-8077-B07443A9A95E}" type="datetime1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AB4-5679-4947-B966-B759826A51B5}" type="datetime1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0C47-B259-427A-A753-926FB38AD6FE}" type="datetime1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D6CE-49FD-4C90-830B-32B3F6971C96}" type="datetime1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24A-DF6C-4D75-A3BB-03B8D902BEF7}" type="datetime1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DB9E-9F29-49CF-B257-18E88AEBF302}" type="datetime1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14DF-502C-4A3F-984B-69D047CAD2F6}" type="datetime1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6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5758-373B-458C-9BF1-75DFE76B46E5}" type="datetime1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814F-8F4C-4A92-9A49-20A197A3C7BB}" type="datetime1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1BE-A64B-4674-AFA0-5632C29B0FD1}" type="datetime1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7824-73BA-4658-A32D-29616EAEA39D}" type="datetime1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0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VSvatgXRBk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youtube.com/watch?v=HaEbpndnts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1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4.jpeg"/><Relationship Id="rId4" Type="http://schemas.openxmlformats.org/officeDocument/2006/relationships/image" Target="../media/image30.jpe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34.jpe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3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34.jpe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4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34.jpe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youtu.be/xf2WFbuRkN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936" y="728485"/>
            <a:ext cx="7584501" cy="1582536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r="9561" b="-1"/>
          <a:stretch/>
        </p:blipFill>
        <p:spPr>
          <a:xfrm>
            <a:off x="6291456" y="2752254"/>
            <a:ext cx="2761488" cy="36555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8401" y="3038285"/>
            <a:ext cx="2038557" cy="3083458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rgbClr val="1B1B1B"/>
                </a:solidFill>
              </a:rPr>
              <a:t>Chapter 1</a:t>
            </a:r>
          </a:p>
          <a:p>
            <a:pPr algn="l"/>
            <a:r>
              <a:rPr lang="en-US" sz="2000" b="1" dirty="0">
                <a:solidFill>
                  <a:srgbClr val="1B1B1B"/>
                </a:solidFill>
              </a:rPr>
              <a:t>- Newton and Kepler’s Laws </a:t>
            </a:r>
          </a:p>
          <a:p>
            <a:pPr algn="l"/>
            <a:r>
              <a:rPr lang="en-US" sz="2000" b="1" dirty="0">
                <a:solidFill>
                  <a:srgbClr val="1B1B1B"/>
                </a:solidFill>
              </a:rPr>
              <a:t>- Constants of Motion</a:t>
            </a:r>
          </a:p>
          <a:p>
            <a:pPr algn="l"/>
            <a:r>
              <a:rPr lang="en-US" sz="2000" b="1" dirty="0">
                <a:solidFill>
                  <a:srgbClr val="1B1B1B"/>
                </a:solidFill>
              </a:rPr>
              <a:t>- 2 Body Equation of Motion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rgbClr val="4D6172"/>
          </a:solidFill>
          <a:ln w="25400">
            <a:solidFill>
              <a:srgbClr val="4D6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2242" y="736257"/>
            <a:ext cx="1310874" cy="157812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24520853-C384-4919-8F9A-9CB57A0B2B64}" type="slidenum">
              <a:rPr lang="en-US" sz="44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r="29472" b="-2"/>
          <a:stretch/>
        </p:blipFill>
        <p:spPr>
          <a:xfrm>
            <a:off x="461446" y="2752253"/>
            <a:ext cx="2761488" cy="3655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15668" b="-1"/>
          <a:stretch/>
        </p:blipFill>
        <p:spPr>
          <a:xfrm>
            <a:off x="3372721" y="2752251"/>
            <a:ext cx="2761488" cy="36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3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Newton’s 2</a:t>
            </a:r>
            <a:r>
              <a:rPr lang="en-US" baseline="30000" dirty="0"/>
              <a:t>nd</a:t>
            </a:r>
            <a:r>
              <a:rPr lang="en-US" dirty="0"/>
              <a:t> Law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apply the product rule: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75504" y="3730752"/>
            <a:ext cx="1389888" cy="969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1914" y="4926393"/>
            <a:ext cx="29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mass is not changing, this term goes to zero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566404" y="3730752"/>
            <a:ext cx="595884" cy="122529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64346" y="5047488"/>
                <a:ext cx="3090672" cy="68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346" y="5047488"/>
                <a:ext cx="3090672" cy="686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7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Newton’s 2</a:t>
            </a:r>
            <a:r>
              <a:rPr lang="en-US" baseline="30000" dirty="0"/>
              <a:t>nd</a:t>
            </a:r>
            <a:r>
              <a:rPr lang="en-US" dirty="0"/>
              <a:t> Law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So: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Only if mass doesn’t change!</a:t>
                </a:r>
              </a:p>
              <a:p>
                <a:pPr marL="0" indent="0">
                  <a:buNone/>
                </a:pPr>
                <a:r>
                  <a:rPr lang="en-US" dirty="0"/>
                  <a:t>Relevance: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We will use this law to derive the two body equation of motion that describes orbital motion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In  rockets,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→ this is the thrust term!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381555"/>
            <a:ext cx="2339920" cy="2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Newton’s 3rd 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229" y="16640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every action there is an equal and opposite reaction.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9992" y="2404876"/>
            <a:ext cx="378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Relevance:   Rockets!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3082966"/>
            <a:ext cx="4987835" cy="3326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E04D75-FFCB-4F93-9C29-49B99F43704A}"/>
              </a:ext>
            </a:extLst>
          </p:cNvPr>
          <p:cNvSpPr txBox="1"/>
          <p:nvPr/>
        </p:nvSpPr>
        <p:spPr>
          <a:xfrm>
            <a:off x="3134360" y="3105835"/>
            <a:ext cx="626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Online Media 5" title="Newton's 3rd Law experiment on International Space Station">
            <a:hlinkClick r:id="" action="ppaction://media"/>
            <a:extLst>
              <a:ext uri="{FF2B5EF4-FFF2-40B4-BE49-F238E27FC236}">
                <a16:creationId xmlns:a16="http://schemas.microsoft.com/office/drawing/2014/main" id="{31A4490D-C38D-404C-BEBE-41BF99BE6B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6433" y="3105835"/>
            <a:ext cx="5753123" cy="32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Newton’s Universal Law of Gravitation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47BA81-77E8-420F-8B0D-833A1FC046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1587"/>
            <a:ext cx="6373078" cy="37390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2AEEFB-6F25-4C8A-ACFE-84B0CAD89F92}"/>
                  </a:ext>
                </a:extLst>
              </p:cNvPr>
              <p:cNvSpPr txBox="1"/>
              <p:nvPr/>
            </p:nvSpPr>
            <p:spPr>
              <a:xfrm>
                <a:off x="7929445" y="2077473"/>
                <a:ext cx="3277035" cy="958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𝑚𝑜𝑜𝑛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𝑎𝑝𝑝𝑙𝑒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0.00272 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9.8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2AEEFB-6F25-4C8A-ACFE-84B0CAD89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445" y="2077473"/>
                <a:ext cx="3277035" cy="958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3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Newton’s Universal Law of Gravitation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𝑊h𝑒𝑟𝑒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𝑔𝑟𝑎𝑣𝑖𝑡𝑦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𝑢𝑛𝑖𝑣𝑒𝑟𝑠𝑎𝑙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𝑔𝑟𝑎𝑣𝑖𝑡𝑎𝑡𝑖𝑜𝑛𝑎𝑙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=6.67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&amp;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𝑚𝑎𝑠𝑠𝑒𝑠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𝑜𝑏𝑗𝑒𝑐𝑡𝑠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0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Newton’s Universal Law of Gravitation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But we are going to define a new constant: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=398600.5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𝑒𝑎𝑟𝑡h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𝑠𝑎𝑡𝑒𝑙𝑙𝑖𝑡𝑒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𝐸𝑎𝑟𝑡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𝑔𝑟𝑎𝑣𝑖𝑡𝑎𝑡𝑖𝑜𝑛𝑎𝑙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>
                    <a:ea typeface="Cambria Math" panose="02040503050406030204" pitchFamily="18" charset="0"/>
                  </a:rPr>
                  <a:t>So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9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Energy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4647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Conservation of Momentum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= constant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is angular momentum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is specific angular momentum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4647"/>
                <a:ext cx="10515600" cy="4351338"/>
              </a:xfrm>
              <a:blipFill rotWithShape="0"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213" y="2345634"/>
            <a:ext cx="4696480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Energy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64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>
                <a:ea typeface="Cambria Math" panose="02040503050406030204" pitchFamily="18" charset="0"/>
              </a:rPr>
              <a:t>Conservation of Momentum</a:t>
            </a:r>
          </a:p>
          <a:p>
            <a:pPr marL="0" indent="0"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15" y="2344021"/>
            <a:ext cx="5412551" cy="3722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719" y="3600316"/>
            <a:ext cx="2874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Relevance:  orbit plane is constant!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0" y="2750210"/>
            <a:ext cx="1949570" cy="1126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46785" y="2564296"/>
                <a:ext cx="549215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85" y="2564296"/>
                <a:ext cx="549215" cy="5162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1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Energy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4647"/>
                <a:ext cx="10515600" cy="33198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Conservation of Mechanical Energy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E = KE + PE</a:t>
                </a: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E = energy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KE = kinetic energy</a:t>
                </a: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PE = potential energy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4647"/>
                <a:ext cx="10515600" cy="3319881"/>
              </a:xfrm>
              <a:blipFill rotWithShape="0">
                <a:blip r:embed="rId3"/>
                <a:stretch>
                  <a:fillRect l="-1217" t="-3125" b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8808" y="4816982"/>
            <a:ext cx="253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         PE          constant!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5258768"/>
                <a:ext cx="62800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800" dirty="0"/>
                  <a:t> specific mechanical energy</a:t>
                </a:r>
              </a:p>
              <a:p>
                <a:r>
                  <a:rPr lang="en-US" sz="2800" dirty="0"/>
                  <a:t>Relevance:  orbit size is fixed!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58768"/>
                <a:ext cx="6280029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03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197" y="1982903"/>
            <a:ext cx="5095385" cy="41353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6061" y="3727429"/>
            <a:ext cx="116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 highest</a:t>
            </a:r>
          </a:p>
          <a:p>
            <a:r>
              <a:rPr lang="en-US" dirty="0">
                <a:solidFill>
                  <a:schemeClr val="bg1"/>
                </a:solidFill>
              </a:rPr>
              <a:t>PE lowest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733" y="3727429"/>
            <a:ext cx="116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 lowest</a:t>
            </a:r>
          </a:p>
          <a:p>
            <a:r>
              <a:rPr lang="en-US" dirty="0">
                <a:solidFill>
                  <a:schemeClr val="bg1"/>
                </a:solidFill>
              </a:rPr>
              <a:t>PE highest</a:t>
            </a:r>
          </a:p>
        </p:txBody>
      </p:sp>
    </p:spTree>
    <p:extLst>
      <p:ext uri="{BB962C8B-B14F-4D97-AF65-F5344CB8AC3E}">
        <p14:creationId xmlns:p14="http://schemas.microsoft.com/office/powerpoint/2010/main" val="125164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Energy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647"/>
            <a:ext cx="10515600" cy="33198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064877" y="1645608"/>
            <a:ext cx="4687019" cy="44757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t0.gstatic.com/images?q=tbn:ANd9GcQpdHsY1Kj4wJTYtvLc1wzBmzX3ybeW82_ZXOekWYhd2rmMw21l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28" y="3585892"/>
            <a:ext cx="514592" cy="5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191" y="1723128"/>
            <a:ext cx="4012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 is defined differently than we’re used to seeing</a:t>
            </a:r>
          </a:p>
          <a:p>
            <a:endParaRPr lang="en-US" sz="2800" dirty="0"/>
          </a:p>
          <a:p>
            <a:r>
              <a:rPr lang="en-US" sz="2800" dirty="0"/>
              <a:t>It is defined negative inside the Earth’s sphere of influence (SOI) and equal to zero at the very edge of the SOI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8822" y="6021637"/>
            <a:ext cx="362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Earth’s SOI ~ 1,000,000 km</a:t>
            </a:r>
          </a:p>
          <a:p>
            <a:r>
              <a:rPr lang="en-US" dirty="0"/>
              <a:t>(not to scale)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6624" y="4304792"/>
            <a:ext cx="87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en-US" dirty="0"/>
              <a:t> &lt; 0</a:t>
            </a:r>
          </a:p>
          <a:p>
            <a:r>
              <a:rPr lang="en-US" dirty="0"/>
              <a:t>PE &lt;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9355" y="2315118"/>
            <a:ext cx="87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en-US" dirty="0"/>
              <a:t> = 0</a:t>
            </a:r>
          </a:p>
          <a:p>
            <a:r>
              <a:rPr lang="en-US" dirty="0"/>
              <a:t>PE = 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86400" y="5804050"/>
            <a:ext cx="438912" cy="349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84225" y="4136458"/>
            <a:ext cx="87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en-US" dirty="0"/>
              <a:t> &gt; 0</a:t>
            </a:r>
          </a:p>
          <a:p>
            <a:r>
              <a:rPr lang="en-US" dirty="0"/>
              <a:t>PE = 0</a:t>
            </a:r>
          </a:p>
        </p:txBody>
      </p:sp>
    </p:spTree>
    <p:extLst>
      <p:ext uri="{BB962C8B-B14F-4D97-AF65-F5344CB8AC3E}">
        <p14:creationId xmlns:p14="http://schemas.microsoft.com/office/powerpoint/2010/main" val="132932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DF5A20F-3347-4BD1-84C9-6DFA14521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r="4704" b="19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082F9-313F-4677-857E-4F4BEF3F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283335"/>
            <a:ext cx="6497731" cy="454914"/>
          </a:xfrm>
        </p:spPr>
        <p:txBody>
          <a:bodyPr anchor="b">
            <a:noAutofit/>
          </a:bodyPr>
          <a:lstStyle/>
          <a:p>
            <a:r>
              <a:rPr lang="en-US" sz="4800" dirty="0"/>
              <a:t>CHAPTER OBJECTIVES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89E54-BED8-44AC-AF6C-D6DBC6DA7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265913" cy="3698882"/>
          </a:xfrm>
        </p:spPr>
        <p:txBody>
          <a:bodyPr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 for this chapter are: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early space explorers contributed to our understanding of orbits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Newton’s 3 basic laws of motion and how they apply to orbits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and use Newton’s Universal Law of Gravitation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two constants of orbital motion – specific mechanical energy and specific angular momentum, the explain basic properties of orbits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 these laws to develop the two body equation of motion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128F7-92CB-45DA-B654-BC4C718B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4520853-C384-4919-8F9A-9CB57A0B2B6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80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647"/>
            <a:ext cx="10515600" cy="33198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2190" y="1723128"/>
                <a:ext cx="5811218" cy="3569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a circular orbit with a=10,000 km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398600.5 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𝑘𝑚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2∗10,000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=−19.93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0" y="1723128"/>
                <a:ext cx="5811218" cy="3569695"/>
              </a:xfrm>
              <a:prstGeom prst="rect">
                <a:avLst/>
              </a:prstGeom>
              <a:blipFill rotWithShape="0">
                <a:blip r:embed="rId3"/>
                <a:stretch>
                  <a:fillRect l="-2204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4" y="1637000"/>
            <a:ext cx="5498592" cy="47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6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647"/>
            <a:ext cx="10515600" cy="33198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90" y="1723128"/>
            <a:ext cx="581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58407" y="2807828"/>
                <a:ext cx="2938625" cy="1818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=−19.93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Negative?  Yes!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07" y="2807828"/>
                <a:ext cx="2938625" cy="1818831"/>
              </a:xfrm>
              <a:prstGeom prst="rect">
                <a:avLst/>
              </a:prstGeom>
              <a:blipFill rotWithShape="0">
                <a:blip r:embed="rId3"/>
                <a:stretch>
                  <a:fillRect l="-4149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controlbooth.com/attachments/orbits-gif.8414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66290"/>
            <a:ext cx="3797935" cy="58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88808" y="4799421"/>
            <a:ext cx="12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en-US" dirty="0"/>
              <a:t> &lt; 0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207" y="6354246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ε</a:t>
            </a:r>
            <a:r>
              <a:rPr lang="en-US" dirty="0"/>
              <a:t> &gt;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79322" y="2663610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ε</a:t>
            </a:r>
            <a:r>
              <a:rPr lang="en-US" dirty="0"/>
              <a:t> = 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66269" y="3802846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ε</a:t>
            </a:r>
            <a:r>
              <a:rPr lang="en-US" dirty="0"/>
              <a:t> &lt; 0</a:t>
            </a:r>
          </a:p>
        </p:txBody>
      </p:sp>
    </p:spTree>
    <p:extLst>
      <p:ext uri="{BB962C8B-B14F-4D97-AF65-F5344CB8AC3E}">
        <p14:creationId xmlns:p14="http://schemas.microsoft.com/office/powerpoint/2010/main" val="270192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02336" y="365125"/>
                <a:ext cx="11356848" cy="132556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/>
                  <a:t>GEOCENTRIC EQUATORIAL COORDINATE SYSTEM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2336" y="365125"/>
                <a:ext cx="11356848" cy="1325563"/>
              </a:xfrm>
              <a:blipFill rotWithShape="0">
                <a:blip r:embed="rId2"/>
                <a:stretch>
                  <a:fillRect l="-214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http://www.clipartpal.com/_thumbs/pd/weather/bright_sun_ico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38" y="3493008"/>
            <a:ext cx="1255801" cy="125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478837" y="1690687"/>
            <a:ext cx="4878229" cy="48658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http://t0.gstatic.com/images?q=tbn:ANd9GcQpdHsY1Kj4wJTYtvLc1wzBmzX3ybeW82_ZXOekWYhd2rmMw21l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29" y="2278993"/>
            <a:ext cx="514592" cy="5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869434" y="2544214"/>
            <a:ext cx="2824446" cy="24372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9904" y="2094327"/>
            <a:ext cx="301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Spring, 21 March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93880" y="2535145"/>
            <a:ext cx="2193066" cy="2437200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17612" y="4981414"/>
                <a:ext cx="749051" cy="471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2" y="4981414"/>
                <a:ext cx="749051" cy="471732"/>
              </a:xfrm>
              <a:prstGeom prst="rect">
                <a:avLst/>
              </a:prstGeom>
              <a:blipFill rotWithShape="0">
                <a:blip r:embed="rId5"/>
                <a:stretch>
                  <a:fillRect t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951576" y="4972345"/>
                <a:ext cx="376642" cy="471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576" y="4972345"/>
                <a:ext cx="376642" cy="471732"/>
              </a:xfrm>
              <a:prstGeom prst="rect">
                <a:avLst/>
              </a:prstGeom>
              <a:blipFill rotWithShape="0">
                <a:blip r:embed="rId6"/>
                <a:stretch>
                  <a:fillRect l="-1613" t="-10390" r="-24194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42389" y="2681807"/>
                <a:ext cx="3931920" cy="345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Origin:  Center of Earth</a:t>
                </a:r>
              </a:p>
              <a:p>
                <a:r>
                  <a:rPr lang="en-US" sz="2400" dirty="0"/>
                  <a:t>Fundamental Plane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400" dirty="0"/>
                  <a:t>):</a:t>
                </a:r>
              </a:p>
              <a:p>
                <a:r>
                  <a:rPr lang="en-US" sz="2400" dirty="0"/>
                  <a:t>     Earth’s equator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0" dirty="0"/>
                  <a:t>  vernal equinox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400" dirty="0"/>
                  <a:t>:  90° East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2400" dirty="0"/>
                  <a:t>:  through North Pole (right hand rule)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Doesn’t rotate with Earth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389" y="2681807"/>
                <a:ext cx="3931920" cy="3456395"/>
              </a:xfrm>
              <a:prstGeom prst="rect">
                <a:avLst/>
              </a:prstGeom>
              <a:blipFill rotWithShape="0">
                <a:blip r:embed="rId7"/>
                <a:stretch>
                  <a:fillRect l="-2481" t="-1411" b="-2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084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BODY 	EQUATION OF MOTION (EOM)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8" descr="http://t0.gstatic.com/images?q=tbn:ANd9GcQpdHsY1Kj4wJTYtvLc1wzBmzX3ybeW82_ZXOekWYhd2rmMw21l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44" y="3750484"/>
            <a:ext cx="1653776" cy="16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atellite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5841"/>
            <a:ext cx="707136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08576" y="2779776"/>
            <a:ext cx="1487424" cy="970708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8576" y="3709398"/>
                <a:ext cx="533608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6" y="3709398"/>
                <a:ext cx="533608" cy="5450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96000" y="1329691"/>
            <a:ext cx="398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·</a:t>
            </a:r>
          </a:p>
          <a:p>
            <a:pPr algn="ctr"/>
            <a:r>
              <a:rPr lang="en-US" sz="4000" dirty="0"/>
              <a:t>·</a:t>
            </a:r>
          </a:p>
          <a:p>
            <a:pPr algn="ctr"/>
            <a:r>
              <a:rPr lang="en-US" sz="4000" dirty="0"/>
              <a:t>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9252" y="1789691"/>
            <a:ext cx="130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Derivation not shown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22724" y="3261634"/>
                <a:ext cx="3657600" cy="74238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724" y="3261634"/>
                <a:ext cx="3657600" cy="7423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22724" y="4573697"/>
                <a:ext cx="3657600" cy="216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000" dirty="0"/>
                  <a:t> = position vector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⃑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000" dirty="0"/>
                  <a:t> = velocity vector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⃑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/>
                  <a:t> = acceleration vector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unit vector in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000" dirty="0"/>
                  <a:t> direction</a:t>
                </a:r>
              </a:p>
              <a:p>
                <a:r>
                  <a:rPr lang="el-GR" sz="2000" dirty="0"/>
                  <a:t>μ</a:t>
                </a:r>
                <a:r>
                  <a:rPr lang="en-US" sz="2000" dirty="0"/>
                  <a:t> = 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724" y="4573697"/>
                <a:ext cx="3657600" cy="2161746"/>
              </a:xfrm>
              <a:prstGeom prst="rect">
                <a:avLst/>
              </a:prstGeom>
              <a:blipFill rotWithShape="0">
                <a:blip r:embed="rId6"/>
                <a:stretch>
                  <a:fillRect l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344" y="5796529"/>
                <a:ext cx="3657600" cy="74238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4" y="5796529"/>
                <a:ext cx="3657600" cy="7423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396910"/>
            <a:ext cx="30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Alternate form:</a:t>
            </a:r>
          </a:p>
        </p:txBody>
      </p:sp>
    </p:spTree>
    <p:extLst>
      <p:ext uri="{BB962C8B-B14F-4D97-AF65-F5344CB8AC3E}">
        <p14:creationId xmlns:p14="http://schemas.microsoft.com/office/powerpoint/2010/main" val="164646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ASSUMPTIONS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03" y="1690688"/>
            <a:ext cx="5069814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24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506974" y="3987128"/>
            <a:ext cx="241539" cy="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360939" y="4091091"/>
                <a:ext cx="533608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939" y="4091091"/>
                <a:ext cx="533608" cy="5450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0080" y="1708976"/>
                <a:ext cx="574243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2800" dirty="0"/>
                  <a:t>Only 2 bodies – earth and satellite</a:t>
                </a:r>
              </a:p>
              <a:p>
                <a:pPr marL="342900" indent="-342900">
                  <a:buAutoNum type="arabicParenR"/>
                </a:pPr>
                <a:r>
                  <a:rPr lang="en-US" sz="2800" dirty="0"/>
                  <a:t>Bodies are spherically symmetrical</a:t>
                </a:r>
              </a:p>
              <a:p>
                <a:r>
                  <a:rPr lang="en-US" sz="2800" dirty="0"/>
                  <a:t>           acts through center of bodies</a:t>
                </a:r>
              </a:p>
              <a:p>
                <a:r>
                  <a:rPr lang="en-US" sz="2800" dirty="0"/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457200" indent="-457200">
                  <a:buAutoNum type="arabicParenR" startAt="4"/>
                </a:pPr>
                <a:r>
                  <a:rPr lang="en-US" sz="2800" dirty="0"/>
                  <a:t>    &gt;&gt; any other forces</a:t>
                </a:r>
              </a:p>
              <a:p>
                <a:r>
                  <a:rPr lang="en-US" sz="2800" dirty="0"/>
                  <a:t>5) Coordinate system is sufficiently inertial (so Newton’s Laws apply)</a:t>
                </a:r>
              </a:p>
              <a:p>
                <a:r>
                  <a:rPr lang="en-US" sz="2800" dirty="0"/>
                  <a:t>6) Mass is constant so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1708976"/>
                <a:ext cx="5742432" cy="3539430"/>
              </a:xfrm>
              <a:prstGeom prst="rect">
                <a:avLst/>
              </a:prstGeom>
              <a:blipFill rotWithShape="0">
                <a:blip r:embed="rId5"/>
                <a:stretch>
                  <a:fillRect l="-2229" t="-1721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75" y="2591128"/>
                <a:ext cx="710233" cy="599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75" y="2591128"/>
                <a:ext cx="710233" cy="599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8987" y="3384739"/>
                <a:ext cx="533608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87" y="3384739"/>
                <a:ext cx="533608" cy="5450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854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SOLUTION TO 2 BODY EOM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8" descr="http://t0.gstatic.com/images?q=tbn:ANd9GcQpdHsY1Kj4wJTYtvLc1wzBmzX3ybeW82_ZXOekWYhd2rmMw21l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77" y="4392368"/>
            <a:ext cx="665245" cy="6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tellite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44" y="2759203"/>
            <a:ext cx="707136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95756" y="3090673"/>
            <a:ext cx="6915912" cy="32656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53712" y="3090673"/>
            <a:ext cx="1542288" cy="1632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82490" y="3658293"/>
                <a:ext cx="167106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90" y="3658293"/>
                <a:ext cx="1671066" cy="402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8" idx="0"/>
          </p:cNvCxnSpPr>
          <p:nvPr/>
        </p:nvCxnSpPr>
        <p:spPr>
          <a:xfrm flipH="1">
            <a:off x="3011424" y="3090673"/>
            <a:ext cx="154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1473" y="2723473"/>
                <a:ext cx="167106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73" y="2723473"/>
                <a:ext cx="1671066" cy="4029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73055" y="5106466"/>
            <a:ext cx="111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9608" y="50546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16092" y="4649594"/>
                <a:ext cx="1758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092" y="4649594"/>
                <a:ext cx="175869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8" idx="0"/>
          </p:cNvCxnSpPr>
          <p:nvPr/>
        </p:nvCxnSpPr>
        <p:spPr>
          <a:xfrm flipH="1">
            <a:off x="3477006" y="3090673"/>
            <a:ext cx="1076706" cy="56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5279" y="314250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95999" y="4723512"/>
            <a:ext cx="3886201" cy="3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36355" y="4330075"/>
                <a:ext cx="1559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355" y="4330075"/>
                <a:ext cx="155981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065770" y="4649617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perigee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646" y="4374308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apogee</a:t>
            </a:r>
          </a:p>
        </p:txBody>
      </p:sp>
      <p:sp>
        <p:nvSpPr>
          <p:cNvPr id="28" name="Arc 27"/>
          <p:cNvSpPr/>
          <p:nvPr/>
        </p:nvSpPr>
        <p:spPr>
          <a:xfrm>
            <a:off x="4283397" y="4077941"/>
            <a:ext cx="2924741" cy="1397857"/>
          </a:xfrm>
          <a:prstGeom prst="arc">
            <a:avLst>
              <a:gd name="adj1" fmla="val 16200000"/>
              <a:gd name="adj2" fmla="val 21300024"/>
            </a:avLst>
          </a:prstGeom>
          <a:ln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8524" y="3841615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ƴ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095756" y="6356350"/>
            <a:ext cx="0" cy="50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6700" y="6356350"/>
            <a:ext cx="0" cy="50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95756" y="6538912"/>
            <a:ext cx="6790944" cy="68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62831" y="6536809"/>
            <a:ext cx="115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2a</a:t>
            </a:r>
          </a:p>
        </p:txBody>
      </p:sp>
    </p:spTree>
    <p:extLst>
      <p:ext uri="{BB962C8B-B14F-4D97-AF65-F5344CB8AC3E}">
        <p14:creationId xmlns:p14="http://schemas.microsoft.com/office/powerpoint/2010/main" val="412612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SOLUTION TO 2 BODY EOM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8" descr="http://t0.gstatic.com/images?q=tbn:ANd9GcQpdHsY1Kj4wJTYtvLc1wzBmzX3ybeW82_ZXOekWYhd2rmMw21l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77" y="2929328"/>
            <a:ext cx="665245" cy="6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tellit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44" y="1296163"/>
            <a:ext cx="707136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95756" y="1627633"/>
            <a:ext cx="6915912" cy="32656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53712" y="1627633"/>
            <a:ext cx="1542288" cy="1632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82490" y="2195253"/>
                <a:ext cx="167106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90" y="2195253"/>
                <a:ext cx="1671066" cy="4029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8" idx="0"/>
          </p:cNvCxnSpPr>
          <p:nvPr/>
        </p:nvCxnSpPr>
        <p:spPr>
          <a:xfrm flipH="1">
            <a:off x="3011424" y="1627633"/>
            <a:ext cx="154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1473" y="1260433"/>
                <a:ext cx="167106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73" y="1260433"/>
                <a:ext cx="1671066" cy="402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73055" y="3643426"/>
            <a:ext cx="111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9608" y="359161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16092" y="3186554"/>
                <a:ext cx="1758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092" y="3186554"/>
                <a:ext cx="175869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8" idx="0"/>
          </p:cNvCxnSpPr>
          <p:nvPr/>
        </p:nvCxnSpPr>
        <p:spPr>
          <a:xfrm flipH="1">
            <a:off x="3477006" y="1627633"/>
            <a:ext cx="1076706" cy="56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5279" y="167946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95999" y="3260472"/>
            <a:ext cx="2840356" cy="2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09703" y="2864257"/>
                <a:ext cx="1559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703" y="2864257"/>
                <a:ext cx="155981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065770" y="3186577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perigee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646" y="2911268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apogee</a:t>
            </a:r>
          </a:p>
        </p:txBody>
      </p:sp>
      <p:sp>
        <p:nvSpPr>
          <p:cNvPr id="28" name="Arc 27"/>
          <p:cNvSpPr/>
          <p:nvPr/>
        </p:nvSpPr>
        <p:spPr>
          <a:xfrm>
            <a:off x="4283397" y="2614901"/>
            <a:ext cx="2924741" cy="1397857"/>
          </a:xfrm>
          <a:prstGeom prst="arc">
            <a:avLst>
              <a:gd name="adj1" fmla="val 16200000"/>
              <a:gd name="adj2" fmla="val 21300024"/>
            </a:avLst>
          </a:prstGeom>
          <a:ln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8524" y="2378575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ƴ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095756" y="4893310"/>
            <a:ext cx="0" cy="50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6700" y="4893310"/>
            <a:ext cx="0" cy="50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95756" y="5075872"/>
            <a:ext cx="6790944" cy="68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62831" y="5073769"/>
            <a:ext cx="115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5755" y="5548348"/>
            <a:ext cx="0" cy="532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95755" y="5814694"/>
            <a:ext cx="50002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86700" y="5535299"/>
            <a:ext cx="0" cy="482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5999" y="5548348"/>
            <a:ext cx="0" cy="469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95999" y="5814694"/>
            <a:ext cx="1790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83408" y="5757570"/>
                <a:ext cx="899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08" y="5757570"/>
                <a:ext cx="89916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16322" y="5736154"/>
                <a:ext cx="89916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322" y="5736154"/>
                <a:ext cx="899160" cy="390748"/>
              </a:xfrm>
              <a:prstGeom prst="rect">
                <a:avLst/>
              </a:prstGeom>
              <a:blipFill rotWithShape="0"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4491228" y="6126902"/>
            <a:ext cx="0" cy="41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95999" y="6126902"/>
            <a:ext cx="0" cy="41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491228" y="6332907"/>
            <a:ext cx="1604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84840" y="6278441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64218" y="1663364"/>
                <a:ext cx="2596134" cy="4383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= semi-major axis</a:t>
                </a:r>
              </a:p>
              <a:p>
                <a:endParaRPr lang="en-US" dirty="0"/>
              </a:p>
              <a:p>
                <a:r>
                  <a:rPr lang="en-US" dirty="0"/>
                  <a:t>      2a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Circle:  a = R</a:t>
                </a:r>
              </a:p>
              <a:p>
                <a:r>
                  <a:rPr lang="en-US" dirty="0"/>
                  <a:t>Ellipse:  a &gt; 0</a:t>
                </a:r>
              </a:p>
              <a:p>
                <a:r>
                  <a:rPr lang="en-US" dirty="0"/>
                  <a:t>Parabola:  a = ∞</a:t>
                </a:r>
              </a:p>
              <a:p>
                <a:r>
                  <a:rPr lang="en-US" dirty="0"/>
                  <a:t>Hyperbola:  a &lt; 0</a:t>
                </a:r>
              </a:p>
              <a:p>
                <a:endParaRPr lang="en-US" dirty="0"/>
              </a:p>
              <a:p>
                <a:r>
                  <a:rPr lang="en-US" dirty="0"/>
                  <a:t>ƴ = true anomaly</a:t>
                </a:r>
              </a:p>
              <a:p>
                <a:endParaRPr lang="en-US" dirty="0"/>
              </a:p>
              <a:p>
                <a:r>
                  <a:rPr lang="en-US" dirty="0"/>
                  <a:t>Measured from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218" y="1663364"/>
                <a:ext cx="2596134" cy="4383892"/>
              </a:xfrm>
              <a:prstGeom prst="rect">
                <a:avLst/>
              </a:prstGeom>
              <a:blipFill rotWithShape="0">
                <a:blip r:embed="rId11"/>
                <a:stretch>
                  <a:fillRect l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84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SOLUTION TO 2 BODY EOM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8" descr="http://t0.gstatic.com/images?q=tbn:ANd9GcQpdHsY1Kj4wJTYtvLc1wzBmzX3ybeW82_ZXOekWYhd2rmMw21l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77" y="2929328"/>
            <a:ext cx="665245" cy="6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tellit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44" y="1296163"/>
            <a:ext cx="707136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95756" y="1627633"/>
            <a:ext cx="6915912" cy="32656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53712" y="1627633"/>
            <a:ext cx="1542288" cy="1632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82490" y="2195253"/>
                <a:ext cx="167106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90" y="2195253"/>
                <a:ext cx="1671066" cy="4029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8" idx="0"/>
          </p:cNvCxnSpPr>
          <p:nvPr/>
        </p:nvCxnSpPr>
        <p:spPr>
          <a:xfrm flipH="1">
            <a:off x="3011424" y="1627633"/>
            <a:ext cx="154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1473" y="1260433"/>
                <a:ext cx="167106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73" y="1260433"/>
                <a:ext cx="1671066" cy="402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73055" y="3643426"/>
            <a:ext cx="111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9608" y="359161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16092" y="3186554"/>
                <a:ext cx="1758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092" y="3186554"/>
                <a:ext cx="175869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8" idx="0"/>
          </p:cNvCxnSpPr>
          <p:nvPr/>
        </p:nvCxnSpPr>
        <p:spPr>
          <a:xfrm flipH="1">
            <a:off x="3477006" y="1627633"/>
            <a:ext cx="1076706" cy="56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5279" y="167946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95999" y="3260472"/>
            <a:ext cx="2840356" cy="2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09703" y="2864257"/>
                <a:ext cx="1559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703" y="2864257"/>
                <a:ext cx="155981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065770" y="3186577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perigee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646" y="2911268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apogee</a:t>
            </a:r>
          </a:p>
        </p:txBody>
      </p:sp>
      <p:sp>
        <p:nvSpPr>
          <p:cNvPr id="28" name="Arc 27"/>
          <p:cNvSpPr/>
          <p:nvPr/>
        </p:nvSpPr>
        <p:spPr>
          <a:xfrm>
            <a:off x="4283397" y="2614901"/>
            <a:ext cx="2924741" cy="1397857"/>
          </a:xfrm>
          <a:prstGeom prst="arc">
            <a:avLst>
              <a:gd name="adj1" fmla="val 16200000"/>
              <a:gd name="adj2" fmla="val 21300024"/>
            </a:avLst>
          </a:prstGeom>
          <a:ln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8524" y="2378575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ƴ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095756" y="4893310"/>
            <a:ext cx="0" cy="50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6700" y="4893310"/>
            <a:ext cx="0" cy="50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95756" y="5075872"/>
            <a:ext cx="6790944" cy="68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62831" y="5073769"/>
            <a:ext cx="115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5755" y="5548348"/>
            <a:ext cx="0" cy="532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95755" y="5814694"/>
            <a:ext cx="50002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86700" y="5535299"/>
            <a:ext cx="0" cy="482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5999" y="5548348"/>
            <a:ext cx="0" cy="469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95999" y="5814694"/>
            <a:ext cx="1790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83408" y="5757570"/>
                <a:ext cx="899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08" y="5757570"/>
                <a:ext cx="89916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16322" y="5736154"/>
                <a:ext cx="89916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322" y="5736154"/>
                <a:ext cx="899160" cy="390748"/>
              </a:xfrm>
              <a:prstGeom prst="rect">
                <a:avLst/>
              </a:prstGeom>
              <a:blipFill rotWithShape="0"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4491228" y="6126902"/>
            <a:ext cx="0" cy="41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95999" y="6126902"/>
            <a:ext cx="0" cy="41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491228" y="6332907"/>
            <a:ext cx="1604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84840" y="6278441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69516" y="1627633"/>
                <a:ext cx="2649865" cy="4695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ф</a:t>
                </a:r>
                <a:r>
                  <a:rPr lang="en-US" dirty="0"/>
                  <a:t> = flight path angle</a:t>
                </a:r>
              </a:p>
              <a:p>
                <a:r>
                  <a:rPr lang="en-US" dirty="0"/>
                  <a:t>    + outward bound  </a:t>
                </a:r>
              </a:p>
              <a:p>
                <a:r>
                  <a:rPr lang="en-US" dirty="0"/>
                  <a:t>       (perigee to apogee)</a:t>
                </a:r>
              </a:p>
              <a:p>
                <a:r>
                  <a:rPr lang="en-US" dirty="0"/>
                  <a:t>    - Inbound (apogee to</a:t>
                </a:r>
              </a:p>
              <a:p>
                <a:r>
                  <a:rPr lang="en-US" dirty="0"/>
                  <a:t>       perigee)</a:t>
                </a:r>
              </a:p>
              <a:p>
                <a:endParaRPr lang="en-US" dirty="0"/>
              </a:p>
              <a:p>
                <a:r>
                  <a:rPr lang="en-US" dirty="0"/>
                  <a:t>e = eccentricity </a:t>
                </a:r>
              </a:p>
              <a:p>
                <a:r>
                  <a:rPr lang="en-US" dirty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circle: e = 0</a:t>
                </a:r>
              </a:p>
              <a:p>
                <a:r>
                  <a:rPr lang="en-US" dirty="0"/>
                  <a:t>   ellipse 0 &lt; e &lt; 1</a:t>
                </a:r>
              </a:p>
              <a:p>
                <a:r>
                  <a:rPr lang="en-US" dirty="0"/>
                  <a:t>   parabola e = 1</a:t>
                </a:r>
              </a:p>
              <a:p>
                <a:r>
                  <a:rPr lang="en-US" dirty="0"/>
                  <a:t>   hyperbola e &gt; 1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516" y="1627633"/>
                <a:ext cx="2649865" cy="4695709"/>
              </a:xfrm>
              <a:prstGeom prst="rect">
                <a:avLst/>
              </a:prstGeom>
              <a:blipFill rotWithShape="0">
                <a:blip r:embed="rId11"/>
                <a:stretch>
                  <a:fillRect l="-1839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431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SOLUTION TO 2 BODY EOM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8" descr="http://t0.gstatic.com/images?q=tbn:ANd9GcQpdHsY1Kj4wJTYtvLc1wzBmzX3ybeW82_ZXOekWYhd2rmMw21l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77" y="2929328"/>
            <a:ext cx="665245" cy="6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tellit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44" y="1296163"/>
            <a:ext cx="707136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95756" y="1627633"/>
            <a:ext cx="6915912" cy="32656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53712" y="1627633"/>
            <a:ext cx="1542288" cy="1632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82490" y="2195253"/>
                <a:ext cx="167106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90" y="2195253"/>
                <a:ext cx="1671066" cy="4029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8" idx="0"/>
          </p:cNvCxnSpPr>
          <p:nvPr/>
        </p:nvCxnSpPr>
        <p:spPr>
          <a:xfrm flipH="1">
            <a:off x="3011424" y="1627633"/>
            <a:ext cx="154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1473" y="1260433"/>
                <a:ext cx="167106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73" y="1260433"/>
                <a:ext cx="1671066" cy="402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73055" y="3643426"/>
            <a:ext cx="111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9608" y="359161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16092" y="3186554"/>
                <a:ext cx="1758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092" y="3186554"/>
                <a:ext cx="175869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8" idx="0"/>
          </p:cNvCxnSpPr>
          <p:nvPr/>
        </p:nvCxnSpPr>
        <p:spPr>
          <a:xfrm flipH="1">
            <a:off x="3477006" y="1627633"/>
            <a:ext cx="1076706" cy="56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5279" y="167946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95999" y="3260472"/>
            <a:ext cx="2840356" cy="2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09703" y="2864257"/>
                <a:ext cx="1559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703" y="2864257"/>
                <a:ext cx="155981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065770" y="3186577"/>
            <a:ext cx="12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perigee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646" y="2911268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apogee</a:t>
            </a:r>
          </a:p>
        </p:txBody>
      </p:sp>
      <p:sp>
        <p:nvSpPr>
          <p:cNvPr id="28" name="Arc 27"/>
          <p:cNvSpPr/>
          <p:nvPr/>
        </p:nvSpPr>
        <p:spPr>
          <a:xfrm>
            <a:off x="4283397" y="2614901"/>
            <a:ext cx="2924741" cy="1397857"/>
          </a:xfrm>
          <a:prstGeom prst="arc">
            <a:avLst>
              <a:gd name="adj1" fmla="val 16200000"/>
              <a:gd name="adj2" fmla="val 21300024"/>
            </a:avLst>
          </a:prstGeom>
          <a:ln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8524" y="2378575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ƴ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095756" y="4893310"/>
            <a:ext cx="0" cy="50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6700" y="4893310"/>
            <a:ext cx="0" cy="50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95756" y="5075872"/>
            <a:ext cx="6790944" cy="68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62831" y="5073769"/>
            <a:ext cx="115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5755" y="5548348"/>
            <a:ext cx="0" cy="532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95755" y="5814694"/>
            <a:ext cx="50002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86700" y="5535299"/>
            <a:ext cx="0" cy="482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5999" y="5548348"/>
            <a:ext cx="0" cy="469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95999" y="5814694"/>
            <a:ext cx="1790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83408" y="5757570"/>
                <a:ext cx="899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08" y="5757570"/>
                <a:ext cx="89916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16322" y="5736154"/>
                <a:ext cx="89916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322" y="5736154"/>
                <a:ext cx="899160" cy="390748"/>
              </a:xfrm>
              <a:prstGeom prst="rect">
                <a:avLst/>
              </a:prstGeom>
              <a:blipFill rotWithShape="0"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4491228" y="6126902"/>
            <a:ext cx="0" cy="41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95999" y="6126902"/>
            <a:ext cx="0" cy="41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491228" y="6332907"/>
            <a:ext cx="1604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84840" y="6278441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69516" y="1627633"/>
                <a:ext cx="2649865" cy="322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 = distance between foci</a:t>
                </a:r>
              </a:p>
              <a:p>
                <a:r>
                  <a:rPr lang="en-US" dirty="0"/>
                  <a:t>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𝑎𝑒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𝑎𝑒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ae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516" y="1627633"/>
                <a:ext cx="2649865" cy="3224985"/>
              </a:xfrm>
              <a:prstGeom prst="rect">
                <a:avLst/>
              </a:prstGeom>
              <a:blipFill rotWithShape="0">
                <a:blip r:embed="rId11"/>
                <a:stretch>
                  <a:fillRect l="-1839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133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3" y="1621390"/>
            <a:ext cx="123444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Solving the Two body Equation of Motion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8" descr="http://t0.gstatic.com/images?q=tbn:ANd9GcQpdHsY1Kj4wJTYtvLc1wzBmzX3ybeW82_ZXOekWYhd2rmMw21l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73" y="4001294"/>
            <a:ext cx="2502799" cy="28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772400" y="4001294"/>
            <a:ext cx="18288" cy="18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08976" y="4001294"/>
            <a:ext cx="109728" cy="93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6926474">
            <a:off x="7190005" y="3000550"/>
            <a:ext cx="1331976" cy="819182"/>
          </a:xfrm>
          <a:prstGeom prst="arc">
            <a:avLst>
              <a:gd name="adj1" fmla="val 1920110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Satellite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36" y="2747201"/>
            <a:ext cx="707136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7790688" y="3059200"/>
            <a:ext cx="1316736" cy="942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855993" y="3716679"/>
            <a:ext cx="986255" cy="28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02381" y="346454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2745" y="3072988"/>
            <a:ext cx="95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855993" y="4067620"/>
            <a:ext cx="474290" cy="1353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33950" y="3620910"/>
                <a:ext cx="173736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950" y="3620910"/>
                <a:ext cx="1737360" cy="402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8272745" y="3257654"/>
            <a:ext cx="834679" cy="216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55371" y="4849842"/>
                <a:ext cx="173736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371" y="4849842"/>
                <a:ext cx="1737360" cy="402931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06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498361"/>
            <a:ext cx="10515600" cy="1443394"/>
          </a:xfrm>
        </p:spPr>
        <p:txBody>
          <a:bodyPr/>
          <a:lstStyle/>
          <a:p>
            <a:r>
              <a:rPr lang="en-US" dirty="0"/>
              <a:t>See Math Review video for some basics of vector mathematics, trigonometry and calculus.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38066" y="2154765"/>
            <a:ext cx="530352" cy="891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86706" y="2118189"/>
            <a:ext cx="1609344" cy="85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38066" y="2116329"/>
            <a:ext cx="2157984" cy="930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330" y="2338852"/>
                <a:ext cx="1740408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" y="2338852"/>
                <a:ext cx="1740408" cy="404791"/>
              </a:xfrm>
              <a:prstGeom prst="rect">
                <a:avLst/>
              </a:prstGeom>
              <a:blipFill>
                <a:blip r:embed="rId2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421174" y="2600630"/>
                <a:ext cx="1740408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74" y="2600630"/>
                <a:ext cx="1740408" cy="404791"/>
              </a:xfrm>
              <a:prstGeom prst="rect">
                <a:avLst/>
              </a:prstGeom>
              <a:blipFill>
                <a:blip r:embed="rId3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203242" y="1713398"/>
                <a:ext cx="1740408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242" y="1713398"/>
                <a:ext cx="1740408" cy="402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encrypted-tbn2.gstatic.com/images?q=tbn:ANd9GcQeT-cCE-ir7dsUgkrweUo7BwTwZz0c6S7jPk3JbnrHDjAytWT7Z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71" y="1478200"/>
            <a:ext cx="2681097" cy="27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F91C6CE-F62C-4574-9820-B15B1E12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42" y="3152120"/>
            <a:ext cx="5798820" cy="32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Who determined that the orbits of planets travelled in ellipses with the sun at one focus?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800" dirty="0">
                <a:hlinkClick r:id="" action="ppaction://noaction"/>
              </a:rPr>
              <a:t>a. Copernicus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hlinkClick r:id="" action="ppaction://noaction"/>
              </a:rPr>
              <a:t>b. Galileo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hlinkClick r:id="" action="ppaction://noaction"/>
              </a:rPr>
              <a:t>c. Brahe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hlinkClick r:id="" action="ppaction://noaction"/>
              </a:rPr>
              <a:t>d. </a:t>
            </a:r>
            <a:r>
              <a:rPr lang="en-US" sz="2800" dirty="0" err="1">
                <a:hlinkClick r:id="" action="ppaction://noaction"/>
              </a:rPr>
              <a:t>Kepler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hlinkClick r:id="" action="ppaction://noaction"/>
              </a:rPr>
              <a:t>e. Newton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78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2. What important assumption do we make when we write Newton’s 2</a:t>
                </a:r>
                <a:r>
                  <a:rPr lang="en-US" baseline="30000" dirty="0"/>
                  <a:t>nd</a:t>
                </a:r>
                <a:r>
                  <a:rPr lang="en-US" dirty="0"/>
                  <a:t> Law as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a. Time is constant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b. Velocity is constant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c. Force is constant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d. Mass is constant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e. Acceleration is constant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3. What is the specific mechanical energy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for a geostationary satellite with 35786 km </a:t>
                </a:r>
                <a:r>
                  <a:rPr lang="en-US" b="1" dirty="0"/>
                  <a:t>altitude</a:t>
                </a:r>
                <a:r>
                  <a:rPr lang="en-US" dirty="0"/>
                  <a:t>?  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a. 4.73 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b. 5.57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c. -19.9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d. -5.57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>
                    <a:hlinkClick r:id="" action="ppaction://noaction"/>
                  </a:rPr>
                  <a:t>e. -4.73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71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4) Which of the following is NOT an assumption made in developing the 2-body equation of motion:</a:t>
            </a:r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a. Only 3 bodies – earth, satellite, and the moon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b. Bodies are spherically symmetrical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c. Mass of the satellite is less than mass of the earth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d.  Mass is constant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e. System is sufficiently inertial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48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 startAt="5"/>
            </a:pPr>
            <a:r>
              <a:rPr lang="en-US" dirty="0"/>
              <a:t>What is the radius to perigee of a satellite in an orbit with a semi-major axis of 10,000 km and an eccentricity of .25</a:t>
            </a:r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a.  2500 km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b.  10,000 km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c.   8,000 km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d</a:t>
            </a:r>
            <a:r>
              <a:rPr lang="en-US">
                <a:hlinkClick r:id="" action="ppaction://noaction"/>
              </a:rPr>
              <a:t>.  10,000 </a:t>
            </a:r>
            <a:r>
              <a:rPr lang="en-US" dirty="0">
                <a:hlinkClick r:id="" action="ppaction://noaction"/>
              </a:rPr>
              <a:t>km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e.  7500 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9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410"/>
            <a:ext cx="10515600" cy="503717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Arfbog</a:t>
            </a:r>
            <a:r>
              <a:rPr lang="en-US" dirty="0"/>
              <a:t>:  Safe Food from Farm to Fork. (5 May 2014).  Image slide 13.</a:t>
            </a:r>
          </a:p>
          <a:p>
            <a:r>
              <a:rPr lang="en-US" dirty="0"/>
              <a:t>ClipArtbest.com.  Image slide 14.</a:t>
            </a:r>
          </a:p>
          <a:p>
            <a:r>
              <a:rPr lang="en-US" dirty="0"/>
              <a:t>Control Booth. (31 Dec 2012). “</a:t>
            </a:r>
            <a:r>
              <a:rPr lang="en-US" dirty="0" err="1"/>
              <a:t>Cyc</a:t>
            </a:r>
            <a:r>
              <a:rPr lang="en-US" dirty="0"/>
              <a:t> Color Wash using </a:t>
            </a:r>
            <a:r>
              <a:rPr lang="en-US" dirty="0" err="1"/>
              <a:t>Fresnels</a:t>
            </a:r>
            <a:r>
              <a:rPr lang="en-US" dirty="0"/>
              <a:t>.”  Image slide 17.</a:t>
            </a:r>
          </a:p>
          <a:p>
            <a:r>
              <a:rPr lang="en-US" dirty="0"/>
              <a:t>Everyone Wants to Be an Ambassador to France.  (2014).  Image Slide 4.</a:t>
            </a:r>
          </a:p>
          <a:p>
            <a:r>
              <a:rPr lang="en-US" dirty="0"/>
              <a:t>Ghosh, </a:t>
            </a:r>
            <a:r>
              <a:rPr lang="en-US" dirty="0" err="1"/>
              <a:t>Anurag</a:t>
            </a:r>
            <a:r>
              <a:rPr lang="en-US" dirty="0"/>
              <a:t>.  (24 Nov 2011).  </a:t>
            </a:r>
            <a:r>
              <a:rPr lang="en-US" i="1" dirty="0"/>
              <a:t>Bright Hub:  The Hub for Bright Minds.</a:t>
            </a:r>
            <a:r>
              <a:rPr lang="en-US" dirty="0"/>
              <a:t>  “Nothing But the Facts about Johannes </a:t>
            </a:r>
            <a:r>
              <a:rPr lang="en-US" dirty="0" err="1"/>
              <a:t>Kepler</a:t>
            </a:r>
            <a:r>
              <a:rPr lang="en-US" dirty="0"/>
              <a:t>.”  Image slide 1.</a:t>
            </a:r>
          </a:p>
          <a:p>
            <a:r>
              <a:rPr lang="en-US" dirty="0"/>
              <a:t>The </a:t>
            </a:r>
            <a:r>
              <a:rPr lang="en-US" dirty="0" err="1"/>
              <a:t>Intuitor</a:t>
            </a:r>
            <a:r>
              <a:rPr lang="en-US" dirty="0"/>
              <a:t> Store.  (2001).  F=ma, No Brain No Grain T-shirt.</a:t>
            </a:r>
          </a:p>
          <a:p>
            <a:r>
              <a:rPr lang="en-US" dirty="0"/>
              <a:t>Mancini, Mark.  (9 May 2013).  </a:t>
            </a:r>
            <a:r>
              <a:rPr lang="en-US" i="1" dirty="0" err="1"/>
              <a:t>Mental_floss</a:t>
            </a:r>
            <a:r>
              <a:rPr lang="en-US" dirty="0"/>
              <a:t>.  “</a:t>
            </a:r>
            <a:r>
              <a:rPr lang="en-US" dirty="0" err="1"/>
              <a:t>Tycho</a:t>
            </a:r>
            <a:r>
              <a:rPr lang="en-US" dirty="0"/>
              <a:t> Brahe:  The Astronomer with the Drunken Moose.”  Image slide 1.</a:t>
            </a:r>
          </a:p>
          <a:p>
            <a:r>
              <a:rPr lang="en-US" dirty="0"/>
              <a:t>Natural Historian.  (3 Aug 2012). “Isaac Newton on the Mosaic Account of Creation.”  Image slide 1.</a:t>
            </a:r>
          </a:p>
          <a:p>
            <a:r>
              <a:rPr lang="en-US" dirty="0" err="1"/>
              <a:t>OpenStax</a:t>
            </a:r>
            <a:r>
              <a:rPr lang="en-US" dirty="0"/>
              <a:t> College. (18 Aug 2014).  “Satellite’s and </a:t>
            </a:r>
            <a:r>
              <a:rPr lang="en-US" dirty="0" err="1"/>
              <a:t>Kepler’s</a:t>
            </a:r>
            <a:r>
              <a:rPr lang="en-US" dirty="0"/>
              <a:t> Law:  An Argument for Simplicity.  Image slide 5.</a:t>
            </a:r>
          </a:p>
          <a:p>
            <a:r>
              <a:rPr lang="en-US" dirty="0"/>
              <a:t>Seligman, Courtney. (2014).  </a:t>
            </a:r>
            <a:r>
              <a:rPr lang="en-US" i="1" dirty="0"/>
              <a:t>Online Astronomy </a:t>
            </a:r>
            <a:r>
              <a:rPr lang="en-US" i="1" dirty="0" err="1"/>
              <a:t>eText</a:t>
            </a:r>
            <a:r>
              <a:rPr lang="en-US" i="1" dirty="0"/>
              <a:t>:  Orbital Motions.  “</a:t>
            </a:r>
            <a:r>
              <a:rPr lang="en-US" dirty="0" err="1"/>
              <a:t>Tycho</a:t>
            </a:r>
            <a:r>
              <a:rPr lang="en-US" dirty="0"/>
              <a:t> Brahe’s Astronomical Accomplishments.”  Image slide 4.</a:t>
            </a:r>
          </a:p>
          <a:p>
            <a:r>
              <a:rPr lang="en-US" dirty="0"/>
              <a:t>Sellers, Jerry Jon.  (2005).  </a:t>
            </a:r>
            <a:r>
              <a:rPr lang="en-US" i="1" dirty="0"/>
              <a:t>Understanding Space:  An Introduction to Astronautics, 3</a:t>
            </a:r>
            <a:r>
              <a:rPr lang="en-US" i="1" baseline="30000" dirty="0"/>
              <a:t>rd</a:t>
            </a:r>
            <a:r>
              <a:rPr lang="en-US" i="1" dirty="0"/>
              <a:t> edition.  </a:t>
            </a:r>
            <a:r>
              <a:rPr lang="en-US" dirty="0"/>
              <a:t>McGraw-Hill.  Image slide 2.</a:t>
            </a:r>
          </a:p>
          <a:p>
            <a:r>
              <a:rPr lang="en-US" dirty="0"/>
              <a:t>SpaceX.  (7 Aug 2014).  Asiasat8 Outside Wide Front 1 2</a:t>
            </a:r>
          </a:p>
          <a:p>
            <a:r>
              <a:rPr lang="en-US" dirty="0"/>
              <a:t>University of Nebraska-Lincoln.  (2014).  Planetary Orbits Lab.  Simulation slide 5.</a:t>
            </a:r>
          </a:p>
          <a:p>
            <a:r>
              <a:rPr lang="en-US" dirty="0" err="1"/>
              <a:t>Wyzant</a:t>
            </a:r>
            <a:r>
              <a:rPr lang="en-US" dirty="0"/>
              <a:t> Resources.  (2014).  “Conic Sections.”   Image slide 3. </a:t>
            </a:r>
          </a:p>
          <a:p>
            <a:r>
              <a:rPr lang="en-US" dirty="0"/>
              <a:t>YouTube (2006). Cat Runs off Bed into Wall – Funny. Hyperlink slide 6.</a:t>
            </a:r>
          </a:p>
          <a:p>
            <a:r>
              <a:rPr lang="en-US" dirty="0"/>
              <a:t>YouTube (2006).  Big Gun Recoil -- Test Firing Middle East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31112"/>
            <a:ext cx="3602212" cy="1222188"/>
          </a:xfrm>
        </p:spPr>
        <p:txBody>
          <a:bodyPr>
            <a:noAutofit/>
          </a:bodyPr>
          <a:lstStyle/>
          <a:p>
            <a:r>
              <a:rPr lang="en-US" sz="4000" b="1" dirty="0"/>
              <a:t>ARISTOTLE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4" y="2883422"/>
            <a:ext cx="3955677" cy="3832611"/>
          </a:xfrm>
          <a:prstGeom prst="rect">
            <a:avLst/>
          </a:prstGeom>
        </p:spPr>
      </p:pic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6D0DA066-F72E-4587-826B-2F7B812D8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00" y="62118"/>
            <a:ext cx="1981200" cy="2667000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3BBD31B-9D5C-4CB7-A6A1-57280547E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81" y="2877646"/>
            <a:ext cx="3848260" cy="3822775"/>
          </a:xfrm>
          <a:prstGeom prst="rect">
            <a:avLst/>
          </a:prstGeom>
        </p:spPr>
      </p:pic>
      <p:pic>
        <p:nvPicPr>
          <p:cNvPr id="13" name="Picture 12" descr="A person wearing a red and black hair&#10;&#10;Description automatically generated">
            <a:extLst>
              <a:ext uri="{FF2B5EF4-FFF2-40B4-BE49-F238E27FC236}">
                <a16:creationId xmlns:a16="http://schemas.microsoft.com/office/drawing/2014/main" id="{97428B7E-01EF-4922-8020-8FA5FC0D8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25" y="62118"/>
            <a:ext cx="2647950" cy="2667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5290034-9D4A-449B-B528-30089F35AB15}"/>
              </a:ext>
            </a:extLst>
          </p:cNvPr>
          <p:cNvSpPr txBox="1">
            <a:spLocks/>
          </p:cNvSpPr>
          <p:nvPr/>
        </p:nvSpPr>
        <p:spPr>
          <a:xfrm>
            <a:off x="8869506" y="1103944"/>
            <a:ext cx="3602212" cy="1222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COPERNICUS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643B137-EA6B-4BB2-8A41-26FE9F8C3467}"/>
              </a:ext>
            </a:extLst>
          </p:cNvPr>
          <p:cNvSpPr txBox="1">
            <a:spLocks/>
          </p:cNvSpPr>
          <p:nvPr/>
        </p:nvSpPr>
        <p:spPr>
          <a:xfrm>
            <a:off x="4362869" y="4061477"/>
            <a:ext cx="3602212" cy="1222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EARLY ASTRONOMERS</a:t>
            </a:r>
          </a:p>
        </p:txBody>
      </p:sp>
    </p:spTree>
    <p:extLst>
      <p:ext uri="{BB962C8B-B14F-4D97-AF65-F5344CB8AC3E}">
        <p14:creationId xmlns:p14="http://schemas.microsoft.com/office/powerpoint/2010/main" val="143664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16" y="247188"/>
            <a:ext cx="11497235" cy="1722998"/>
          </a:xfrm>
        </p:spPr>
        <p:txBody>
          <a:bodyPr>
            <a:noAutofit/>
          </a:bodyPr>
          <a:lstStyle/>
          <a:p>
            <a:r>
              <a:rPr lang="en-US" sz="4000" b="1" dirty="0"/>
              <a:t>TYCHO BRAHE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974" y="1938655"/>
            <a:ext cx="463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Observational astronomy</a:t>
            </a:r>
          </a:p>
        </p:txBody>
      </p:sp>
      <p:pic>
        <p:nvPicPr>
          <p:cNvPr id="3074" name="Picture 2" descr="http://www.tinhouse.com/blog/wp-content/uploads/2012/01/duel-300x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25" y="1303677"/>
            <a:ext cx="4885554" cy="26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127A63-1108-4E7E-BA03-3ADF38705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" y="3153721"/>
            <a:ext cx="6144122" cy="2983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6C8E0-26E2-493C-996A-41B3A3D92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924300"/>
            <a:ext cx="196977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1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BCDCD-825F-4035-9C4D-C3263E85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AN ARCMINUTE?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C4D94-AC6E-4747-97FB-AB3CCC602B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054815"/>
            <a:ext cx="10905066" cy="363502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F4517-43E3-49DD-BCA8-4FF8DCB1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4520853-C384-4919-8F9A-9CB57A0B2B6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8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05" y="419123"/>
            <a:ext cx="11497235" cy="1722998"/>
          </a:xfrm>
        </p:spPr>
        <p:txBody>
          <a:bodyPr>
            <a:noAutofit/>
          </a:bodyPr>
          <a:lstStyle/>
          <a:p>
            <a:r>
              <a:rPr lang="en-US" sz="4000" b="1" dirty="0"/>
              <a:t>JOHANNES KEPLER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1671" y="1083688"/>
                <a:ext cx="11255774" cy="508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The orbits of planets are ellipses with the sun at one focus.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The line joining a planet to the sun sweeps out equal areas in equal times.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3. The square of an orbit’s period is proportional to the cube of the average distance between the planet and the sun. 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1" y="1083688"/>
                <a:ext cx="11255774" cy="5087996"/>
              </a:xfrm>
              <a:prstGeom prst="rect">
                <a:avLst/>
              </a:prstGeom>
              <a:blipFill rotWithShape="0">
                <a:blip r:embed="rId2"/>
                <a:stretch>
                  <a:fillRect l="-433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74916" y="5433020"/>
            <a:ext cx="458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period</a:t>
            </a:r>
          </a:p>
          <a:p>
            <a:r>
              <a:rPr lang="en-US" dirty="0"/>
              <a:t>a = semi-major axis</a:t>
            </a:r>
          </a:p>
          <a:p>
            <a:r>
              <a:rPr lang="el-GR" dirty="0"/>
              <a:t>μ</a:t>
            </a:r>
            <a:r>
              <a:rPr lang="en-US" dirty="0"/>
              <a:t> = gravitational constant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40" y="1439740"/>
            <a:ext cx="4029637" cy="17528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1801906" y="3192585"/>
            <a:ext cx="13447" cy="317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05357" y="3179354"/>
            <a:ext cx="13447" cy="317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6742" y="31666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815353" y="3351274"/>
            <a:ext cx="11715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85842" y="3351274"/>
            <a:ext cx="13195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03661" y="2079003"/>
            <a:ext cx="21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apoapsis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7224" y="2106739"/>
            <a:ext cx="206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periapsis</a:t>
            </a:r>
            <a:endParaRPr lang="en-US" dirty="0"/>
          </a:p>
        </p:txBody>
      </p:sp>
      <p:pic>
        <p:nvPicPr>
          <p:cNvPr id="18" name="Picture 17" descr="A spaceship in outer space&#10;&#10;Description automatically generated with low confidence">
            <a:extLst>
              <a:ext uri="{FF2B5EF4-FFF2-40B4-BE49-F238E27FC236}">
                <a16:creationId xmlns:a16="http://schemas.microsoft.com/office/drawing/2014/main" id="{E099E63E-8E47-41C9-B93E-B4359D18880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39" y="2258267"/>
            <a:ext cx="3385341" cy="24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ISAAC NEWTON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838"/>
            <a:ext cx="10515600" cy="5437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 </a:t>
            </a:r>
            <a:r>
              <a:rPr lang="en-US" dirty="0"/>
              <a:t>Law: A body continues in its state of rest, or uniform motion, unless compelled to change that state by force impressed upon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Relevance:</a:t>
            </a:r>
          </a:p>
          <a:p>
            <a:pPr marL="0" indent="0">
              <a:buNone/>
            </a:pPr>
            <a:r>
              <a:rPr lang="en-US" dirty="0"/>
              <a:t>1) There must be a force on satellites – gravity</a:t>
            </a:r>
          </a:p>
          <a:p>
            <a:pPr marL="0" indent="0">
              <a:buNone/>
            </a:pPr>
            <a:r>
              <a:rPr lang="en-US" dirty="0"/>
              <a:t>2) Momentum is conserved – orbits are constant (orientation and size)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4" y="2240720"/>
            <a:ext cx="3415811" cy="25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9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369"/>
          </a:xfrm>
        </p:spPr>
        <p:txBody>
          <a:bodyPr/>
          <a:lstStyle/>
          <a:p>
            <a:pPr algn="ctr"/>
            <a:r>
              <a:rPr lang="en-US" dirty="0"/>
              <a:t>Isaac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2144"/>
                <a:ext cx="10515600" cy="52045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Law:  The time rate of change of an object’s momentum is equal to the applied force.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⃑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Where: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𝑠𝑢𝑚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𝑑𝑒𝑛𝑜𝑡𝑒𝑠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𝑓𝑜𝑟𝑐𝑒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𝑚𝑜𝑚𝑒𝑛𝑡𝑢𝑚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2144"/>
                <a:ext cx="10515600" cy="5204524"/>
              </a:xfrm>
              <a:blipFill>
                <a:blip r:embed="rId2"/>
                <a:stretch>
                  <a:fillRect l="-1217" t="-1874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51" y="2940148"/>
            <a:ext cx="3425431" cy="2883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249" y="2940148"/>
            <a:ext cx="2692791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400" b="1" dirty="0"/>
              <a:t>But wait!   Isn’t this law just F=ma?</a:t>
            </a:r>
          </a:p>
          <a:p>
            <a:endParaRPr lang="en-US" sz="2400" b="1" dirty="0"/>
          </a:p>
          <a:p>
            <a:r>
              <a:rPr lang="en-US" sz="2400" b="1" dirty="0"/>
              <a:t>NO!  </a:t>
            </a:r>
          </a:p>
          <a:p>
            <a:endParaRPr lang="en-US" sz="2400" b="1" dirty="0"/>
          </a:p>
          <a:p>
            <a:r>
              <a:rPr lang="en-US" sz="2400" b="1" dirty="0"/>
              <a:t>Only under certain conditions.</a:t>
            </a:r>
          </a:p>
        </p:txBody>
      </p:sp>
    </p:spTree>
    <p:extLst>
      <p:ext uri="{BB962C8B-B14F-4D97-AF65-F5344CB8AC3E}">
        <p14:creationId xmlns:p14="http://schemas.microsoft.com/office/powerpoint/2010/main" val="40209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1727</Words>
  <Application>Microsoft Office PowerPoint</Application>
  <PresentationFormat>Widescreen</PresentationFormat>
  <Paragraphs>417</Paragraphs>
  <Slides>35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Office Theme</vt:lpstr>
      <vt:lpstr> </vt:lpstr>
      <vt:lpstr>CHAPTER OBJECTIVES</vt:lpstr>
      <vt:lpstr>PowerPoint Presentation</vt:lpstr>
      <vt:lpstr> </vt:lpstr>
      <vt:lpstr> </vt:lpstr>
      <vt:lpstr>WHAT IS AN ARCMINUTE?</vt:lpstr>
      <vt:lpstr> </vt:lpstr>
      <vt:lpstr> ISAAC NEWTON</vt:lpstr>
      <vt:lpstr>Isaac Newton</vt:lpstr>
      <vt:lpstr>Newton’s 2nd Law (cont)</vt:lpstr>
      <vt:lpstr>Newton’s 2nd Law (cont)</vt:lpstr>
      <vt:lpstr>Newton’s 3rd Law </vt:lpstr>
      <vt:lpstr>Newton’s Universal Law of Gravitation</vt:lpstr>
      <vt:lpstr>Newton’s Universal Law of Gravitation</vt:lpstr>
      <vt:lpstr>Newton’s Universal Law of Gravitation</vt:lpstr>
      <vt:lpstr>Energy Considerations</vt:lpstr>
      <vt:lpstr>Energy Considerations</vt:lpstr>
      <vt:lpstr>Energy Considerations</vt:lpstr>
      <vt:lpstr>Energy Considerations</vt:lpstr>
      <vt:lpstr>EXAMPLE</vt:lpstr>
      <vt:lpstr>EXAMPLE</vt:lpstr>
      <vt:lpstr>GEOCENTRIC EQUATORIAL COORDINATE SYSTEM I ̂J ̂K ̂</vt:lpstr>
      <vt:lpstr>2 BODY  EQUATION OF MOTION (EOM)</vt:lpstr>
      <vt:lpstr>ASSUMPTIONS</vt:lpstr>
      <vt:lpstr> SOLUTION TO 2 BODY EOM</vt:lpstr>
      <vt:lpstr> SOLUTION TO 2 BODY EOM</vt:lpstr>
      <vt:lpstr> SOLUTION TO 2 BODY EOM</vt:lpstr>
      <vt:lpstr> SOLUTION TO 2 BODY EOM</vt:lpstr>
      <vt:lpstr> NEXT TIME</vt:lpstr>
      <vt:lpstr>Quiz</vt:lpstr>
      <vt:lpstr>Quiz</vt:lpstr>
      <vt:lpstr>Quiz</vt:lpstr>
      <vt:lpstr>Quiz</vt:lpstr>
      <vt:lpstr>Quiz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Lynnane George</dc:creator>
  <cp:lastModifiedBy>Lynnane George</cp:lastModifiedBy>
  <cp:revision>1</cp:revision>
  <dcterms:created xsi:type="dcterms:W3CDTF">2021-01-23T23:25:16Z</dcterms:created>
  <dcterms:modified xsi:type="dcterms:W3CDTF">2021-01-23T23:29:11Z</dcterms:modified>
</cp:coreProperties>
</file>