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2" r:id="rId2"/>
    <p:sldId id="296" r:id="rId3"/>
    <p:sldId id="274" r:id="rId4"/>
    <p:sldId id="273" r:id="rId5"/>
    <p:sldId id="283" r:id="rId6"/>
    <p:sldId id="285" r:id="rId7"/>
    <p:sldId id="292" r:id="rId8"/>
    <p:sldId id="293" r:id="rId9"/>
    <p:sldId id="294" r:id="rId10"/>
    <p:sldId id="295" r:id="rId11"/>
    <p:sldId id="297" r:id="rId12"/>
    <p:sldId id="298" r:id="rId13"/>
    <p:sldId id="299" r:id="rId14"/>
    <p:sldId id="30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73F1F5-DBC5-435C-9097-604571B2DF83}" v="5" dt="2020-08-11T04:36:19.1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ane George" userId="065056628ae16e64" providerId="LiveId" clId="{3073F1F5-DBC5-435C-9097-604571B2DF83}"/>
    <pc:docChg chg="custSel addSld modSld">
      <pc:chgData name="Lynnane George" userId="065056628ae16e64" providerId="LiveId" clId="{3073F1F5-DBC5-435C-9097-604571B2DF83}" dt="2020-08-11T04:36:38.750" v="71" actId="1037"/>
      <pc:docMkLst>
        <pc:docMk/>
      </pc:docMkLst>
      <pc:sldChg chg="addSp delSp modSp mod">
        <pc:chgData name="Lynnane George" userId="065056628ae16e64" providerId="LiveId" clId="{3073F1F5-DBC5-435C-9097-604571B2DF83}" dt="2020-08-11T04:36:38.750" v="71" actId="1037"/>
        <pc:sldMkLst>
          <pc:docMk/>
          <pc:sldMk cId="2574775964" sldId="272"/>
        </pc:sldMkLst>
        <pc:spChg chg="mod">
          <ac:chgData name="Lynnane George" userId="065056628ae16e64" providerId="LiveId" clId="{3073F1F5-DBC5-435C-9097-604571B2DF83}" dt="2020-08-11T04:34:18.772" v="24" actId="20577"/>
          <ac:spMkLst>
            <pc:docMk/>
            <pc:sldMk cId="2574775964" sldId="272"/>
            <ac:spMk id="2" creationId="{00000000-0000-0000-0000-000000000000}"/>
          </ac:spMkLst>
        </pc:spChg>
        <pc:spChg chg="del">
          <ac:chgData name="Lynnane George" userId="065056628ae16e64" providerId="LiveId" clId="{3073F1F5-DBC5-435C-9097-604571B2DF83}" dt="2020-08-11T04:34:09.284" v="12" actId="478"/>
          <ac:spMkLst>
            <pc:docMk/>
            <pc:sldMk cId="2574775964" sldId="272"/>
            <ac:spMk id="3" creationId="{00000000-0000-0000-0000-000000000000}"/>
          </ac:spMkLst>
        </pc:spChg>
        <pc:spChg chg="add del mod">
          <ac:chgData name="Lynnane George" userId="065056628ae16e64" providerId="LiveId" clId="{3073F1F5-DBC5-435C-9097-604571B2DF83}" dt="2020-08-11T04:34:13.643" v="14" actId="478"/>
          <ac:spMkLst>
            <pc:docMk/>
            <pc:sldMk cId="2574775964" sldId="272"/>
            <ac:spMk id="6" creationId="{D8C23940-392C-43A1-8A3E-5628461E3913}"/>
          </ac:spMkLst>
        </pc:spChg>
        <pc:picChg chg="add del mod">
          <ac:chgData name="Lynnane George" userId="065056628ae16e64" providerId="LiveId" clId="{3073F1F5-DBC5-435C-9097-604571B2DF83}" dt="2020-08-11T04:36:26.925" v="47" actId="478"/>
          <ac:picMkLst>
            <pc:docMk/>
            <pc:sldMk cId="2574775964" sldId="272"/>
            <ac:picMk id="8" creationId="{E7F2C9C6-3353-4520-B3B7-5638708858B8}"/>
          </ac:picMkLst>
        </pc:picChg>
        <pc:picChg chg="add mod">
          <ac:chgData name="Lynnane George" userId="065056628ae16e64" providerId="LiveId" clId="{3073F1F5-DBC5-435C-9097-604571B2DF83}" dt="2020-08-11T04:36:38.750" v="71" actId="1037"/>
          <ac:picMkLst>
            <pc:docMk/>
            <pc:sldMk cId="2574775964" sldId="272"/>
            <ac:picMk id="10" creationId="{4A99F836-3D9E-4F40-8421-00B8BF6C9B13}"/>
          </ac:picMkLst>
        </pc:picChg>
        <pc:picChg chg="add mod">
          <ac:chgData name="Lynnane George" userId="065056628ae16e64" providerId="LiveId" clId="{3073F1F5-DBC5-435C-9097-604571B2DF83}" dt="2020-08-11T04:36:34.977" v="54" actId="1035"/>
          <ac:picMkLst>
            <pc:docMk/>
            <pc:sldMk cId="2574775964" sldId="272"/>
            <ac:picMk id="12" creationId="{7E07AB49-F60E-428C-A89B-9F4A73581201}"/>
          </ac:picMkLst>
        </pc:picChg>
        <pc:picChg chg="del">
          <ac:chgData name="Lynnane George" userId="065056628ae16e64" providerId="LiveId" clId="{3073F1F5-DBC5-435C-9097-604571B2DF83}" dt="2020-08-11T04:34:11.339" v="13" actId="478"/>
          <ac:picMkLst>
            <pc:docMk/>
            <pc:sldMk cId="2574775964" sldId="272"/>
            <ac:picMk id="4098" creationId="{00000000-0000-0000-0000-000000000000}"/>
          </ac:picMkLst>
        </pc:picChg>
      </pc:sldChg>
      <pc:sldChg chg="add">
        <pc:chgData name="Lynnane George" userId="065056628ae16e64" providerId="LiveId" clId="{3073F1F5-DBC5-435C-9097-604571B2DF83}" dt="2020-08-11T04:34:00.057" v="0"/>
        <pc:sldMkLst>
          <pc:docMk/>
          <pc:sldMk cId="260579394"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6B406A-405A-42FA-9820-C62CEE309364}" type="datetimeFigureOut">
              <a:rPr lang="en-US" smtClean="0"/>
              <a:t>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B196B3-3C4C-41CB-A404-CF0AA996E5CF}" type="slidenum">
              <a:rPr lang="en-US" smtClean="0"/>
              <a:t>‹#›</a:t>
            </a:fld>
            <a:endParaRPr lang="en-US"/>
          </a:p>
        </p:txBody>
      </p:sp>
    </p:spTree>
    <p:extLst>
      <p:ext uri="{BB962C8B-B14F-4D97-AF65-F5344CB8AC3E}">
        <p14:creationId xmlns:p14="http://schemas.microsoft.com/office/powerpoint/2010/main" val="231653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5EC17E-69DD-4F06-A663-ECBF72CB8524}" type="slidenum">
              <a:rPr lang="en-US" smtClean="0"/>
              <a:t>5</a:t>
            </a:fld>
            <a:endParaRPr lang="en-US"/>
          </a:p>
        </p:txBody>
      </p:sp>
    </p:spTree>
    <p:extLst>
      <p:ext uri="{BB962C8B-B14F-4D97-AF65-F5344CB8AC3E}">
        <p14:creationId xmlns:p14="http://schemas.microsoft.com/office/powerpoint/2010/main" val="239460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5EC17E-69DD-4F06-A663-ECBF72CB8524}" type="slidenum">
              <a:rPr lang="en-US" smtClean="0"/>
              <a:t>6</a:t>
            </a:fld>
            <a:endParaRPr lang="en-US"/>
          </a:p>
        </p:txBody>
      </p:sp>
    </p:spTree>
    <p:extLst>
      <p:ext uri="{BB962C8B-B14F-4D97-AF65-F5344CB8AC3E}">
        <p14:creationId xmlns:p14="http://schemas.microsoft.com/office/powerpoint/2010/main" val="3057037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E7CC9A-D72B-4BB5-AEE2-D35C1DF51C85}" type="datetime1">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2826514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C51983-B34F-4F25-80F7-88D758A02CE7}" type="datetime1">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245964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B301A3-8C27-4C55-8CF8-EAAD32DC1540}" type="datetime1">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188206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865D93-0115-4639-B59D-20CDE32080FE}" type="datetime1">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74AE2B9A-B867-4062-BC10-A2D78DB69F85}"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584812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0039C4-0289-4D52-9906-30ED126560AD}" type="datetime1">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3721577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25A73C8-77D8-4B6E-B8C3-9810020AF1CE}" type="datetime1">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2873127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0D412E6-2EAF-4A47-A8B6-D24C20C489DB}" type="datetime1">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2523272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DA480-66AF-47B6-AD42-0030C9201672}" type="datetime1">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2127083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1011867-E47E-4DCA-95E6-B1C86352AC58}" type="datetime1">
              <a:rPr lang="en-US" smtClean="0"/>
              <a:t>1/22/2021</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4AE2B9A-B867-4062-BC10-A2D78DB69F85}" type="slidenum">
              <a:rPr lang="en-US" smtClean="0"/>
              <a:t>‹#›</a:t>
            </a:fld>
            <a:endParaRPr lang="en-US"/>
          </a:p>
        </p:txBody>
      </p:sp>
    </p:spTree>
    <p:extLst>
      <p:ext uri="{BB962C8B-B14F-4D97-AF65-F5344CB8AC3E}">
        <p14:creationId xmlns:p14="http://schemas.microsoft.com/office/powerpoint/2010/main" val="322992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D68C9F-C521-429D-9E19-7A3396AB2FD2}" type="datetime1">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74161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C8CB31-67A4-438A-B65D-8523D809689A}" type="datetime1">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4107321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87CA68-1123-4E87-B914-0B633DF15050}" type="datetime1">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3660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BB84D5-27FA-45FD-BA04-88C8C7F74A87}" type="datetime1">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211916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D366B2-4D58-4784-A26A-265C6A110318}" type="datetime1">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385072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C67D9EA-A5CF-48B3-B746-447CB9CE57CC}" type="datetime1">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1538686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F083EE-C97C-479C-9056-E1D7DB635223}" type="datetime1">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1252770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20AFA-2BD9-46E0-BBEB-C0B10891579E}" type="datetime1">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E2B9A-B867-4062-BC10-A2D78DB69F85}" type="slidenum">
              <a:rPr lang="en-US" smtClean="0"/>
              <a:t>‹#›</a:t>
            </a:fld>
            <a:endParaRPr lang="en-US"/>
          </a:p>
        </p:txBody>
      </p:sp>
    </p:spTree>
    <p:extLst>
      <p:ext uri="{BB962C8B-B14F-4D97-AF65-F5344CB8AC3E}">
        <p14:creationId xmlns:p14="http://schemas.microsoft.com/office/powerpoint/2010/main" val="46211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9040830-DEA8-4E4F-9BFE-C2213A61BFE3}" type="datetime1">
              <a:rPr lang="en-US" smtClean="0"/>
              <a:t>1/22/2021</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4AE2B9A-B867-4062-BC10-A2D78DB69F85}" type="slidenum">
              <a:rPr lang="en-US" smtClean="0"/>
              <a:t>‹#›</a:t>
            </a:fld>
            <a:endParaRPr lang="en-US"/>
          </a:p>
        </p:txBody>
      </p:sp>
    </p:spTree>
    <p:extLst>
      <p:ext uri="{BB962C8B-B14F-4D97-AF65-F5344CB8AC3E}">
        <p14:creationId xmlns:p14="http://schemas.microsoft.com/office/powerpoint/2010/main" val="33078595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06.png"/><Relationship Id="rId3" Type="http://schemas.openxmlformats.org/officeDocument/2006/relationships/image" Target="../media/image101.png"/><Relationship Id="rId7" Type="http://schemas.openxmlformats.org/officeDocument/2006/relationships/image" Target="../media/image10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04.png"/><Relationship Id="rId5" Type="http://schemas.openxmlformats.org/officeDocument/2006/relationships/image" Target="../media/image103.png"/><Relationship Id="rId10" Type="http://schemas.openxmlformats.org/officeDocument/2006/relationships/image" Target="../media/image108.png"/><Relationship Id="rId4" Type="http://schemas.openxmlformats.org/officeDocument/2006/relationships/image" Target="../media/image102.png"/><Relationship Id="rId9" Type="http://schemas.openxmlformats.org/officeDocument/2006/relationships/image" Target="../media/image107.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4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5.png"/><Relationship Id="rId5" Type="http://schemas.openxmlformats.org/officeDocument/2006/relationships/image" Target="../media/image9.png"/><Relationship Id="rId4" Type="http://schemas.openxmlformats.org/officeDocument/2006/relationships/image" Target="../media/image60.png"/></Relationships>
</file>

<file path=ppt/slides/_rels/slide6.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7.png"/><Relationship Id="rId3" Type="http://schemas.openxmlformats.org/officeDocument/2006/relationships/image" Target="../media/image92.png"/><Relationship Id="rId7" Type="http://schemas.openxmlformats.org/officeDocument/2006/relationships/image" Target="../media/image96.png"/><Relationship Id="rId2" Type="http://schemas.openxmlformats.org/officeDocument/2006/relationships/image" Target="../media/image91.png"/><Relationship Id="rId1" Type="http://schemas.openxmlformats.org/officeDocument/2006/relationships/slideLayout" Target="../slideLayouts/slideLayout2.xml"/><Relationship Id="rId6" Type="http://schemas.openxmlformats.org/officeDocument/2006/relationships/image" Target="../media/image95.png"/><Relationship Id="rId5" Type="http://schemas.openxmlformats.org/officeDocument/2006/relationships/image" Target="../media/image94.png"/><Relationship Id="rId10" Type="http://schemas.openxmlformats.org/officeDocument/2006/relationships/image" Target="../media/image12.jpeg"/><Relationship Id="rId4" Type="http://schemas.openxmlformats.org/officeDocument/2006/relationships/image" Target="../media/image93.png"/><Relationship Id="rId9" Type="http://schemas.openxmlformats.org/officeDocument/2006/relationships/image" Target="../media/image9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MATH REVIEW</a:t>
            </a:r>
          </a:p>
        </p:txBody>
      </p:sp>
      <p:sp>
        <p:nvSpPr>
          <p:cNvPr id="4" name="Slide Number Placeholder 3"/>
          <p:cNvSpPr>
            <a:spLocks noGrp="1"/>
          </p:cNvSpPr>
          <p:nvPr>
            <p:ph type="sldNum" sz="quarter" idx="12"/>
          </p:nvPr>
        </p:nvSpPr>
        <p:spPr/>
        <p:txBody>
          <a:bodyPr/>
          <a:lstStyle/>
          <a:p>
            <a:fld id="{74AE2B9A-B867-4062-BC10-A2D78DB69F85}" type="slidenum">
              <a:rPr lang="en-US" smtClean="0"/>
              <a:t>1</a:t>
            </a:fld>
            <a:endParaRPr lang="en-US"/>
          </a:p>
        </p:txBody>
      </p:sp>
      <p:pic>
        <p:nvPicPr>
          <p:cNvPr id="10" name="Picture 9" descr="A close up of a sign&#10;&#10;Description automatically generated">
            <a:extLst>
              <a:ext uri="{FF2B5EF4-FFF2-40B4-BE49-F238E27FC236}">
                <a16:creationId xmlns:a16="http://schemas.microsoft.com/office/drawing/2014/main" id="{4A99F836-3D9E-4F40-8421-00B8BF6C9B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181" y="2552776"/>
            <a:ext cx="3810355" cy="3810355"/>
          </a:xfrm>
          <a:prstGeom prst="rect">
            <a:avLst/>
          </a:prstGeom>
        </p:spPr>
      </p:pic>
      <p:pic>
        <p:nvPicPr>
          <p:cNvPr id="12" name="Picture 11" descr="A picture containing drawing&#10;&#10;Description automatically generated">
            <a:extLst>
              <a:ext uri="{FF2B5EF4-FFF2-40B4-BE49-F238E27FC236}">
                <a16:creationId xmlns:a16="http://schemas.microsoft.com/office/drawing/2014/main" id="{7E07AB49-F60E-428C-A89B-9F4A735812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6955" y="2053065"/>
            <a:ext cx="4762500" cy="4752975"/>
          </a:xfrm>
          <a:prstGeom prst="rect">
            <a:avLst/>
          </a:prstGeom>
        </p:spPr>
      </p:pic>
    </p:spTree>
    <p:extLst>
      <p:ext uri="{BB962C8B-B14F-4D97-AF65-F5344CB8AC3E}">
        <p14:creationId xmlns:p14="http://schemas.microsoft.com/office/powerpoint/2010/main" val="2574775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5884606" y="3038168"/>
            <a:ext cx="3713000" cy="166159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a:t>CROSS PRODUCT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Example: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𝐴</m:t>
                        </m:r>
                      </m:e>
                    </m:acc>
                    <m:r>
                      <a:rPr lang="en-US" i="1">
                        <a:latin typeface="Cambria Math" panose="02040503050406030204" pitchFamily="18" charset="0"/>
                      </a:rPr>
                      <m:t>=7</m:t>
                    </m:r>
                    <m:acc>
                      <m:accPr>
                        <m:chr m:val="̂"/>
                        <m:ctrlPr>
                          <a:rPr lang="en-US" i="1">
                            <a:latin typeface="Cambria Math" panose="02040503050406030204" pitchFamily="18" charset="0"/>
                          </a:rPr>
                        </m:ctrlPr>
                      </m:accPr>
                      <m:e>
                        <m:r>
                          <a:rPr lang="en-US" i="1">
                            <a:latin typeface="Cambria Math" panose="02040503050406030204" pitchFamily="18" charset="0"/>
                          </a:rPr>
                          <m:t>𝐼</m:t>
                        </m:r>
                      </m:e>
                    </m:acc>
                    <m:r>
                      <a:rPr lang="en-US" i="1">
                        <a:latin typeface="Cambria Math" panose="02040503050406030204" pitchFamily="18" charset="0"/>
                      </a:rPr>
                      <m:t>+2</m:t>
                    </m:r>
                    <m:acc>
                      <m:accPr>
                        <m:chr m:val="̂"/>
                        <m:ctrlPr>
                          <a:rPr lang="en-US" i="1">
                            <a:latin typeface="Cambria Math" panose="02040503050406030204" pitchFamily="18" charset="0"/>
                          </a:rPr>
                        </m:ctrlPr>
                      </m:accPr>
                      <m:e>
                        <m:r>
                          <a:rPr lang="en-US" i="1">
                            <a:latin typeface="Cambria Math" panose="02040503050406030204" pitchFamily="18" charset="0"/>
                          </a:rPr>
                          <m:t>𝐽</m:t>
                        </m:r>
                      </m:e>
                    </m:acc>
                    <m:r>
                      <a:rPr lang="en-US" i="1">
                        <a:latin typeface="Cambria Math" panose="02040503050406030204" pitchFamily="18" charset="0"/>
                      </a:rPr>
                      <m:t>−1</m:t>
                    </m:r>
                    <m:acc>
                      <m:accPr>
                        <m:chr m:val="̂"/>
                        <m:ctrlPr>
                          <a:rPr lang="en-US" i="1">
                            <a:latin typeface="Cambria Math" panose="02040503050406030204" pitchFamily="18" charset="0"/>
                          </a:rPr>
                        </m:ctrlPr>
                      </m:accPr>
                      <m:e>
                        <m:r>
                          <a:rPr lang="en-US" i="1">
                            <a:latin typeface="Cambria Math" panose="02040503050406030204" pitchFamily="18" charset="0"/>
                          </a:rPr>
                          <m:t>𝐾</m:t>
                        </m:r>
                      </m:e>
                    </m:acc>
                  </m:oMath>
                </a14:m>
                <a:endParaRPr lang="en-US" dirty="0"/>
              </a:p>
              <a:p>
                <a:pPr marL="0" indent="0">
                  <a:buNone/>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 </m:t>
                      </m:r>
                      <m:r>
                        <a:rPr lang="en-US" b="0" i="1" smtClean="0">
                          <a:latin typeface="Cambria Math" panose="02040503050406030204" pitchFamily="18" charset="0"/>
                        </a:rPr>
                        <m:t>        </m:t>
                      </m:r>
                      <m:r>
                        <a:rPr lang="en-US" i="1">
                          <a:latin typeface="Cambria Math" panose="02040503050406030204" pitchFamily="18" charset="0"/>
                        </a:rPr>
                        <m:t>               </m:t>
                      </m:r>
                      <m:acc>
                        <m:accPr>
                          <m:chr m:val="⃑"/>
                          <m:ctrlPr>
                            <a:rPr lang="en-US" i="1">
                              <a:latin typeface="Cambria Math" panose="02040503050406030204" pitchFamily="18" charset="0"/>
                            </a:rPr>
                          </m:ctrlPr>
                        </m:accPr>
                        <m:e>
                          <m:r>
                            <a:rPr lang="en-US" i="1">
                              <a:latin typeface="Cambria Math" panose="02040503050406030204" pitchFamily="18" charset="0"/>
                            </a:rPr>
                            <m:t>𝐵</m:t>
                          </m:r>
                        </m:e>
                      </m:acc>
                      <m:r>
                        <a:rPr lang="en-US" i="1">
                          <a:latin typeface="Cambria Math" panose="02040503050406030204" pitchFamily="18" charset="0"/>
                        </a:rPr>
                        <m:t>=0</m:t>
                      </m:r>
                      <m:acc>
                        <m:accPr>
                          <m:chr m:val="̂"/>
                          <m:ctrlPr>
                            <a:rPr lang="en-US" i="1">
                              <a:latin typeface="Cambria Math" panose="02040503050406030204" pitchFamily="18" charset="0"/>
                            </a:rPr>
                          </m:ctrlPr>
                        </m:accPr>
                        <m:e>
                          <m:r>
                            <a:rPr lang="en-US" i="1">
                              <a:latin typeface="Cambria Math" panose="02040503050406030204" pitchFamily="18" charset="0"/>
                            </a:rPr>
                            <m:t>𝐼</m:t>
                          </m:r>
                        </m:e>
                      </m:acc>
                      <m:r>
                        <a:rPr lang="en-US" i="1">
                          <a:latin typeface="Cambria Math" panose="02040503050406030204" pitchFamily="18" charset="0"/>
                        </a:rPr>
                        <m:t>+6</m:t>
                      </m:r>
                      <m:acc>
                        <m:accPr>
                          <m:chr m:val="̂"/>
                          <m:ctrlPr>
                            <a:rPr lang="en-US" i="1">
                              <a:latin typeface="Cambria Math" panose="02040503050406030204" pitchFamily="18" charset="0"/>
                            </a:rPr>
                          </m:ctrlPr>
                        </m:accPr>
                        <m:e>
                          <m:r>
                            <a:rPr lang="en-US" i="1">
                              <a:latin typeface="Cambria Math" panose="02040503050406030204" pitchFamily="18" charset="0"/>
                            </a:rPr>
                            <m:t>𝐽</m:t>
                          </m:r>
                        </m:e>
                      </m:acc>
                      <m:r>
                        <a:rPr lang="en-US" i="1">
                          <a:latin typeface="Cambria Math" panose="02040503050406030204" pitchFamily="18" charset="0"/>
                        </a:rPr>
                        <m:t>+20</m:t>
                      </m:r>
                      <m:acc>
                        <m:accPr>
                          <m:chr m:val="̂"/>
                          <m:ctrlPr>
                            <a:rPr lang="en-US" i="1">
                              <a:latin typeface="Cambria Math" panose="02040503050406030204" pitchFamily="18" charset="0"/>
                            </a:rPr>
                          </m:ctrlPr>
                        </m:accPr>
                        <m:e>
                          <m:r>
                            <a:rPr lang="en-US" i="1">
                              <a:latin typeface="Cambria Math" panose="02040503050406030204" pitchFamily="18" charset="0"/>
                            </a:rPr>
                            <m:t>𝐾</m:t>
                          </m:r>
                        </m:e>
                      </m:acc>
                    </m:oMath>
                  </m:oMathPara>
                </a14:m>
                <a:endParaRPr lang="en-US" dirty="0"/>
              </a:p>
              <a:p>
                <a:endParaRPr lang="en-US" dirty="0"/>
              </a:p>
              <a:p>
                <a:pPr marL="0" indent="0">
                  <a:buNone/>
                </a:pPr>
                <a14:m>
                  <m:oMathPara xmlns:m="http://schemas.openxmlformats.org/officeDocument/2006/math">
                    <m:oMathParaPr>
                      <m:jc m:val="left"/>
                    </m:oMathParaPr>
                    <m:oMath xmlns:m="http://schemas.openxmlformats.org/officeDocument/2006/math">
                      <m:m>
                        <m:mPr>
                          <m:mcs>
                            <m:mc>
                              <m:mcPr>
                                <m:count m:val="3"/>
                                <m:mcJc m:val="center"/>
                              </m:mcPr>
                            </m:mc>
                          </m:mcs>
                          <m:ctrlPr>
                            <a:rPr lang="en-US" i="1" smtClean="0">
                              <a:latin typeface="Cambria Math" panose="02040503050406030204" pitchFamily="18" charset="0"/>
                            </a:rPr>
                          </m:ctrlPr>
                        </m:mPr>
                        <m:m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𝐼</m:t>
                                </m:r>
                              </m:e>
                            </m:acc>
                          </m:e>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𝐽</m:t>
                                </m:r>
                              </m:e>
                            </m:acc>
                          </m:e>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𝐾</m:t>
                                </m:r>
                              </m:e>
                            </m:acc>
                          </m:e>
                        </m:mr>
                        <m:mr>
                          <m:e>
                            <m:r>
                              <a:rPr lang="en-US" b="0" i="1" smtClean="0">
                                <a:latin typeface="Cambria Math" panose="02040503050406030204" pitchFamily="18" charset="0"/>
                              </a:rPr>
                              <m:t>7</m:t>
                            </m:r>
                          </m:e>
                          <m:e>
                            <m:r>
                              <a:rPr lang="en-US" b="0" i="1" smtClean="0">
                                <a:latin typeface="Cambria Math" panose="02040503050406030204" pitchFamily="18" charset="0"/>
                              </a:rPr>
                              <m:t>2</m:t>
                            </m:r>
                          </m:e>
                          <m:e>
                            <m:r>
                              <a:rPr lang="en-US" b="0" i="1" smtClean="0">
                                <a:latin typeface="Cambria Math" panose="02040503050406030204" pitchFamily="18" charset="0"/>
                              </a:rPr>
                              <m:t>−1</m:t>
                            </m:r>
                          </m:e>
                        </m:mr>
                        <m:mr>
                          <m:e>
                            <m:r>
                              <a:rPr lang="en-US" b="0" i="1" smtClean="0">
                                <a:latin typeface="Cambria Math" panose="02040503050406030204" pitchFamily="18" charset="0"/>
                              </a:rPr>
                              <m:t>0</m:t>
                            </m:r>
                          </m:e>
                          <m:e>
                            <m:r>
                              <a:rPr lang="en-US" b="0" i="1" smtClean="0">
                                <a:latin typeface="Cambria Math" panose="02040503050406030204" pitchFamily="18" charset="0"/>
                              </a:rPr>
                              <m:t>6</m:t>
                            </m:r>
                          </m:e>
                          <m:e>
                            <m:r>
                              <a:rPr lang="en-US" b="0" i="1" smtClean="0">
                                <a:latin typeface="Cambria Math" panose="02040503050406030204" pitchFamily="18" charset="0"/>
                              </a:rPr>
                              <m:t>20</m:t>
                            </m:r>
                          </m:e>
                        </m:mr>
                      </m:m>
                      <m:r>
                        <a:rPr lang="en-US" b="0" i="1" smtClean="0">
                          <a:latin typeface="Cambria Math" panose="02040503050406030204" pitchFamily="18" charset="0"/>
                        </a:rPr>
                        <m:t>    </m:t>
                      </m:r>
                      <m:m>
                        <m:mPr>
                          <m:mcs>
                            <m:mc>
                              <m:mcPr>
                                <m:count m:val="2"/>
                                <m:mcJc m:val="center"/>
                              </m:mcPr>
                            </m:mc>
                          </m:mcs>
                          <m:ctrlPr>
                            <a:rPr lang="en-US" i="1" smtClean="0">
                              <a:latin typeface="Cambria Math" panose="02040503050406030204" pitchFamily="18" charset="0"/>
                            </a:rPr>
                          </m:ctrlPr>
                        </m:mPr>
                        <m:m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𝐼</m:t>
                                </m:r>
                              </m:e>
                            </m:acc>
                          </m:e>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𝐽</m:t>
                                </m:r>
                              </m:e>
                            </m:acc>
                          </m:e>
                        </m:mr>
                        <m:mr>
                          <m:e>
                            <m:r>
                              <a:rPr lang="en-US" b="0" i="1" smtClean="0">
                                <a:latin typeface="Cambria Math" panose="02040503050406030204" pitchFamily="18" charset="0"/>
                              </a:rPr>
                              <m:t>7</m:t>
                            </m:r>
                          </m:e>
                          <m:e>
                            <m:r>
                              <a:rPr lang="en-US" b="0" i="1" smtClean="0">
                                <a:latin typeface="Cambria Math" panose="02040503050406030204" pitchFamily="18" charset="0"/>
                              </a:rPr>
                              <m:t>2</m:t>
                            </m:r>
                          </m:e>
                        </m:mr>
                        <m:mr>
                          <m:e>
                            <m:r>
                              <a:rPr lang="en-US" b="0" i="1" smtClean="0">
                                <a:latin typeface="Cambria Math" panose="02040503050406030204" pitchFamily="18" charset="0"/>
                              </a:rPr>
                              <m:t>0</m:t>
                            </m:r>
                          </m:e>
                          <m:e>
                            <m:r>
                              <a:rPr lang="en-US" b="0" i="1" smtClean="0">
                                <a:latin typeface="Cambria Math" panose="02040503050406030204" pitchFamily="18" charset="0"/>
                              </a:rPr>
                              <m:t>6</m:t>
                            </m:r>
                          </m:e>
                        </m:mr>
                      </m:m>
                    </m:oMath>
                  </m:oMathPara>
                </a14:m>
                <a:endParaRPr lang="en-US" dirty="0"/>
              </a:p>
              <a:p>
                <a:endParaRPr lang="en-US" dirty="0"/>
              </a:p>
              <a:p>
                <a:pPr marL="0" indent="0">
                  <a:buNone/>
                </a:pPr>
                <a:endParaRPr lang="en-US"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𝐴</m:t>
                          </m:r>
                        </m:e>
                      </m:acc>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 </m:t>
                      </m:r>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𝐵</m:t>
                          </m:r>
                        </m:e>
                      </m:acc>
                      <m:r>
                        <a:rPr lang="en-US" b="0" i="1" smtClean="0">
                          <a:latin typeface="Cambria Math" panose="02040503050406030204" pitchFamily="18" charset="0"/>
                        </a:rPr>
                        <m:t>= </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88" t="-135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AE2B9A-B867-4062-BC10-A2D78DB69F85}" type="slidenum">
              <a:rPr lang="en-US" smtClean="0"/>
              <a:t>10</a:t>
            </a:fld>
            <a:endParaRPr lang="en-US"/>
          </a:p>
        </p:txBody>
      </p:sp>
      <mc:AlternateContent xmlns:mc="http://schemas.openxmlformats.org/markup-compatibility/2006" xmlns:a14="http://schemas.microsoft.com/office/drawing/2010/main">
        <mc:Choice Requires="a14">
          <p:sp>
            <p:nvSpPr>
              <p:cNvPr id="11" name="TextBox 10"/>
              <p:cNvSpPr txBox="1"/>
              <p:nvPr/>
            </p:nvSpPr>
            <p:spPr>
              <a:xfrm>
                <a:off x="2087219" y="5387006"/>
                <a:ext cx="1073426" cy="3768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(2)(20)</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𝐼</m:t>
                          </m:r>
                        </m:e>
                      </m:acc>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2087219" y="5387006"/>
                <a:ext cx="1073426" cy="376898"/>
              </a:xfrm>
              <a:prstGeom prst="rect">
                <a:avLst/>
              </a:prstGeom>
              <a:blipFill rotWithShape="0">
                <a:blip r:embed="rId3"/>
                <a:stretch>
                  <a:fillRect t="-6452" r="-19318" b="-145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3017037" y="5387006"/>
                <a:ext cx="1256792" cy="376898"/>
              </a:xfrm>
              <a:prstGeom prst="rect">
                <a:avLst/>
              </a:prstGeom>
              <a:noFill/>
            </p:spPr>
            <p:txBody>
              <a:bodyPr wrap="square" rtlCol="0">
                <a:spAutoFit/>
              </a:bodyPr>
              <a:lstStyle/>
              <a:p>
                <a:r>
                  <a:rPr lang="en-US" b="0" dirty="0"/>
                  <a:t>+</a:t>
                </a:r>
                <a14:m>
                  <m:oMath xmlns:m="http://schemas.openxmlformats.org/officeDocument/2006/math">
                    <m:r>
                      <a:rPr lang="en-US" b="0" i="1" smtClean="0">
                        <a:latin typeface="Cambria Math" panose="02040503050406030204" pitchFamily="18" charset="0"/>
                      </a:rPr>
                      <m:t>(−1)(0)</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𝐽</m:t>
                        </m:r>
                      </m:e>
                    </m:acc>
                  </m:oMath>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3017037" y="5387006"/>
                <a:ext cx="1256792" cy="376898"/>
              </a:xfrm>
              <a:prstGeom prst="rect">
                <a:avLst/>
              </a:prstGeom>
              <a:blipFill rotWithShape="0">
                <a:blip r:embed="rId4"/>
                <a:stretch>
                  <a:fillRect l="-4369" t="-8065" r="-13107" b="-241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4090463" y="5387134"/>
                <a:ext cx="1152939" cy="3767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(7)(6)</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𝐾</m:t>
                          </m:r>
                        </m:e>
                      </m:acc>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4090463" y="5387134"/>
                <a:ext cx="1152939" cy="376770"/>
              </a:xfrm>
              <a:prstGeom prst="rect">
                <a:avLst/>
              </a:prstGeom>
              <a:blipFill rotWithShape="0">
                <a:blip r:embed="rId5"/>
                <a:stretch>
                  <a:fillRect r="-35979" b="-145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203647" y="5374343"/>
                <a:ext cx="1292087" cy="3767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−(0)(2)</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𝐾</m:t>
                          </m:r>
                        </m:e>
                      </m:acc>
                    </m:oMath>
                  </m:oMathPara>
                </a14:m>
                <a:endParaRPr lang="en-US" dirty="0"/>
              </a:p>
            </p:txBody>
          </p:sp>
        </mc:Choice>
        <mc:Fallback xmlns="">
          <p:sp>
            <p:nvSpPr>
              <p:cNvPr id="14" name="TextBox 13"/>
              <p:cNvSpPr txBox="1">
                <a:spLocks noRot="1" noChangeAspect="1" noMove="1" noResize="1" noEditPoints="1" noAdjustHandles="1" noChangeArrowheads="1" noChangeShapeType="1" noTextEdit="1"/>
              </p:cNvSpPr>
              <p:nvPr/>
            </p:nvSpPr>
            <p:spPr>
              <a:xfrm>
                <a:off x="5203647" y="5374343"/>
                <a:ext cx="1292087" cy="376770"/>
              </a:xfrm>
              <a:prstGeom prst="rect">
                <a:avLst/>
              </a:prstGeom>
              <a:blipFill rotWithShape="0">
                <a:blip r:embed="rId6"/>
                <a:stretch>
                  <a:fillRect r="-21698" b="-1639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6319588" y="5374215"/>
                <a:ext cx="1289330" cy="3768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−(6)(−1)</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𝐼</m:t>
                          </m:r>
                        </m:e>
                      </m:acc>
                    </m:oMath>
                  </m:oMathPara>
                </a14:m>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6319588" y="5374215"/>
                <a:ext cx="1289330" cy="376898"/>
              </a:xfrm>
              <a:prstGeom prst="rect">
                <a:avLst/>
              </a:prstGeom>
              <a:blipFill rotWithShape="0">
                <a:blip r:embed="rId7"/>
                <a:stretch>
                  <a:fillRect t="-6557" r="-15640" b="-1639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7608918" y="5387006"/>
                <a:ext cx="1119681" cy="3768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−(20)(7)</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𝐽</m:t>
                          </m:r>
                        </m:e>
                      </m:acc>
                    </m:oMath>
                  </m:oMathPara>
                </a14:m>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7608918" y="5387006"/>
                <a:ext cx="1119681" cy="376898"/>
              </a:xfrm>
              <a:prstGeom prst="rect">
                <a:avLst/>
              </a:prstGeom>
              <a:blipFill rotWithShape="0">
                <a:blip r:embed="rId8"/>
                <a:stretch>
                  <a:fillRect t="-6452" r="-27717" b="-14516"/>
                </a:stretch>
              </a:blipFill>
            </p:spPr>
            <p:txBody>
              <a:bodyPr/>
              <a:lstStyle/>
              <a:p>
                <a:r>
                  <a:rPr lang="en-US">
                    <a:noFill/>
                  </a:rPr>
                  <a:t> </a:t>
                </a:r>
              </a:p>
            </p:txBody>
          </p:sp>
        </mc:Fallback>
      </mc:AlternateContent>
      <p:cxnSp>
        <p:nvCxnSpPr>
          <p:cNvPr id="18" name="Straight Arrow Connector 17"/>
          <p:cNvCxnSpPr/>
          <p:nvPr/>
        </p:nvCxnSpPr>
        <p:spPr>
          <a:xfrm>
            <a:off x="680321" y="3578087"/>
            <a:ext cx="1784583" cy="121257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311965" y="3578087"/>
            <a:ext cx="1669774" cy="121257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868556" y="3578087"/>
            <a:ext cx="1530626" cy="117905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62940" y="4779017"/>
            <a:ext cx="1073426" cy="369332"/>
          </a:xfrm>
          <a:prstGeom prst="rect">
            <a:avLst/>
          </a:prstGeom>
          <a:noFill/>
        </p:spPr>
        <p:txBody>
          <a:bodyPr wrap="square" rtlCol="0">
            <a:spAutoFit/>
          </a:bodyPr>
          <a:lstStyle/>
          <a:p>
            <a:r>
              <a:rPr lang="en-US" dirty="0"/>
              <a:t>-</a:t>
            </a:r>
          </a:p>
        </p:txBody>
      </p:sp>
      <p:sp>
        <p:nvSpPr>
          <p:cNvPr id="26" name="TextBox 25"/>
          <p:cNvSpPr txBox="1"/>
          <p:nvPr/>
        </p:nvSpPr>
        <p:spPr>
          <a:xfrm>
            <a:off x="1224143" y="4741841"/>
            <a:ext cx="1073426" cy="369332"/>
          </a:xfrm>
          <a:prstGeom prst="rect">
            <a:avLst/>
          </a:prstGeom>
          <a:noFill/>
        </p:spPr>
        <p:txBody>
          <a:bodyPr wrap="square" rtlCol="0">
            <a:spAutoFit/>
          </a:bodyPr>
          <a:lstStyle/>
          <a:p>
            <a:r>
              <a:rPr lang="en-US" dirty="0"/>
              <a:t>-</a:t>
            </a:r>
          </a:p>
        </p:txBody>
      </p:sp>
      <p:sp>
        <p:nvSpPr>
          <p:cNvPr id="27" name="TextBox 26"/>
          <p:cNvSpPr txBox="1"/>
          <p:nvPr/>
        </p:nvSpPr>
        <p:spPr>
          <a:xfrm>
            <a:off x="185049" y="4756882"/>
            <a:ext cx="1073426" cy="369332"/>
          </a:xfrm>
          <a:prstGeom prst="rect">
            <a:avLst/>
          </a:prstGeom>
          <a:noFill/>
        </p:spPr>
        <p:txBody>
          <a:bodyPr wrap="square" rtlCol="0">
            <a:spAutoFit/>
          </a:bodyPr>
          <a:lstStyle/>
          <a:p>
            <a:r>
              <a:rPr lang="en-US" dirty="0"/>
              <a:t>-</a:t>
            </a:r>
          </a:p>
        </p:txBody>
      </p:sp>
      <p:cxnSp>
        <p:nvCxnSpPr>
          <p:cNvPr id="29" name="Straight Arrow Connector 28"/>
          <p:cNvCxnSpPr/>
          <p:nvPr/>
        </p:nvCxnSpPr>
        <p:spPr>
          <a:xfrm flipV="1">
            <a:off x="509091" y="3521181"/>
            <a:ext cx="1531726" cy="1178579"/>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912773" y="3556224"/>
            <a:ext cx="1669774" cy="1235956"/>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1519084" y="3519048"/>
            <a:ext cx="1662041" cy="1222793"/>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TextBox 37"/>
              <p:cNvSpPr txBox="1"/>
              <p:nvPr/>
            </p:nvSpPr>
            <p:spPr>
              <a:xfrm>
                <a:off x="-1432989" y="5966271"/>
                <a:ext cx="9740893" cy="4394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𝐴</m:t>
                          </m:r>
                        </m:e>
                      </m:acc>
                      <m:r>
                        <a:rPr lang="en-US" sz="200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 </m:t>
                      </m:r>
                      <m:acc>
                        <m:accPr>
                          <m:chr m:val="⃑"/>
                          <m:ctrlPr>
                            <a:rPr lang="en-US" sz="2000" b="0" i="1" smtClean="0">
                              <a:latin typeface="Cambria Math" panose="02040503050406030204" pitchFamily="18" charset="0"/>
                              <a:ea typeface="Cambria Math" panose="02040503050406030204" pitchFamily="18" charset="0"/>
                            </a:rPr>
                          </m:ctrlPr>
                        </m:accPr>
                        <m:e>
                          <m:r>
                            <a:rPr lang="en-US" sz="2000" b="0" i="1" smtClean="0">
                              <a:latin typeface="Cambria Math" panose="02040503050406030204" pitchFamily="18" charset="0"/>
                              <a:ea typeface="Cambria Math" panose="02040503050406030204" pitchFamily="18" charset="0"/>
                            </a:rPr>
                            <m:t>𝐵</m:t>
                          </m:r>
                        </m:e>
                      </m:acc>
                      <m:r>
                        <a:rPr lang="en-US" sz="2000" b="0" i="1" smtClean="0">
                          <a:latin typeface="Cambria Math" panose="02040503050406030204" pitchFamily="18" charset="0"/>
                        </a:rPr>
                        <m:t>=(40 −</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−6)</m:t>
                          </m:r>
                        </m:e>
                      </m:d>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𝐼</m:t>
                          </m:r>
                        </m:e>
                      </m:acc>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0−140</m:t>
                          </m:r>
                        </m:e>
                      </m:d>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𝐽</m:t>
                          </m:r>
                        </m:e>
                      </m:acc>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42</m:t>
                          </m:r>
                        </m:e>
                      </m:d>
                      <m:r>
                        <a:rPr lang="en-US" sz="2000" b="0" i="1" smtClean="0">
                          <a:latin typeface="Cambria Math" panose="02040503050406030204" pitchFamily="18" charset="0"/>
                        </a:rPr>
                        <m:t>−0)</m:t>
                      </m:r>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𝐾</m:t>
                          </m:r>
                        </m:e>
                      </m:acc>
                    </m:oMath>
                  </m:oMathPara>
                </a14:m>
                <a:endParaRPr lang="en-US" sz="2000" dirty="0"/>
              </a:p>
            </p:txBody>
          </p:sp>
        </mc:Choice>
        <mc:Fallback xmlns="">
          <p:sp>
            <p:nvSpPr>
              <p:cNvPr id="38" name="TextBox 37"/>
              <p:cNvSpPr txBox="1">
                <a:spLocks noRot="1" noChangeAspect="1" noMove="1" noResize="1" noEditPoints="1" noAdjustHandles="1" noChangeArrowheads="1" noChangeShapeType="1" noTextEdit="1"/>
              </p:cNvSpPr>
              <p:nvPr/>
            </p:nvSpPr>
            <p:spPr>
              <a:xfrm>
                <a:off x="-1432989" y="5966271"/>
                <a:ext cx="9740893" cy="439479"/>
              </a:xfrm>
              <a:prstGeom prst="rect">
                <a:avLst/>
              </a:prstGeom>
              <a:blipFill rotWithShape="0">
                <a:blip r:embed="rId9"/>
                <a:stretch>
                  <a:fillRect t="-2778" b="-152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6021904" y="3375691"/>
                <a:ext cx="3575702" cy="9587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solidFill>
                                <a:srgbClr val="FF0000"/>
                              </a:solidFill>
                              <a:latin typeface="Cambria Math" panose="02040503050406030204" pitchFamily="18" charset="0"/>
                            </a:rPr>
                          </m:ctrlPr>
                        </m:accPr>
                        <m:e>
                          <m:r>
                            <a:rPr lang="en-US" b="0" i="1" smtClean="0">
                              <a:solidFill>
                                <a:srgbClr val="FF0000"/>
                              </a:solidFill>
                              <a:latin typeface="Cambria Math" panose="02040503050406030204" pitchFamily="18" charset="0"/>
                            </a:rPr>
                            <m:t>𝐴</m:t>
                          </m:r>
                        </m:e>
                      </m:acc>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ea typeface="Cambria Math" panose="02040503050406030204" pitchFamily="18" charset="0"/>
                        </a:rPr>
                        <m:t>× </m:t>
                      </m:r>
                      <m:acc>
                        <m:accPr>
                          <m:chr m:val="⃑"/>
                          <m:ctrlPr>
                            <a:rPr lang="en-US" b="0" i="1" smtClean="0">
                              <a:solidFill>
                                <a:srgbClr val="FF0000"/>
                              </a:solidFill>
                              <a:latin typeface="Cambria Math" panose="02040503050406030204" pitchFamily="18" charset="0"/>
                              <a:ea typeface="Cambria Math" panose="02040503050406030204" pitchFamily="18" charset="0"/>
                            </a:rPr>
                          </m:ctrlPr>
                        </m:accPr>
                        <m:e>
                          <m:r>
                            <a:rPr lang="en-US" b="0" i="1" smtClean="0">
                              <a:solidFill>
                                <a:srgbClr val="FF0000"/>
                              </a:solidFill>
                              <a:latin typeface="Cambria Math" panose="02040503050406030204" pitchFamily="18" charset="0"/>
                              <a:ea typeface="Cambria Math" panose="02040503050406030204" pitchFamily="18" charset="0"/>
                            </a:rPr>
                            <m:t>𝐵</m:t>
                          </m:r>
                        </m:e>
                      </m:acc>
                      <m:r>
                        <a:rPr lang="en-US" b="0" i="1" smtClean="0">
                          <a:solidFill>
                            <a:srgbClr val="FF0000"/>
                          </a:solidFill>
                          <a:latin typeface="Cambria Math" panose="02040503050406030204" pitchFamily="18" charset="0"/>
                        </a:rPr>
                        <m:t>=46</m:t>
                      </m:r>
                      <m:acc>
                        <m:accPr>
                          <m:chr m:val="̂"/>
                          <m:ctrlPr>
                            <a:rPr lang="en-US" b="0" i="1" smtClean="0">
                              <a:solidFill>
                                <a:srgbClr val="FF0000"/>
                              </a:solidFill>
                              <a:latin typeface="Cambria Math" panose="02040503050406030204" pitchFamily="18" charset="0"/>
                            </a:rPr>
                          </m:ctrlPr>
                        </m:accPr>
                        <m:e>
                          <m:r>
                            <a:rPr lang="en-US" b="0" i="1" smtClean="0">
                              <a:solidFill>
                                <a:srgbClr val="FF0000"/>
                              </a:solidFill>
                              <a:latin typeface="Cambria Math" panose="02040503050406030204" pitchFamily="18" charset="0"/>
                            </a:rPr>
                            <m:t>𝐼</m:t>
                          </m:r>
                        </m:e>
                      </m:acc>
                      <m:r>
                        <a:rPr lang="en-US" b="0" i="1" smtClean="0">
                          <a:solidFill>
                            <a:srgbClr val="FF0000"/>
                          </a:solidFill>
                          <a:latin typeface="Cambria Math" panose="02040503050406030204" pitchFamily="18" charset="0"/>
                        </a:rPr>
                        <m:t>−140</m:t>
                      </m:r>
                      <m:acc>
                        <m:accPr>
                          <m:chr m:val="̂"/>
                          <m:ctrlPr>
                            <a:rPr lang="en-US" b="0" i="1" smtClean="0">
                              <a:solidFill>
                                <a:srgbClr val="FF0000"/>
                              </a:solidFill>
                              <a:latin typeface="Cambria Math" panose="02040503050406030204" pitchFamily="18" charset="0"/>
                            </a:rPr>
                          </m:ctrlPr>
                        </m:accPr>
                        <m:e>
                          <m:r>
                            <a:rPr lang="en-US" b="0" i="1" smtClean="0">
                              <a:solidFill>
                                <a:srgbClr val="FF0000"/>
                              </a:solidFill>
                              <a:latin typeface="Cambria Math" panose="02040503050406030204" pitchFamily="18" charset="0"/>
                            </a:rPr>
                            <m:t>𝐽</m:t>
                          </m:r>
                        </m:e>
                      </m:acc>
                      <m:r>
                        <a:rPr lang="en-US" b="0" i="1" smtClean="0">
                          <a:solidFill>
                            <a:srgbClr val="FF0000"/>
                          </a:solidFill>
                          <a:latin typeface="Cambria Math" panose="02040503050406030204" pitchFamily="18" charset="0"/>
                        </a:rPr>
                        <m:t>+42</m:t>
                      </m:r>
                      <m:acc>
                        <m:accPr>
                          <m:chr m:val="̂"/>
                          <m:ctrlPr>
                            <a:rPr lang="en-US" b="0" i="1" smtClean="0">
                              <a:solidFill>
                                <a:srgbClr val="FF0000"/>
                              </a:solidFill>
                              <a:latin typeface="Cambria Math" panose="02040503050406030204" pitchFamily="18" charset="0"/>
                            </a:rPr>
                          </m:ctrlPr>
                        </m:accPr>
                        <m:e>
                          <m:r>
                            <a:rPr lang="en-US" b="0" i="1" smtClean="0">
                              <a:solidFill>
                                <a:srgbClr val="FF0000"/>
                              </a:solidFill>
                              <a:latin typeface="Cambria Math" panose="02040503050406030204" pitchFamily="18" charset="0"/>
                            </a:rPr>
                            <m:t>𝐾</m:t>
                          </m:r>
                        </m:e>
                      </m:acc>
                    </m:oMath>
                  </m:oMathPara>
                </a14:m>
                <a:endParaRPr lang="en-US" dirty="0">
                  <a:solidFill>
                    <a:srgbClr val="FF0000"/>
                  </a:solidFill>
                </a:endParaRPr>
              </a:p>
              <a:p>
                <a:endParaRPr lang="en-US" dirty="0">
                  <a:solidFill>
                    <a:srgbClr val="FF0000"/>
                  </a:solidFill>
                </a:endParaRPr>
              </a:p>
              <a:p>
                <a:r>
                  <a:rPr lang="en-US" dirty="0">
                    <a:solidFill>
                      <a:srgbClr val="FF0000"/>
                    </a:solidFill>
                  </a:rPr>
                  <a:t>              VECTOR!</a:t>
                </a:r>
              </a:p>
            </p:txBody>
          </p:sp>
        </mc:Choice>
        <mc:Fallback xmlns="">
          <p:sp>
            <p:nvSpPr>
              <p:cNvPr id="42" name="TextBox 41"/>
              <p:cNvSpPr txBox="1">
                <a:spLocks noRot="1" noChangeAspect="1" noMove="1" noResize="1" noEditPoints="1" noAdjustHandles="1" noChangeArrowheads="1" noChangeShapeType="1" noTextEdit="1"/>
              </p:cNvSpPr>
              <p:nvPr/>
            </p:nvSpPr>
            <p:spPr>
              <a:xfrm>
                <a:off x="6021904" y="3375691"/>
                <a:ext cx="3575702" cy="958789"/>
              </a:xfrm>
              <a:prstGeom prst="rect">
                <a:avLst/>
              </a:prstGeom>
              <a:blipFill rotWithShape="0">
                <a:blip r:embed="rId10"/>
                <a:stretch>
                  <a:fillRect t="-2548" r="-1024" b="-8917"/>
                </a:stretch>
              </a:blipFill>
            </p:spPr>
            <p:txBody>
              <a:bodyPr/>
              <a:lstStyle/>
              <a:p>
                <a:r>
                  <a:rPr lang="en-US">
                    <a:noFill/>
                  </a:rPr>
                  <a:t> </a:t>
                </a:r>
              </a:p>
            </p:txBody>
          </p:sp>
        </mc:Fallback>
      </mc:AlternateContent>
    </p:spTree>
    <p:extLst>
      <p:ext uri="{BB962C8B-B14F-4D97-AF65-F5344CB8AC3E}">
        <p14:creationId xmlns:p14="http://schemas.microsoft.com/office/powerpoint/2010/main" val="308360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1000"/>
                                        <p:tgtEl>
                                          <p:spTgt spid="27"/>
                                        </p:tgtEl>
                                      </p:cBhvr>
                                    </p:animEffect>
                                    <p:anim calcmode="lin" valueType="num">
                                      <p:cBhvr>
                                        <p:cTn id="34" dur="1000" fill="hold"/>
                                        <p:tgtEl>
                                          <p:spTgt spid="27"/>
                                        </p:tgtEl>
                                        <p:attrNameLst>
                                          <p:attrName>ppt_x</p:attrName>
                                        </p:attrNameLst>
                                      </p:cBhvr>
                                      <p:tavLst>
                                        <p:tav tm="0">
                                          <p:val>
                                            <p:strVal val="#ppt_x"/>
                                          </p:val>
                                        </p:tav>
                                        <p:tav tm="100000">
                                          <p:val>
                                            <p:strVal val="#ppt_x"/>
                                          </p:val>
                                        </p:tav>
                                      </p:tavLst>
                                    </p:anim>
                                    <p:anim calcmode="lin" valueType="num">
                                      <p:cBhvr>
                                        <p:cTn id="35" dur="1000" fill="hold"/>
                                        <p:tgtEl>
                                          <p:spTgt spid="27"/>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1000"/>
                                        <p:tgtEl>
                                          <p:spTgt spid="29"/>
                                        </p:tgtEl>
                                      </p:cBhvr>
                                    </p:animEffect>
                                    <p:anim calcmode="lin" valueType="num">
                                      <p:cBhvr>
                                        <p:cTn id="39" dur="1000" fill="hold"/>
                                        <p:tgtEl>
                                          <p:spTgt spid="29"/>
                                        </p:tgtEl>
                                        <p:attrNameLst>
                                          <p:attrName>ppt_x</p:attrName>
                                        </p:attrNameLst>
                                      </p:cBhvr>
                                      <p:tavLst>
                                        <p:tav tm="0">
                                          <p:val>
                                            <p:strVal val="#ppt_x"/>
                                          </p:val>
                                        </p:tav>
                                        <p:tav tm="100000">
                                          <p:val>
                                            <p:strVal val="#ppt_x"/>
                                          </p:val>
                                        </p:tav>
                                      </p:tavLst>
                                    </p:anim>
                                    <p:anim calcmode="lin" valueType="num">
                                      <p:cBhvr>
                                        <p:cTn id="40" dur="1000" fill="hold"/>
                                        <p:tgtEl>
                                          <p:spTgt spid="29"/>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heel(1)">
                                      <p:cBhvr>
                                        <p:cTn id="50" dur="2000"/>
                                        <p:tgtEl>
                                          <p:spTgt spid="25"/>
                                        </p:tgtEl>
                                      </p:cBhvr>
                                    </p:animEffect>
                                  </p:childTnLst>
                                </p:cTn>
                              </p:par>
                              <p:par>
                                <p:cTn id="51" presetID="21" presetClass="entr" presetSubtype="1" fill="hold"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heel(1)">
                                      <p:cBhvr>
                                        <p:cTn id="53" dur="2000"/>
                                        <p:tgtEl>
                                          <p:spTgt spid="35"/>
                                        </p:tgtEl>
                                      </p:cBhvr>
                                    </p:animEffect>
                                  </p:childTnLst>
                                </p:cTn>
                              </p:par>
                              <p:par>
                                <p:cTn id="54" presetID="21" presetClass="entr" presetSubtype="1"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heel(1)">
                                      <p:cBhvr>
                                        <p:cTn id="56" dur="20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1000"/>
                                        <p:tgtEl>
                                          <p:spTgt spid="37"/>
                                        </p:tgtEl>
                                      </p:cBhvr>
                                    </p:animEffect>
                                    <p:anim calcmode="lin" valueType="num">
                                      <p:cBhvr>
                                        <p:cTn id="62" dur="1000" fill="hold"/>
                                        <p:tgtEl>
                                          <p:spTgt spid="37"/>
                                        </p:tgtEl>
                                        <p:attrNameLst>
                                          <p:attrName>ppt_x</p:attrName>
                                        </p:attrNameLst>
                                      </p:cBhvr>
                                      <p:tavLst>
                                        <p:tav tm="0">
                                          <p:val>
                                            <p:strVal val="#ppt_x"/>
                                          </p:val>
                                        </p:tav>
                                        <p:tav tm="100000">
                                          <p:val>
                                            <p:strVal val="#ppt_x"/>
                                          </p:val>
                                        </p:tav>
                                      </p:tavLst>
                                    </p:anim>
                                    <p:anim calcmode="lin" valueType="num">
                                      <p:cBhvr>
                                        <p:cTn id="63" dur="1000" fill="hold"/>
                                        <p:tgtEl>
                                          <p:spTgt spid="37"/>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anim calcmode="lin" valueType="num">
                                      <p:cBhvr>
                                        <p:cTn id="67" dur="1000" fill="hold"/>
                                        <p:tgtEl>
                                          <p:spTgt spid="26"/>
                                        </p:tgtEl>
                                        <p:attrNameLst>
                                          <p:attrName>ppt_x</p:attrName>
                                        </p:attrNameLst>
                                      </p:cBhvr>
                                      <p:tavLst>
                                        <p:tav tm="0">
                                          <p:val>
                                            <p:strVal val="#ppt_x"/>
                                          </p:val>
                                        </p:tav>
                                        <p:tav tm="100000">
                                          <p:val>
                                            <p:strVal val="#ppt_x"/>
                                          </p:val>
                                        </p:tav>
                                      </p:tavLst>
                                    </p:anim>
                                    <p:anim calcmode="lin" valueType="num">
                                      <p:cBhvr>
                                        <p:cTn id="68" dur="1000" fill="hold"/>
                                        <p:tgtEl>
                                          <p:spTgt spid="26"/>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1000"/>
                                        <p:tgtEl>
                                          <p:spTgt spid="16"/>
                                        </p:tgtEl>
                                      </p:cBhvr>
                                    </p:animEffect>
                                    <p:anim calcmode="lin" valueType="num">
                                      <p:cBhvr>
                                        <p:cTn id="72" dur="1000" fill="hold"/>
                                        <p:tgtEl>
                                          <p:spTgt spid="16"/>
                                        </p:tgtEl>
                                        <p:attrNameLst>
                                          <p:attrName>ppt_x</p:attrName>
                                        </p:attrNameLst>
                                      </p:cBhvr>
                                      <p:tavLst>
                                        <p:tav tm="0">
                                          <p:val>
                                            <p:strVal val="#ppt_x"/>
                                          </p:val>
                                        </p:tav>
                                        <p:tav tm="100000">
                                          <p:val>
                                            <p:strVal val="#ppt_x"/>
                                          </p:val>
                                        </p:tav>
                                      </p:tavLst>
                                    </p:anim>
                                    <p:anim calcmode="lin" valueType="num">
                                      <p:cBhvr>
                                        <p:cTn id="7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1" presetClass="entr" presetSubtype="1" fill="hold" grpId="0" nodeType="clickEffect">
                                  <p:stCondLst>
                                    <p:cond delay="0"/>
                                  </p:stCondLst>
                                  <p:childTnLst>
                                    <p:set>
                                      <p:cBhvr>
                                        <p:cTn id="77" dur="1" fill="hold">
                                          <p:stCondLst>
                                            <p:cond delay="0"/>
                                          </p:stCondLst>
                                        </p:cTn>
                                        <p:tgtEl>
                                          <p:spTgt spid="38"/>
                                        </p:tgtEl>
                                        <p:attrNameLst>
                                          <p:attrName>style.visibility</p:attrName>
                                        </p:attrNameLst>
                                      </p:cBhvr>
                                      <p:to>
                                        <p:strVal val="visible"/>
                                      </p:to>
                                    </p:set>
                                    <p:animEffect transition="in" filter="wheel(1)">
                                      <p:cBhvr>
                                        <p:cTn id="78" dur="2000"/>
                                        <p:tgtEl>
                                          <p:spTgt spid="38"/>
                                        </p:tgtEl>
                                      </p:cBhvr>
                                    </p:animEffect>
                                  </p:childTnLst>
                                </p:cTn>
                              </p:par>
                            </p:childTnLst>
                          </p:cTn>
                        </p:par>
                      </p:childTnLst>
                    </p:cTn>
                  </p:par>
                  <p:par>
                    <p:cTn id="79" fill="hold">
                      <p:stCondLst>
                        <p:cond delay="indefinite"/>
                      </p:stCondLst>
                      <p:childTnLst>
                        <p:par>
                          <p:cTn id="80" fill="hold">
                            <p:stCondLst>
                              <p:cond delay="0"/>
                            </p:stCondLst>
                            <p:childTnLst>
                              <p:par>
                                <p:cTn id="81" presetID="14" presetClass="entr" presetSubtype="10" fill="hold" grpId="0" nodeType="click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randombar(horizontal)">
                                      <p:cBhvr>
                                        <p:cTn id="83" dur="500"/>
                                        <p:tgtEl>
                                          <p:spTgt spid="42"/>
                                        </p:tgtEl>
                                      </p:cBhvr>
                                    </p:animEffect>
                                  </p:childTnLst>
                                </p:cTn>
                              </p:par>
                              <p:par>
                                <p:cTn id="84" presetID="2" presetClass="entr" presetSubtype="4" fill="hold" grpId="0" nodeType="withEffect">
                                  <p:stCondLst>
                                    <p:cond delay="0"/>
                                  </p:stCondLst>
                                  <p:childTnLst>
                                    <p:set>
                                      <p:cBhvr>
                                        <p:cTn id="85" dur="1" fill="hold">
                                          <p:stCondLst>
                                            <p:cond delay="0"/>
                                          </p:stCondLst>
                                        </p:cTn>
                                        <p:tgtEl>
                                          <p:spTgt spid="44"/>
                                        </p:tgtEl>
                                        <p:attrNameLst>
                                          <p:attrName>style.visibility</p:attrName>
                                        </p:attrNameLst>
                                      </p:cBhvr>
                                      <p:to>
                                        <p:strVal val="visible"/>
                                      </p:to>
                                    </p:set>
                                    <p:anim calcmode="lin" valueType="num">
                                      <p:cBhvr additive="base">
                                        <p:cTn id="86" dur="500" fill="hold"/>
                                        <p:tgtEl>
                                          <p:spTgt spid="44"/>
                                        </p:tgtEl>
                                        <p:attrNameLst>
                                          <p:attrName>ppt_x</p:attrName>
                                        </p:attrNameLst>
                                      </p:cBhvr>
                                      <p:tavLst>
                                        <p:tav tm="0">
                                          <p:val>
                                            <p:strVal val="#ppt_x"/>
                                          </p:val>
                                        </p:tav>
                                        <p:tav tm="100000">
                                          <p:val>
                                            <p:strVal val="#ppt_x"/>
                                          </p:val>
                                        </p:tav>
                                      </p:tavLst>
                                    </p:anim>
                                    <p:anim calcmode="lin" valueType="num">
                                      <p:cBhvr additive="base">
                                        <p:cTn id="8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11" grpId="0"/>
      <p:bldP spid="12" grpId="0"/>
      <p:bldP spid="13" grpId="0"/>
      <p:bldP spid="14" grpId="0"/>
      <p:bldP spid="15" grpId="0"/>
      <p:bldP spid="16" grpId="0"/>
      <p:bldP spid="25" grpId="0"/>
      <p:bldP spid="26" grpId="0"/>
      <p:bldP spid="27" grpId="0"/>
      <p:bldP spid="38" grpId="0"/>
      <p:bldP spid="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DDE2-4DE1-42C4-BE73-307D03808FF9}"/>
              </a:ext>
            </a:extLst>
          </p:cNvPr>
          <p:cNvSpPr>
            <a:spLocks noGrp="1"/>
          </p:cNvSpPr>
          <p:nvPr>
            <p:ph type="title"/>
          </p:nvPr>
        </p:nvSpPr>
        <p:spPr/>
        <p:txBody>
          <a:bodyPr/>
          <a:lstStyle/>
          <a:p>
            <a:pPr algn="ctr"/>
            <a:r>
              <a:rPr lang="en-US" dirty="0"/>
              <a:t>ANGLES AND QUADRANT CHECKS</a:t>
            </a:r>
          </a:p>
        </p:txBody>
      </p:sp>
      <p:sp>
        <p:nvSpPr>
          <p:cNvPr id="3" name="Content Placeholder 2">
            <a:extLst>
              <a:ext uri="{FF2B5EF4-FFF2-40B4-BE49-F238E27FC236}">
                <a16:creationId xmlns:a16="http://schemas.microsoft.com/office/drawing/2014/main" id="{7A3F135F-9298-4128-9F1A-EFFC82E052BE}"/>
              </a:ext>
            </a:extLst>
          </p:cNvPr>
          <p:cNvSpPr>
            <a:spLocks noGrp="1"/>
          </p:cNvSpPr>
          <p:nvPr>
            <p:ph idx="1"/>
          </p:nvPr>
        </p:nvSpPr>
        <p:spPr>
          <a:xfrm>
            <a:off x="680321" y="2336873"/>
            <a:ext cx="5415679" cy="3599316"/>
          </a:xfrm>
        </p:spPr>
        <p:txBody>
          <a:bodyPr>
            <a:normAutofit fontScale="92500" lnSpcReduction="10000"/>
          </a:bodyPr>
          <a:lstStyle/>
          <a:p>
            <a:r>
              <a:rPr lang="en-US" dirty="0"/>
              <a:t>A lot of what we do in Astro requires determining the angle between two vectors.</a:t>
            </a:r>
          </a:p>
          <a:p>
            <a:endParaRPr lang="en-US" dirty="0"/>
          </a:p>
          <a:p>
            <a:r>
              <a:rPr lang="en-US" dirty="0"/>
              <a:t>We mainly do this with dot products, which results in an inverse cosine.</a:t>
            </a:r>
          </a:p>
          <a:p>
            <a:endParaRPr lang="en-US" dirty="0"/>
          </a:p>
          <a:p>
            <a:r>
              <a:rPr lang="en-US" dirty="0"/>
              <a:t>Thinking back to trigonometry, are there any potential issues with using inverse trig functions?</a:t>
            </a:r>
          </a:p>
          <a:p>
            <a:endParaRPr lang="en-US" dirty="0"/>
          </a:p>
        </p:txBody>
      </p:sp>
      <p:sp>
        <p:nvSpPr>
          <p:cNvPr id="4" name="Slide Number Placeholder 3">
            <a:extLst>
              <a:ext uri="{FF2B5EF4-FFF2-40B4-BE49-F238E27FC236}">
                <a16:creationId xmlns:a16="http://schemas.microsoft.com/office/drawing/2014/main" id="{69B6BE8E-88E0-4A95-A810-7ED9BB60C176}"/>
              </a:ext>
            </a:extLst>
          </p:cNvPr>
          <p:cNvSpPr>
            <a:spLocks noGrp="1"/>
          </p:cNvSpPr>
          <p:nvPr>
            <p:ph type="sldNum" sz="quarter" idx="12"/>
          </p:nvPr>
        </p:nvSpPr>
        <p:spPr/>
        <p:txBody>
          <a:bodyPr/>
          <a:lstStyle/>
          <a:p>
            <a:fld id="{74AE2B9A-B867-4062-BC10-A2D78DB69F85}" type="slidenum">
              <a:rPr lang="en-US" smtClean="0"/>
              <a:t>11</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33FFDEC-29A8-4636-83C2-93749F4D855F}"/>
                  </a:ext>
                </a:extLst>
              </p:cNvPr>
              <p:cNvSpPr txBox="1"/>
              <p:nvPr/>
            </p:nvSpPr>
            <p:spPr>
              <a:xfrm>
                <a:off x="7561765" y="2832217"/>
                <a:ext cx="2308389" cy="4165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𝐴</m:t>
                          </m:r>
                          <m:r>
                            <a:rPr lang="en-US" sz="2400" b="0" i="1" smtClean="0">
                              <a:latin typeface="Cambria Math" panose="02040503050406030204" pitchFamily="18" charset="0"/>
                            </a:rPr>
                            <m:t> </m:t>
                          </m:r>
                        </m:e>
                      </m:acc>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 </m:t>
                      </m:r>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𝐵</m:t>
                          </m:r>
                        </m:e>
                      </m:acc>
                      <m:r>
                        <a:rPr lang="en-US" sz="2400" b="0" i="0" smtClean="0">
                          <a:latin typeface="Cambria Math" panose="02040503050406030204" pitchFamily="18" charset="0"/>
                        </a:rPr>
                        <m:t>=</m:t>
                      </m:r>
                      <m:r>
                        <m:rPr>
                          <m:sty m:val="p"/>
                        </m:rPr>
                        <a:rPr lang="en-US" sz="2400" b="0" i="0" smtClean="0">
                          <a:latin typeface="Cambria Math" panose="02040503050406030204" pitchFamily="18" charset="0"/>
                        </a:rPr>
                        <m:t>ABcos</m:t>
                      </m:r>
                      <m:r>
                        <m:rPr>
                          <m:sty m:val="p"/>
                        </m:rPr>
                        <a:rPr lang="el-GR" sz="2400" b="0" i="1" smtClean="0">
                          <a:latin typeface="Cambria Math" panose="02040503050406030204" pitchFamily="18" charset="0"/>
                        </a:rPr>
                        <m:t>θ</m:t>
                      </m:r>
                    </m:oMath>
                  </m:oMathPara>
                </a14:m>
                <a:endParaRPr lang="en-US" sz="2400" dirty="0"/>
              </a:p>
            </p:txBody>
          </p:sp>
        </mc:Choice>
        <mc:Fallback xmlns="">
          <p:sp>
            <p:nvSpPr>
              <p:cNvPr id="5" name="TextBox 4">
                <a:extLst>
                  <a:ext uri="{FF2B5EF4-FFF2-40B4-BE49-F238E27FC236}">
                    <a16:creationId xmlns:a16="http://schemas.microsoft.com/office/drawing/2014/main" id="{433FFDEC-29A8-4636-83C2-93749F4D855F}"/>
                  </a:ext>
                </a:extLst>
              </p:cNvPr>
              <p:cNvSpPr txBox="1">
                <a:spLocks noRot="1" noChangeAspect="1" noMove="1" noResize="1" noEditPoints="1" noAdjustHandles="1" noChangeArrowheads="1" noChangeShapeType="1" noTextEdit="1"/>
              </p:cNvSpPr>
              <p:nvPr/>
            </p:nvSpPr>
            <p:spPr>
              <a:xfrm>
                <a:off x="7561765" y="2832217"/>
                <a:ext cx="2308389" cy="416524"/>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AE359EF-9963-4ED5-9F16-397270AC8EAE}"/>
                  </a:ext>
                </a:extLst>
              </p:cNvPr>
              <p:cNvSpPr txBox="1"/>
              <p:nvPr/>
            </p:nvSpPr>
            <p:spPr>
              <a:xfrm>
                <a:off x="7357895" y="4267391"/>
                <a:ext cx="2716128" cy="8298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sz="2400" b="0" i="1" smtClean="0">
                          <a:latin typeface="Cambria Math" panose="02040503050406030204" pitchFamily="18" charset="0"/>
                          <a:ea typeface="Cambria Math" panose="02040503050406030204" pitchFamily="18" charset="0"/>
                        </a:rPr>
                        <m:t>θ</m:t>
                      </m:r>
                      <m:r>
                        <a:rPr lang="en-US" sz="2400" b="0" i="0" smtClean="0">
                          <a:latin typeface="Cambria Math" panose="02040503050406030204" pitchFamily="18" charset="0"/>
                        </a:rPr>
                        <m:t> =</m:t>
                      </m:r>
                      <m:func>
                        <m:funcPr>
                          <m:ctrlPr>
                            <a:rPr lang="en-US" sz="2400" b="0" i="1" smtClean="0">
                              <a:latin typeface="Cambria Math" panose="02040503050406030204" pitchFamily="18" charset="0"/>
                            </a:rPr>
                          </m:ctrlPr>
                        </m:funcPr>
                        <m:fName>
                          <m:sSup>
                            <m:sSupPr>
                              <m:ctrlPr>
                                <a:rPr lang="en-US" sz="2400" b="0" i="1" smtClean="0">
                                  <a:latin typeface="Cambria Math" panose="02040503050406030204" pitchFamily="18" charset="0"/>
                                </a:rPr>
                              </m:ctrlPr>
                            </m:sSupPr>
                            <m:e>
                              <m:r>
                                <m:rPr>
                                  <m:sty m:val="p"/>
                                </m:rPr>
                                <a:rPr lang="en-US" sz="2400" b="0" i="0" smtClean="0">
                                  <a:latin typeface="Cambria Math" panose="02040503050406030204" pitchFamily="18" charset="0"/>
                                </a:rPr>
                                <m:t>cos</m:t>
                              </m:r>
                            </m:e>
                            <m:sup>
                              <m:r>
                                <a:rPr lang="en-US" sz="2400" b="0" i="1" smtClean="0">
                                  <a:latin typeface="Cambria Math" panose="02040503050406030204" pitchFamily="18" charset="0"/>
                                </a:rPr>
                                <m:t>−1</m:t>
                              </m:r>
                            </m:sup>
                          </m:sSup>
                        </m:fName>
                        <m:e>
                          <m:d>
                            <m:dPr>
                              <m:ctrlPr>
                                <a:rPr lang="en-US" sz="2400" b="0" i="1" smtClean="0">
                                  <a:latin typeface="Cambria Math" panose="02040503050406030204" pitchFamily="18" charset="0"/>
                                </a:rPr>
                              </m:ctrlPr>
                            </m:dPr>
                            <m:e>
                              <m:f>
                                <m:fPr>
                                  <m:ctrlPr>
                                    <a:rPr lang="en-US" sz="2400" i="1">
                                      <a:latin typeface="Cambria Math" panose="02040503050406030204" pitchFamily="18" charset="0"/>
                                    </a:rPr>
                                  </m:ctrlPr>
                                </m:fPr>
                                <m:num>
                                  <m:acc>
                                    <m:accPr>
                                      <m:chr m:val="⃑"/>
                                      <m:ctrlPr>
                                        <a:rPr lang="en-US" sz="2400" i="1">
                                          <a:latin typeface="Cambria Math" panose="02040503050406030204" pitchFamily="18" charset="0"/>
                                        </a:rPr>
                                      </m:ctrlPr>
                                    </m:accPr>
                                    <m:e>
                                      <m:r>
                                        <a:rPr lang="en-US" sz="2400" i="1">
                                          <a:latin typeface="Cambria Math" panose="02040503050406030204" pitchFamily="18" charset="0"/>
                                        </a:rPr>
                                        <m:t>𝐴</m:t>
                                      </m:r>
                                      <m:r>
                                        <a:rPr lang="en-US" sz="2400" i="1">
                                          <a:latin typeface="Cambria Math" panose="02040503050406030204" pitchFamily="18" charset="0"/>
                                        </a:rPr>
                                        <m:t> </m:t>
                                      </m:r>
                                    </m:e>
                                  </m:acc>
                                  <m:r>
                                    <a:rPr lang="en-US" sz="2400" i="1">
                                      <a:latin typeface="Cambria Math" panose="02040503050406030204" pitchFamily="18" charset="0"/>
                                    </a:rPr>
                                    <m:t> </m:t>
                                  </m:r>
                                  <m:r>
                                    <a:rPr lang="en-US" sz="2400" i="1">
                                      <a:latin typeface="Cambria Math" panose="02040503050406030204" pitchFamily="18" charset="0"/>
                                      <a:ea typeface="Cambria Math" panose="02040503050406030204" pitchFamily="18" charset="0"/>
                                    </a:rPr>
                                    <m:t>∙ </m:t>
                                  </m:r>
                                  <m:acc>
                                    <m:accPr>
                                      <m:chr m:val="⃑"/>
                                      <m:ctrlPr>
                                        <a:rPr lang="en-US" sz="2400" i="1">
                                          <a:latin typeface="Cambria Math" panose="02040503050406030204" pitchFamily="18" charset="0"/>
                                          <a:ea typeface="Cambria Math" panose="02040503050406030204" pitchFamily="18" charset="0"/>
                                        </a:rPr>
                                      </m:ctrlPr>
                                    </m:accPr>
                                    <m:e>
                                      <m:r>
                                        <a:rPr lang="en-US" sz="2400" i="1">
                                          <a:latin typeface="Cambria Math" panose="02040503050406030204" pitchFamily="18" charset="0"/>
                                          <a:ea typeface="Cambria Math" panose="02040503050406030204" pitchFamily="18" charset="0"/>
                                        </a:rPr>
                                        <m:t>𝐵</m:t>
                                      </m:r>
                                    </m:e>
                                  </m:acc>
                                </m:num>
                                <m:den>
                                  <m:r>
                                    <m:rPr>
                                      <m:sty m:val="p"/>
                                    </m:rPr>
                                    <a:rPr lang="en-US" sz="2400">
                                      <a:latin typeface="Cambria Math" panose="02040503050406030204" pitchFamily="18" charset="0"/>
                                    </a:rPr>
                                    <m:t>AB</m:t>
                                  </m:r>
                                </m:den>
                              </m:f>
                            </m:e>
                          </m:d>
                        </m:e>
                      </m:func>
                    </m:oMath>
                  </m:oMathPara>
                </a14:m>
                <a:endParaRPr lang="en-US" sz="2400" dirty="0"/>
              </a:p>
            </p:txBody>
          </p:sp>
        </mc:Choice>
        <mc:Fallback xmlns="">
          <p:sp>
            <p:nvSpPr>
              <p:cNvPr id="6" name="TextBox 5">
                <a:extLst>
                  <a:ext uri="{FF2B5EF4-FFF2-40B4-BE49-F238E27FC236}">
                    <a16:creationId xmlns:a16="http://schemas.microsoft.com/office/drawing/2014/main" id="{4AE359EF-9963-4ED5-9F16-397270AC8EAE}"/>
                  </a:ext>
                </a:extLst>
              </p:cNvPr>
              <p:cNvSpPr txBox="1">
                <a:spLocks noRot="1" noChangeAspect="1" noMove="1" noResize="1" noEditPoints="1" noAdjustHandles="1" noChangeArrowheads="1" noChangeShapeType="1" noTextEdit="1"/>
              </p:cNvSpPr>
              <p:nvPr/>
            </p:nvSpPr>
            <p:spPr>
              <a:xfrm>
                <a:off x="7357895" y="4267391"/>
                <a:ext cx="2716128" cy="829843"/>
              </a:xfrm>
              <a:prstGeom prst="rect">
                <a:avLst/>
              </a:prstGeom>
              <a:blipFill>
                <a:blip r:embed="rId3"/>
                <a:stretch>
                  <a:fillRect/>
                </a:stretch>
              </a:blipFill>
            </p:spPr>
            <p:txBody>
              <a:bodyPr/>
              <a:lstStyle/>
              <a:p>
                <a:r>
                  <a:rPr lang="en-US">
                    <a:noFill/>
                  </a:rPr>
                  <a:t> </a:t>
                </a:r>
              </a:p>
            </p:txBody>
          </p:sp>
        </mc:Fallback>
      </mc:AlternateContent>
      <p:sp>
        <p:nvSpPr>
          <p:cNvPr id="7" name="Arrow: Down 6">
            <a:extLst>
              <a:ext uri="{FF2B5EF4-FFF2-40B4-BE49-F238E27FC236}">
                <a16:creationId xmlns:a16="http://schemas.microsoft.com/office/drawing/2014/main" id="{96B2ACDC-5231-4A37-82B8-166A7BBAC374}"/>
              </a:ext>
            </a:extLst>
          </p:cNvPr>
          <p:cNvSpPr/>
          <p:nvPr/>
        </p:nvSpPr>
        <p:spPr>
          <a:xfrm>
            <a:off x="8473643" y="3437554"/>
            <a:ext cx="484632" cy="641023"/>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0530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DDE2-4DE1-42C4-BE73-307D03808FF9}"/>
              </a:ext>
            </a:extLst>
          </p:cNvPr>
          <p:cNvSpPr>
            <a:spLocks noGrp="1"/>
          </p:cNvSpPr>
          <p:nvPr>
            <p:ph type="title"/>
          </p:nvPr>
        </p:nvSpPr>
        <p:spPr/>
        <p:txBody>
          <a:bodyPr/>
          <a:lstStyle/>
          <a:p>
            <a:pPr algn="ctr"/>
            <a:r>
              <a:rPr lang="en-US" dirty="0"/>
              <a:t>ANGLES AND QUADRANT CHECKS</a:t>
            </a:r>
          </a:p>
        </p:txBody>
      </p:sp>
      <p:sp>
        <p:nvSpPr>
          <p:cNvPr id="3" name="Content Placeholder 2">
            <a:extLst>
              <a:ext uri="{FF2B5EF4-FFF2-40B4-BE49-F238E27FC236}">
                <a16:creationId xmlns:a16="http://schemas.microsoft.com/office/drawing/2014/main" id="{7A3F135F-9298-4128-9F1A-EFFC82E052BE}"/>
              </a:ext>
            </a:extLst>
          </p:cNvPr>
          <p:cNvSpPr>
            <a:spLocks noGrp="1"/>
          </p:cNvSpPr>
          <p:nvPr>
            <p:ph idx="1"/>
          </p:nvPr>
        </p:nvSpPr>
        <p:spPr>
          <a:xfrm>
            <a:off x="680321" y="2336872"/>
            <a:ext cx="5415679" cy="3894245"/>
          </a:xfrm>
        </p:spPr>
        <p:txBody>
          <a:bodyPr/>
          <a:lstStyle/>
          <a:p>
            <a:r>
              <a:rPr lang="en-US" dirty="0"/>
              <a:t>YES, THERE ARE! Let’s consider an example.</a:t>
            </a:r>
          </a:p>
          <a:p>
            <a:endParaRPr lang="en-US" dirty="0"/>
          </a:p>
          <a:p>
            <a:r>
              <a:rPr lang="en-US" dirty="0"/>
              <a:t>I do all of my dot product math and I get a number on the inside of the inverse cosine of 0.5.</a:t>
            </a:r>
          </a:p>
          <a:p>
            <a:endParaRPr lang="en-US" dirty="0"/>
          </a:p>
          <a:p>
            <a:r>
              <a:rPr lang="en-US" dirty="0"/>
              <a:t>I plug that into my calculator and get an angle of 60°.</a:t>
            </a:r>
          </a:p>
        </p:txBody>
      </p:sp>
      <p:sp>
        <p:nvSpPr>
          <p:cNvPr id="4" name="Slide Number Placeholder 3">
            <a:extLst>
              <a:ext uri="{FF2B5EF4-FFF2-40B4-BE49-F238E27FC236}">
                <a16:creationId xmlns:a16="http://schemas.microsoft.com/office/drawing/2014/main" id="{69B6BE8E-88E0-4A95-A810-7ED9BB60C176}"/>
              </a:ext>
            </a:extLst>
          </p:cNvPr>
          <p:cNvSpPr>
            <a:spLocks noGrp="1"/>
          </p:cNvSpPr>
          <p:nvPr>
            <p:ph type="sldNum" sz="quarter" idx="12"/>
          </p:nvPr>
        </p:nvSpPr>
        <p:spPr/>
        <p:txBody>
          <a:bodyPr/>
          <a:lstStyle/>
          <a:p>
            <a:fld id="{74AE2B9A-B867-4062-BC10-A2D78DB69F85}" type="slidenum">
              <a:rPr lang="en-US" smtClean="0"/>
              <a:t>12</a:t>
            </a:fld>
            <a:endParaRPr lang="en-US"/>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1116CA0-FA64-41BE-814E-3FBA6030B4A4}"/>
                  </a:ext>
                </a:extLst>
              </p:cNvPr>
              <p:cNvSpPr txBox="1"/>
              <p:nvPr/>
            </p:nvSpPr>
            <p:spPr>
              <a:xfrm>
                <a:off x="7745966" y="3059161"/>
                <a:ext cx="2716128" cy="8298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sz="2400" b="0" i="1" smtClean="0">
                          <a:latin typeface="Cambria Math" panose="02040503050406030204" pitchFamily="18" charset="0"/>
                          <a:ea typeface="Cambria Math" panose="02040503050406030204" pitchFamily="18" charset="0"/>
                        </a:rPr>
                        <m:t>θ</m:t>
                      </m:r>
                      <m:r>
                        <a:rPr lang="en-US" sz="2400" b="0" i="0" smtClean="0">
                          <a:latin typeface="Cambria Math" panose="02040503050406030204" pitchFamily="18" charset="0"/>
                        </a:rPr>
                        <m:t> =</m:t>
                      </m:r>
                      <m:func>
                        <m:funcPr>
                          <m:ctrlPr>
                            <a:rPr lang="en-US" sz="2400" b="0" i="1" smtClean="0">
                              <a:latin typeface="Cambria Math" panose="02040503050406030204" pitchFamily="18" charset="0"/>
                            </a:rPr>
                          </m:ctrlPr>
                        </m:funcPr>
                        <m:fName>
                          <m:sSup>
                            <m:sSupPr>
                              <m:ctrlPr>
                                <a:rPr lang="en-US" sz="2400" b="0" i="1" smtClean="0">
                                  <a:latin typeface="Cambria Math" panose="02040503050406030204" pitchFamily="18" charset="0"/>
                                </a:rPr>
                              </m:ctrlPr>
                            </m:sSupPr>
                            <m:e>
                              <m:r>
                                <m:rPr>
                                  <m:sty m:val="p"/>
                                </m:rPr>
                                <a:rPr lang="en-US" sz="2400" b="0" i="0" smtClean="0">
                                  <a:latin typeface="Cambria Math" panose="02040503050406030204" pitchFamily="18" charset="0"/>
                                </a:rPr>
                                <m:t>cos</m:t>
                              </m:r>
                            </m:e>
                            <m:sup>
                              <m:r>
                                <a:rPr lang="en-US" sz="2400" b="0" i="1" smtClean="0">
                                  <a:latin typeface="Cambria Math" panose="02040503050406030204" pitchFamily="18" charset="0"/>
                                </a:rPr>
                                <m:t>−1</m:t>
                              </m:r>
                            </m:sup>
                          </m:sSup>
                        </m:fName>
                        <m:e>
                          <m:d>
                            <m:dPr>
                              <m:ctrlPr>
                                <a:rPr lang="en-US" sz="2400" b="0" i="1" smtClean="0">
                                  <a:latin typeface="Cambria Math" panose="02040503050406030204" pitchFamily="18" charset="0"/>
                                </a:rPr>
                              </m:ctrlPr>
                            </m:dPr>
                            <m:e>
                              <m:f>
                                <m:fPr>
                                  <m:ctrlPr>
                                    <a:rPr lang="en-US" sz="2400" i="1">
                                      <a:latin typeface="Cambria Math" panose="02040503050406030204" pitchFamily="18" charset="0"/>
                                    </a:rPr>
                                  </m:ctrlPr>
                                </m:fPr>
                                <m:num>
                                  <m:acc>
                                    <m:accPr>
                                      <m:chr m:val="⃑"/>
                                      <m:ctrlPr>
                                        <a:rPr lang="en-US" sz="2400" i="1">
                                          <a:latin typeface="Cambria Math" panose="02040503050406030204" pitchFamily="18" charset="0"/>
                                        </a:rPr>
                                      </m:ctrlPr>
                                    </m:accPr>
                                    <m:e>
                                      <m:r>
                                        <a:rPr lang="en-US" sz="2400" i="1">
                                          <a:latin typeface="Cambria Math" panose="02040503050406030204" pitchFamily="18" charset="0"/>
                                        </a:rPr>
                                        <m:t>𝐴</m:t>
                                      </m:r>
                                      <m:r>
                                        <a:rPr lang="en-US" sz="2400" i="1">
                                          <a:latin typeface="Cambria Math" panose="02040503050406030204" pitchFamily="18" charset="0"/>
                                        </a:rPr>
                                        <m:t> </m:t>
                                      </m:r>
                                    </m:e>
                                  </m:acc>
                                  <m:r>
                                    <a:rPr lang="en-US" sz="2400" i="1">
                                      <a:latin typeface="Cambria Math" panose="02040503050406030204" pitchFamily="18" charset="0"/>
                                    </a:rPr>
                                    <m:t> </m:t>
                                  </m:r>
                                  <m:r>
                                    <a:rPr lang="en-US" sz="2400" i="1">
                                      <a:latin typeface="Cambria Math" panose="02040503050406030204" pitchFamily="18" charset="0"/>
                                      <a:ea typeface="Cambria Math" panose="02040503050406030204" pitchFamily="18" charset="0"/>
                                    </a:rPr>
                                    <m:t>∙ </m:t>
                                  </m:r>
                                  <m:acc>
                                    <m:accPr>
                                      <m:chr m:val="⃑"/>
                                      <m:ctrlPr>
                                        <a:rPr lang="en-US" sz="2400" i="1">
                                          <a:latin typeface="Cambria Math" panose="02040503050406030204" pitchFamily="18" charset="0"/>
                                          <a:ea typeface="Cambria Math" panose="02040503050406030204" pitchFamily="18" charset="0"/>
                                        </a:rPr>
                                      </m:ctrlPr>
                                    </m:accPr>
                                    <m:e>
                                      <m:r>
                                        <a:rPr lang="en-US" sz="2400" i="1">
                                          <a:latin typeface="Cambria Math" panose="02040503050406030204" pitchFamily="18" charset="0"/>
                                          <a:ea typeface="Cambria Math" panose="02040503050406030204" pitchFamily="18" charset="0"/>
                                        </a:rPr>
                                        <m:t>𝐵</m:t>
                                      </m:r>
                                    </m:e>
                                  </m:acc>
                                </m:num>
                                <m:den>
                                  <m:r>
                                    <m:rPr>
                                      <m:sty m:val="p"/>
                                    </m:rPr>
                                    <a:rPr lang="en-US" sz="2400">
                                      <a:latin typeface="Cambria Math" panose="02040503050406030204" pitchFamily="18" charset="0"/>
                                    </a:rPr>
                                    <m:t>AB</m:t>
                                  </m:r>
                                </m:den>
                              </m:f>
                            </m:e>
                          </m:d>
                        </m:e>
                      </m:func>
                    </m:oMath>
                  </m:oMathPara>
                </a14:m>
                <a:endParaRPr lang="en-US" sz="2400" dirty="0"/>
              </a:p>
            </p:txBody>
          </p:sp>
        </mc:Choice>
        <mc:Fallback xmlns="">
          <p:sp>
            <p:nvSpPr>
              <p:cNvPr id="8" name="TextBox 7">
                <a:extLst>
                  <a:ext uri="{FF2B5EF4-FFF2-40B4-BE49-F238E27FC236}">
                    <a16:creationId xmlns:a16="http://schemas.microsoft.com/office/drawing/2014/main" id="{B1116CA0-FA64-41BE-814E-3FBA6030B4A4}"/>
                  </a:ext>
                </a:extLst>
              </p:cNvPr>
              <p:cNvSpPr txBox="1">
                <a:spLocks noRot="1" noChangeAspect="1" noMove="1" noResize="1" noEditPoints="1" noAdjustHandles="1" noChangeArrowheads="1" noChangeShapeType="1" noTextEdit="1"/>
              </p:cNvSpPr>
              <p:nvPr/>
            </p:nvSpPr>
            <p:spPr>
              <a:xfrm>
                <a:off x="7745966" y="3059161"/>
                <a:ext cx="2716128" cy="829843"/>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E4A6935-5A31-4DC8-BA09-D59594B67FE3}"/>
                  </a:ext>
                </a:extLst>
              </p:cNvPr>
              <p:cNvSpPr txBox="1"/>
              <p:nvPr/>
            </p:nvSpPr>
            <p:spPr>
              <a:xfrm>
                <a:off x="7745966" y="4283994"/>
                <a:ext cx="213526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sz="2400" b="0" i="1" smtClean="0">
                          <a:latin typeface="Cambria Math" panose="02040503050406030204" pitchFamily="18" charset="0"/>
                          <a:ea typeface="Cambria Math" panose="02040503050406030204" pitchFamily="18" charset="0"/>
                        </a:rPr>
                        <m:t>θ</m:t>
                      </m:r>
                      <m:r>
                        <a:rPr lang="en-US" sz="2400" b="0" i="0" smtClean="0">
                          <a:latin typeface="Cambria Math" panose="02040503050406030204" pitchFamily="18" charset="0"/>
                        </a:rPr>
                        <m:t> =</m:t>
                      </m:r>
                      <m:func>
                        <m:funcPr>
                          <m:ctrlPr>
                            <a:rPr lang="en-US" sz="2400" b="0" i="1" smtClean="0">
                              <a:latin typeface="Cambria Math" panose="02040503050406030204" pitchFamily="18" charset="0"/>
                            </a:rPr>
                          </m:ctrlPr>
                        </m:funcPr>
                        <m:fName>
                          <m:sSup>
                            <m:sSupPr>
                              <m:ctrlPr>
                                <a:rPr lang="en-US" sz="2400" b="0" i="1" smtClean="0">
                                  <a:latin typeface="Cambria Math" panose="02040503050406030204" pitchFamily="18" charset="0"/>
                                </a:rPr>
                              </m:ctrlPr>
                            </m:sSupPr>
                            <m:e>
                              <m:r>
                                <m:rPr>
                                  <m:sty m:val="p"/>
                                </m:rPr>
                                <a:rPr lang="en-US" sz="2400" b="0" i="0" smtClean="0">
                                  <a:latin typeface="Cambria Math" panose="02040503050406030204" pitchFamily="18" charset="0"/>
                                </a:rPr>
                                <m:t>cos</m:t>
                              </m:r>
                            </m:e>
                            <m:sup>
                              <m:r>
                                <a:rPr lang="en-US" sz="2400" b="0" i="1" smtClean="0">
                                  <a:latin typeface="Cambria Math" panose="02040503050406030204" pitchFamily="18" charset="0"/>
                                </a:rPr>
                                <m:t>−1</m:t>
                              </m:r>
                            </m:sup>
                          </m:sSup>
                        </m:fName>
                        <m:e>
                          <m:d>
                            <m:dPr>
                              <m:ctrlPr>
                                <a:rPr lang="en-US" sz="2400" b="0" i="1" smtClean="0">
                                  <a:latin typeface="Cambria Math" panose="02040503050406030204" pitchFamily="18" charset="0"/>
                                </a:rPr>
                              </m:ctrlPr>
                            </m:dPr>
                            <m:e>
                              <m:r>
                                <a:rPr lang="en-US" sz="2400" b="0" i="1" smtClean="0">
                                  <a:latin typeface="Cambria Math" panose="02040503050406030204" pitchFamily="18" charset="0"/>
                                </a:rPr>
                                <m:t>0.5</m:t>
                              </m:r>
                            </m:e>
                          </m:d>
                        </m:e>
                      </m:func>
                    </m:oMath>
                  </m:oMathPara>
                </a14:m>
                <a:endParaRPr lang="en-US" sz="2400" dirty="0"/>
              </a:p>
            </p:txBody>
          </p:sp>
        </mc:Choice>
        <mc:Fallback xmlns="">
          <p:sp>
            <p:nvSpPr>
              <p:cNvPr id="9" name="TextBox 8">
                <a:extLst>
                  <a:ext uri="{FF2B5EF4-FFF2-40B4-BE49-F238E27FC236}">
                    <a16:creationId xmlns:a16="http://schemas.microsoft.com/office/drawing/2014/main" id="{5E4A6935-5A31-4DC8-BA09-D59594B67FE3}"/>
                  </a:ext>
                </a:extLst>
              </p:cNvPr>
              <p:cNvSpPr txBox="1">
                <a:spLocks noRot="1" noChangeAspect="1" noMove="1" noResize="1" noEditPoints="1" noAdjustHandles="1" noChangeArrowheads="1" noChangeShapeType="1" noTextEdit="1"/>
              </p:cNvSpPr>
              <p:nvPr/>
            </p:nvSpPr>
            <p:spPr>
              <a:xfrm>
                <a:off x="7745966" y="4283994"/>
                <a:ext cx="2135265" cy="369332"/>
              </a:xfrm>
              <a:prstGeom prst="rect">
                <a:avLst/>
              </a:prstGeom>
              <a:blipFill>
                <a:blip r:embed="rId3"/>
                <a:stretch>
                  <a:fillRect l="-2571"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26238D7C-CAA4-4C97-BF0C-DA7117E8CB11}"/>
                  </a:ext>
                </a:extLst>
              </p:cNvPr>
              <p:cNvSpPr txBox="1"/>
              <p:nvPr/>
            </p:nvSpPr>
            <p:spPr>
              <a:xfrm>
                <a:off x="7745966" y="5048316"/>
                <a:ext cx="175631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sz="2400" b="0" i="1" smtClean="0">
                          <a:latin typeface="Cambria Math" panose="02040503050406030204" pitchFamily="18" charset="0"/>
                          <a:ea typeface="Cambria Math" panose="02040503050406030204" pitchFamily="18" charset="0"/>
                        </a:rPr>
                        <m:t>θ</m:t>
                      </m:r>
                      <m:r>
                        <a:rPr lang="en-US" sz="2400" b="0" i="0" smtClean="0">
                          <a:latin typeface="Cambria Math" panose="02040503050406030204" pitchFamily="18" charset="0"/>
                        </a:rPr>
                        <m:t> =</m:t>
                      </m:r>
                      <m:r>
                        <a:rPr lang="en-US" sz="2400" b="0" i="1" smtClean="0">
                          <a:latin typeface="Cambria Math" panose="02040503050406030204" pitchFamily="18" charset="0"/>
                        </a:rPr>
                        <m:t>60°  (?)</m:t>
                      </m:r>
                    </m:oMath>
                  </m:oMathPara>
                </a14:m>
                <a:endParaRPr lang="en-US" sz="2400" dirty="0"/>
              </a:p>
            </p:txBody>
          </p:sp>
        </mc:Choice>
        <mc:Fallback xmlns="">
          <p:sp>
            <p:nvSpPr>
              <p:cNvPr id="10" name="TextBox 9">
                <a:extLst>
                  <a:ext uri="{FF2B5EF4-FFF2-40B4-BE49-F238E27FC236}">
                    <a16:creationId xmlns:a16="http://schemas.microsoft.com/office/drawing/2014/main" id="{26238D7C-CAA4-4C97-BF0C-DA7117E8CB11}"/>
                  </a:ext>
                </a:extLst>
              </p:cNvPr>
              <p:cNvSpPr txBox="1">
                <a:spLocks noRot="1" noChangeAspect="1" noMove="1" noResize="1" noEditPoints="1" noAdjustHandles="1" noChangeArrowheads="1" noChangeShapeType="1" noTextEdit="1"/>
              </p:cNvSpPr>
              <p:nvPr/>
            </p:nvSpPr>
            <p:spPr>
              <a:xfrm>
                <a:off x="7745966" y="5048316"/>
                <a:ext cx="1756315" cy="369332"/>
              </a:xfrm>
              <a:prstGeom prst="rect">
                <a:avLst/>
              </a:prstGeom>
              <a:blipFill>
                <a:blip r:embed="rId4"/>
                <a:stretch>
                  <a:fillRect l="-3125" r="-4861" b="-37705"/>
                </a:stretch>
              </a:blipFill>
            </p:spPr>
            <p:txBody>
              <a:bodyPr/>
              <a:lstStyle/>
              <a:p>
                <a:r>
                  <a:rPr lang="en-US">
                    <a:noFill/>
                  </a:rPr>
                  <a:t> </a:t>
                </a:r>
              </a:p>
            </p:txBody>
          </p:sp>
        </mc:Fallback>
      </mc:AlternateContent>
    </p:spTree>
    <p:extLst>
      <p:ext uri="{BB962C8B-B14F-4D97-AF65-F5344CB8AC3E}">
        <p14:creationId xmlns:p14="http://schemas.microsoft.com/office/powerpoint/2010/main" val="3063382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DDE2-4DE1-42C4-BE73-307D03808FF9}"/>
              </a:ext>
            </a:extLst>
          </p:cNvPr>
          <p:cNvSpPr>
            <a:spLocks noGrp="1"/>
          </p:cNvSpPr>
          <p:nvPr>
            <p:ph type="title"/>
          </p:nvPr>
        </p:nvSpPr>
        <p:spPr/>
        <p:txBody>
          <a:bodyPr/>
          <a:lstStyle/>
          <a:p>
            <a:pPr algn="ctr"/>
            <a:r>
              <a:rPr lang="en-US" dirty="0"/>
              <a:t>ANGLES AND QUADRANT CHECKS</a:t>
            </a:r>
          </a:p>
        </p:txBody>
      </p:sp>
      <p:sp>
        <p:nvSpPr>
          <p:cNvPr id="3" name="Content Placeholder 2">
            <a:extLst>
              <a:ext uri="{FF2B5EF4-FFF2-40B4-BE49-F238E27FC236}">
                <a16:creationId xmlns:a16="http://schemas.microsoft.com/office/drawing/2014/main" id="{7A3F135F-9298-4128-9F1A-EFFC82E052BE}"/>
              </a:ext>
            </a:extLst>
          </p:cNvPr>
          <p:cNvSpPr>
            <a:spLocks noGrp="1"/>
          </p:cNvSpPr>
          <p:nvPr>
            <p:ph idx="1"/>
          </p:nvPr>
        </p:nvSpPr>
        <p:spPr>
          <a:xfrm>
            <a:off x="680321" y="2336872"/>
            <a:ext cx="5415679" cy="3894245"/>
          </a:xfrm>
        </p:spPr>
        <p:txBody>
          <a:bodyPr/>
          <a:lstStyle/>
          <a:p>
            <a:r>
              <a:rPr lang="en-US" dirty="0"/>
              <a:t>So, my angle is 60°, right?</a:t>
            </a:r>
          </a:p>
          <a:p>
            <a:endParaRPr lang="en-US" dirty="0"/>
          </a:p>
          <a:p>
            <a:r>
              <a:rPr lang="en-US" dirty="0"/>
              <a:t>Well, maybe. cos(60°) = 0.5, but is there any other angle that gives cos(</a:t>
            </a:r>
            <a:r>
              <a:rPr lang="el-GR" dirty="0"/>
              <a:t>θ</a:t>
            </a:r>
            <a:r>
              <a:rPr lang="en-US" dirty="0"/>
              <a:t>) = 0.5?</a:t>
            </a:r>
          </a:p>
          <a:p>
            <a:endParaRPr lang="en-US" dirty="0"/>
          </a:p>
          <a:p>
            <a:r>
              <a:rPr lang="en-US" dirty="0"/>
              <a:t>There is! Cosine is periodic, so cos(300°) ALSO equals 0.5.</a:t>
            </a:r>
          </a:p>
        </p:txBody>
      </p:sp>
      <p:sp>
        <p:nvSpPr>
          <p:cNvPr id="4" name="Slide Number Placeholder 3">
            <a:extLst>
              <a:ext uri="{FF2B5EF4-FFF2-40B4-BE49-F238E27FC236}">
                <a16:creationId xmlns:a16="http://schemas.microsoft.com/office/drawing/2014/main" id="{69B6BE8E-88E0-4A95-A810-7ED9BB60C176}"/>
              </a:ext>
            </a:extLst>
          </p:cNvPr>
          <p:cNvSpPr>
            <a:spLocks noGrp="1"/>
          </p:cNvSpPr>
          <p:nvPr>
            <p:ph type="sldNum" sz="quarter" idx="12"/>
          </p:nvPr>
        </p:nvSpPr>
        <p:spPr/>
        <p:txBody>
          <a:bodyPr/>
          <a:lstStyle/>
          <a:p>
            <a:fld id="{74AE2B9A-B867-4062-BC10-A2D78DB69F85}" type="slidenum">
              <a:rPr lang="en-US" smtClean="0"/>
              <a:t>13</a:t>
            </a:fld>
            <a:endParaRPr lang="en-US"/>
          </a:p>
        </p:txBody>
      </p:sp>
      <p:pic>
        <p:nvPicPr>
          <p:cNvPr id="6" name="Picture 5" descr="Chart, line chart&#10;&#10;Description automatically generated">
            <a:extLst>
              <a:ext uri="{FF2B5EF4-FFF2-40B4-BE49-F238E27FC236}">
                <a16:creationId xmlns:a16="http://schemas.microsoft.com/office/drawing/2014/main" id="{BC7A69A6-DBAC-4123-B66D-530F34DC8C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0186" y="2441690"/>
            <a:ext cx="5052569" cy="3789427"/>
          </a:xfrm>
          <a:prstGeom prst="rect">
            <a:avLst/>
          </a:prstGeom>
        </p:spPr>
      </p:pic>
    </p:spTree>
    <p:extLst>
      <p:ext uri="{BB962C8B-B14F-4D97-AF65-F5344CB8AC3E}">
        <p14:creationId xmlns:p14="http://schemas.microsoft.com/office/powerpoint/2010/main" val="1756025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DDE2-4DE1-42C4-BE73-307D03808FF9}"/>
              </a:ext>
            </a:extLst>
          </p:cNvPr>
          <p:cNvSpPr>
            <a:spLocks noGrp="1"/>
          </p:cNvSpPr>
          <p:nvPr>
            <p:ph type="title"/>
          </p:nvPr>
        </p:nvSpPr>
        <p:spPr/>
        <p:txBody>
          <a:bodyPr/>
          <a:lstStyle/>
          <a:p>
            <a:pPr algn="ctr"/>
            <a:r>
              <a:rPr lang="en-US" dirty="0"/>
              <a:t>ANGLES AND QUADRANT CHECKS</a:t>
            </a:r>
          </a:p>
        </p:txBody>
      </p:sp>
      <p:sp>
        <p:nvSpPr>
          <p:cNvPr id="3" name="Content Placeholder 2">
            <a:extLst>
              <a:ext uri="{FF2B5EF4-FFF2-40B4-BE49-F238E27FC236}">
                <a16:creationId xmlns:a16="http://schemas.microsoft.com/office/drawing/2014/main" id="{7A3F135F-9298-4128-9F1A-EFFC82E052BE}"/>
              </a:ext>
            </a:extLst>
          </p:cNvPr>
          <p:cNvSpPr>
            <a:spLocks noGrp="1"/>
          </p:cNvSpPr>
          <p:nvPr>
            <p:ph idx="1"/>
          </p:nvPr>
        </p:nvSpPr>
        <p:spPr>
          <a:xfrm>
            <a:off x="680321" y="2336872"/>
            <a:ext cx="5415679" cy="3894245"/>
          </a:xfrm>
        </p:spPr>
        <p:txBody>
          <a:bodyPr>
            <a:normAutofit fontScale="92500" lnSpcReduction="20000"/>
          </a:bodyPr>
          <a:lstStyle/>
          <a:p>
            <a:r>
              <a:rPr lang="en-US" dirty="0"/>
              <a:t>Well, this is an issue. Mathematically, we get two answers, but physically, only one of them is correct.</a:t>
            </a:r>
          </a:p>
          <a:p>
            <a:endParaRPr lang="en-US" dirty="0"/>
          </a:p>
          <a:p>
            <a:r>
              <a:rPr lang="en-US" dirty="0"/>
              <a:t>Our spacecraft is only at one of those angles, so how do we figure out the right one?</a:t>
            </a:r>
          </a:p>
          <a:p>
            <a:endParaRPr lang="en-US" dirty="0"/>
          </a:p>
          <a:p>
            <a:r>
              <a:rPr lang="en-US" dirty="0"/>
              <a:t>By using the unit circle! We can use our vectors to determine which quadrant of the unit circle we’re in, and then use that to determine the correct angle. We’ll cover this more when we start talking about the COEs.</a:t>
            </a:r>
          </a:p>
        </p:txBody>
      </p:sp>
      <p:sp>
        <p:nvSpPr>
          <p:cNvPr id="4" name="Slide Number Placeholder 3">
            <a:extLst>
              <a:ext uri="{FF2B5EF4-FFF2-40B4-BE49-F238E27FC236}">
                <a16:creationId xmlns:a16="http://schemas.microsoft.com/office/drawing/2014/main" id="{69B6BE8E-88E0-4A95-A810-7ED9BB60C176}"/>
              </a:ext>
            </a:extLst>
          </p:cNvPr>
          <p:cNvSpPr>
            <a:spLocks noGrp="1"/>
          </p:cNvSpPr>
          <p:nvPr>
            <p:ph type="sldNum" sz="quarter" idx="12"/>
          </p:nvPr>
        </p:nvSpPr>
        <p:spPr/>
        <p:txBody>
          <a:bodyPr/>
          <a:lstStyle/>
          <a:p>
            <a:fld id="{74AE2B9A-B867-4062-BC10-A2D78DB69F85}" type="slidenum">
              <a:rPr lang="en-US" smtClean="0"/>
              <a:t>14</a:t>
            </a:fld>
            <a:endParaRPr lang="en-US"/>
          </a:p>
        </p:txBody>
      </p:sp>
      <p:pic>
        <p:nvPicPr>
          <p:cNvPr id="6" name="Picture 5" descr="Diagram&#10;&#10;Description automatically generated with medium confidence">
            <a:extLst>
              <a:ext uri="{FF2B5EF4-FFF2-40B4-BE49-F238E27FC236}">
                <a16:creationId xmlns:a16="http://schemas.microsoft.com/office/drawing/2014/main" id="{44770D21-2E44-4AFC-BA95-95C425B57F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9693" y="2336872"/>
            <a:ext cx="4134509" cy="3952591"/>
          </a:xfrm>
          <a:prstGeom prst="rect">
            <a:avLst/>
          </a:prstGeom>
        </p:spPr>
      </p:pic>
    </p:spTree>
    <p:extLst>
      <p:ext uri="{BB962C8B-B14F-4D97-AF65-F5344CB8AC3E}">
        <p14:creationId xmlns:p14="http://schemas.microsoft.com/office/powerpoint/2010/main" val="148335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VECTOR NOTATION</a:t>
            </a:r>
          </a:p>
        </p:txBody>
      </p:sp>
      <p:sp>
        <p:nvSpPr>
          <p:cNvPr id="3" name="Content Placeholder 2"/>
          <p:cNvSpPr>
            <a:spLocks noGrp="1"/>
          </p:cNvSpPr>
          <p:nvPr>
            <p:ph idx="1"/>
          </p:nvPr>
        </p:nvSpPr>
        <p:spPr>
          <a:xfrm>
            <a:off x="640565" y="2336872"/>
            <a:ext cx="9613861" cy="4279275"/>
          </a:xfrm>
        </p:spPr>
        <p:txBody>
          <a:bodyPr>
            <a:normAutofit/>
          </a:bodyPr>
          <a:lstStyle/>
          <a:p>
            <a:r>
              <a:rPr lang="en-US" dirty="0"/>
              <a:t>A </a:t>
            </a:r>
            <a:r>
              <a:rPr lang="en-US" i="1" dirty="0"/>
              <a:t>scalar</a:t>
            </a:r>
            <a:r>
              <a:rPr lang="en-US" dirty="0"/>
              <a:t> is a quantity that has magnitude only</a:t>
            </a:r>
          </a:p>
          <a:p>
            <a:endParaRPr lang="en-US" dirty="0"/>
          </a:p>
          <a:p>
            <a:r>
              <a:rPr lang="en-US" dirty="0"/>
              <a:t>A </a:t>
            </a:r>
            <a:r>
              <a:rPr lang="en-US" i="1" dirty="0"/>
              <a:t>vector</a:t>
            </a:r>
            <a:r>
              <a:rPr lang="en-US" dirty="0"/>
              <a:t> is a quantity that has magnitude and direction</a:t>
            </a:r>
          </a:p>
          <a:p>
            <a:endParaRPr lang="en-US" dirty="0"/>
          </a:p>
          <a:p>
            <a:pPr marL="0" indent="0">
              <a:buNone/>
            </a:pPr>
            <a:r>
              <a:rPr lang="en-US" dirty="0"/>
              <a:t>Example:  You drive from Oklahoma City to Wichita</a:t>
            </a:r>
          </a:p>
          <a:p>
            <a:pPr marL="0" indent="0">
              <a:buNone/>
            </a:pPr>
            <a:endParaRPr lang="en-US" dirty="0"/>
          </a:p>
          <a:p>
            <a:pPr marL="0" indent="0">
              <a:buNone/>
            </a:pPr>
            <a:r>
              <a:rPr lang="en-US" dirty="0"/>
              <a:t>You drove 261 km (scalar)</a:t>
            </a:r>
          </a:p>
          <a:p>
            <a:pPr marL="0" indent="0">
              <a:buNone/>
            </a:pPr>
            <a:endParaRPr lang="en-US" dirty="0"/>
          </a:p>
          <a:p>
            <a:pPr marL="0" indent="0">
              <a:buNone/>
            </a:pPr>
            <a:r>
              <a:rPr lang="en-US" dirty="0"/>
              <a:t>You drove 261 km North (vector)</a:t>
            </a:r>
          </a:p>
        </p:txBody>
      </p:sp>
      <p:sp>
        <p:nvSpPr>
          <p:cNvPr id="4" name="Slide Number Placeholder 3"/>
          <p:cNvSpPr>
            <a:spLocks noGrp="1"/>
          </p:cNvSpPr>
          <p:nvPr>
            <p:ph type="sldNum" sz="quarter" idx="12"/>
          </p:nvPr>
        </p:nvSpPr>
        <p:spPr/>
        <p:txBody>
          <a:bodyPr/>
          <a:lstStyle/>
          <a:p>
            <a:fld id="{74AE2B9A-B867-4062-BC10-A2D78DB69F85}" type="slidenum">
              <a:rPr lang="en-US" smtClean="0"/>
              <a:t>2</a:t>
            </a:fld>
            <a:endParaRPr lang="en-US"/>
          </a:p>
        </p:txBody>
      </p:sp>
      <p:pic>
        <p:nvPicPr>
          <p:cNvPr id="4098" name="Picture 2" descr="From: Oklahoma City, OK To: Wichita, 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0155" y="4711147"/>
            <a:ext cx="528637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57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VECTOR NOTATION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40565" y="2336872"/>
                <a:ext cx="4686809" cy="4279275"/>
              </a:xfrm>
            </p:spPr>
            <p:txBody>
              <a:bodyPr>
                <a:normAutofit/>
              </a:bodyPr>
              <a:lstStyle/>
              <a:p>
                <a:r>
                  <a:rPr lang="en-US" dirty="0"/>
                  <a:t>A </a:t>
                </a:r>
                <a:r>
                  <a:rPr lang="en-US" i="1" dirty="0"/>
                  <a:t>unit vector </a:t>
                </a:r>
                <a:r>
                  <a:rPr lang="en-US" dirty="0"/>
                  <a:t>is a vector having a magnitude of one (determines direction only) </a:t>
                </a:r>
              </a:p>
              <a:p>
                <a:endParaRPr lang="en-US" dirty="0"/>
              </a:p>
              <a:p>
                <a:r>
                  <a:rPr lang="en-US" dirty="0"/>
                  <a:t>Vectors can be resolved into components</a:t>
                </a:r>
              </a:p>
              <a:p>
                <a:pPr marL="0" indent="0">
                  <a:buNone/>
                </a:pPr>
                <a:endParaRPr lang="en-US" dirty="0"/>
              </a:p>
              <a:p>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𝐹</m:t>
                        </m:r>
                      </m:e>
                    </m:acc>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𝑥</m:t>
                        </m:r>
                      </m:sub>
                    </m:s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𝐼</m:t>
                        </m:r>
                      </m:e>
                    </m:acc>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𝑦</m:t>
                        </m:r>
                      </m:sub>
                    </m:s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𝐽</m:t>
                        </m:r>
                      </m:e>
                    </m:acc>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𝑘</m:t>
                        </m:r>
                      </m:sub>
                    </m:s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𝐾</m:t>
                        </m:r>
                      </m:e>
                    </m:acc>
                  </m:oMath>
                </a14:m>
                <a:endParaRPr lang="en-US" dirty="0"/>
              </a:p>
              <a:p>
                <a:endParaRPr lang="en-US" dirty="0"/>
              </a:p>
              <a:p>
                <a:endParaRPr lang="en-US" dirty="0"/>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40565" y="2336872"/>
                <a:ext cx="4686809" cy="4279275"/>
              </a:xfrm>
              <a:blipFill rotWithShape="0">
                <a:blip r:embed="rId2"/>
                <a:stretch>
                  <a:fillRect l="-1691" t="-1994" r="-390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AE2B9A-B867-4062-BC10-A2D78DB69F85}" type="slidenum">
              <a:rPr lang="en-US" smtClean="0"/>
              <a:t>3</a:t>
            </a:fld>
            <a:endParaRPr lang="en-US"/>
          </a:p>
        </p:txBody>
      </p:sp>
      <p:pic>
        <p:nvPicPr>
          <p:cNvPr id="5124" name="Picture 4" descr="http://upload.wikimedia.org/wikipedia/commons/2/25/3D_vector_compon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6722" y="1991968"/>
            <a:ext cx="5776884" cy="4866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741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VECTOR OPERATIONS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40565" y="2336872"/>
                <a:ext cx="10709922" cy="4279275"/>
              </a:xfrm>
            </p:spPr>
            <p:txBody>
              <a:bodyPr>
                <a:normAutofit/>
              </a:bodyPr>
              <a:lstStyle/>
              <a:p>
                <a:r>
                  <a:rPr lang="en-US" dirty="0"/>
                  <a:t>The </a:t>
                </a:r>
                <a:r>
                  <a:rPr lang="en-US" i="1" dirty="0"/>
                  <a:t>magnitude of a vector</a:t>
                </a:r>
                <a:r>
                  <a:rPr lang="en-US" dirty="0"/>
                  <a:t> is the scalar part of a vector</a:t>
                </a:r>
              </a:p>
              <a:p>
                <a:endParaRPr lang="en-US" dirty="0"/>
              </a:p>
              <a:p>
                <a:r>
                  <a:rPr lang="en-US" dirty="0"/>
                  <a:t>If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𝑅</m:t>
                        </m:r>
                      </m:e>
                    </m:acc>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𝐼</m:t>
                        </m:r>
                      </m:sub>
                    </m:s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𝐼</m:t>
                        </m:r>
                      </m:e>
                    </m:acc>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𝐽</m:t>
                        </m:r>
                      </m:sub>
                    </m:s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𝐽</m:t>
                        </m:r>
                      </m:e>
                    </m:acc>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𝐾</m:t>
                        </m:r>
                      </m:sub>
                    </m:s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𝐾</m:t>
                        </m:r>
                      </m:e>
                    </m:acc>
                  </m:oMath>
                </a14:m>
                <a:endParaRPr lang="en-US" dirty="0"/>
              </a:p>
              <a:p>
                <a:endParaRPr lang="en-US" dirty="0"/>
              </a:p>
              <a:p>
                <a14:m>
                  <m:oMath xmlns:m="http://schemas.openxmlformats.org/officeDocument/2006/math">
                    <m:d>
                      <m:dPr>
                        <m:begChr m:val="|"/>
                        <m:endChr m:val="|"/>
                        <m:ctrlPr>
                          <a:rPr lang="en-US" i="1" smtClean="0">
                            <a:latin typeface="Cambria Math" panose="02040503050406030204" pitchFamily="18" charset="0"/>
                          </a:rPr>
                        </m:ctrlPr>
                      </m:d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𝑅</m:t>
                            </m:r>
                          </m:e>
                        </m:acc>
                      </m:e>
                    </m:d>
                    <m:r>
                      <a:rPr lang="en-US" b="0" i="1" smtClean="0">
                        <a:latin typeface="Cambria Math" panose="02040503050406030204" pitchFamily="18" charset="0"/>
                      </a:rPr>
                      <m:t>=</m:t>
                    </m:r>
                    <m:r>
                      <a:rPr lang="en-US" b="0" i="1" smtClean="0">
                        <a:latin typeface="Cambria Math" panose="02040503050406030204" pitchFamily="18" charset="0"/>
                      </a:rPr>
                      <m:t>𝑅</m:t>
                    </m:r>
                    <m:r>
                      <a:rPr lang="en-US" b="0" i="1" smtClean="0">
                        <a:latin typeface="Cambria Math" panose="02040503050406030204" pitchFamily="18" charset="0"/>
                      </a:rPr>
                      <m:t>= </m:t>
                    </m:r>
                    <m:rad>
                      <m:radPr>
                        <m:degHide m:val="on"/>
                        <m:ctrlPr>
                          <a:rPr lang="en-US" b="0" i="1" smtClean="0">
                            <a:latin typeface="Cambria Math" panose="02040503050406030204" pitchFamily="18" charset="0"/>
                          </a:rPr>
                        </m:ctrlPr>
                      </m:radPr>
                      <m:deg/>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𝑅</m:t>
                            </m:r>
                          </m:e>
                          <m:sub>
                            <m:r>
                              <a:rPr lang="en-US" b="0" i="1" smtClean="0">
                                <a:latin typeface="Cambria Math" panose="02040503050406030204" pitchFamily="18" charset="0"/>
                              </a:rPr>
                              <m:t>𝐼</m:t>
                            </m:r>
                          </m:sub>
                          <m:sup>
                            <m:r>
                              <a:rPr lang="en-US" b="0" i="1" smtClean="0">
                                <a:latin typeface="Cambria Math" panose="02040503050406030204" pitchFamily="18" charset="0"/>
                              </a:rPr>
                              <m:t>2</m:t>
                            </m:r>
                          </m:sup>
                        </m:sSubSup>
                        <m:r>
                          <a:rPr lang="en-US" b="0" i="1" smtClean="0">
                            <a:latin typeface="Cambria Math" panose="02040503050406030204" pitchFamily="18" charset="0"/>
                          </a:rPr>
                          <m:t>+ </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𝑅</m:t>
                            </m:r>
                          </m:e>
                          <m:sub>
                            <m:r>
                              <a:rPr lang="en-US" b="0" i="1" smtClean="0">
                                <a:latin typeface="Cambria Math" panose="02040503050406030204" pitchFamily="18" charset="0"/>
                              </a:rPr>
                              <m:t>𝐽</m:t>
                            </m:r>
                          </m:sub>
                          <m:sup>
                            <m:r>
                              <a:rPr lang="en-US" b="0" i="1" smtClean="0">
                                <a:latin typeface="Cambria Math" panose="02040503050406030204" pitchFamily="18" charset="0"/>
                              </a:rPr>
                              <m:t>2</m:t>
                            </m:r>
                          </m:sup>
                        </m:sSubSup>
                        <m:r>
                          <a:rPr lang="en-US" b="0" i="1" smtClean="0">
                            <a:latin typeface="Cambria Math" panose="02040503050406030204" pitchFamily="18" charset="0"/>
                          </a:rPr>
                          <m:t>+ </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𝑅</m:t>
                            </m:r>
                          </m:e>
                          <m:sub>
                            <m:r>
                              <a:rPr lang="en-US" b="0" i="1" smtClean="0">
                                <a:latin typeface="Cambria Math" panose="02040503050406030204" pitchFamily="18" charset="0"/>
                              </a:rPr>
                              <m:t>𝐾</m:t>
                            </m:r>
                          </m:sub>
                          <m:sup>
                            <m:r>
                              <a:rPr lang="en-US" b="0" i="1" smtClean="0">
                                <a:latin typeface="Cambria Math" panose="02040503050406030204" pitchFamily="18" charset="0"/>
                              </a:rPr>
                              <m:t>2</m:t>
                            </m:r>
                          </m:sup>
                        </m:sSubSup>
                      </m:e>
                    </m:rad>
                    <m:r>
                      <a:rPr lang="en-US" b="0" i="1" smtClean="0">
                        <a:latin typeface="Cambria Math" panose="02040503050406030204" pitchFamily="18" charset="0"/>
                      </a:rPr>
                      <m:t> </m:t>
                    </m:r>
                  </m:oMath>
                </a14:m>
                <a:endParaRPr lang="en-US" dirty="0"/>
              </a:p>
              <a:p>
                <a:endParaRPr lang="en-US" i="1" dirty="0"/>
              </a:p>
              <a:p>
                <a:endParaRPr lang="en-US" dirty="0"/>
              </a:p>
              <a:p>
                <a:endParaRPr lang="en-US" dirty="0"/>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40565" y="2336872"/>
                <a:ext cx="10709922" cy="4279275"/>
              </a:xfrm>
              <a:blipFill rotWithShape="0">
                <a:blip r:embed="rId2"/>
                <a:stretch>
                  <a:fillRect l="-740" t="-199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AE2B9A-B867-4062-BC10-A2D78DB69F85}" type="slidenum">
              <a:rPr lang="en-US" smtClean="0"/>
              <a:t>4</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6124755" y="3122762"/>
                <a:ext cx="5225732" cy="2552237"/>
              </a:xfrm>
              <a:prstGeom prst="rect">
                <a:avLst/>
              </a:prstGeom>
              <a:noFill/>
            </p:spPr>
            <p:txBody>
              <a:bodyPr wrap="square" rtlCol="0">
                <a:spAutoFit/>
              </a:bodyPr>
              <a:lstStyle/>
              <a:p>
                <a:r>
                  <a:rPr lang="en-US" sz="2400" dirty="0"/>
                  <a:t>Example: </a:t>
                </a:r>
                <a14:m>
                  <m:oMath xmlns:m="http://schemas.openxmlformats.org/officeDocument/2006/math">
                    <m:acc>
                      <m:accPr>
                        <m:chr m:val="⃑"/>
                        <m:ctrlPr>
                          <a:rPr lang="en-US" sz="2400" i="1">
                            <a:latin typeface="Cambria Math" panose="02040503050406030204" pitchFamily="18" charset="0"/>
                          </a:rPr>
                        </m:ctrlPr>
                      </m:accPr>
                      <m:e>
                        <m:r>
                          <a:rPr lang="en-US" sz="2400" i="1">
                            <a:latin typeface="Cambria Math" panose="02040503050406030204" pitchFamily="18" charset="0"/>
                          </a:rPr>
                          <m:t>𝑅</m:t>
                        </m:r>
                      </m:e>
                    </m:acc>
                    <m:r>
                      <a:rPr lang="en-US" sz="2400" i="1">
                        <a:latin typeface="Cambria Math" panose="02040503050406030204" pitchFamily="18" charset="0"/>
                      </a:rPr>
                      <m:t>=</m:t>
                    </m:r>
                    <m:r>
                      <a:rPr lang="en-US" sz="2400" b="0" i="1" smtClean="0">
                        <a:latin typeface="Cambria Math" panose="02040503050406030204" pitchFamily="18" charset="0"/>
                      </a:rPr>
                      <m:t>7</m:t>
                    </m:r>
                    <m:acc>
                      <m:accPr>
                        <m:chr m:val="̂"/>
                        <m:ctrlPr>
                          <a:rPr lang="en-US" sz="2400" i="1" smtClean="0">
                            <a:latin typeface="Cambria Math" panose="02040503050406030204" pitchFamily="18" charset="0"/>
                          </a:rPr>
                        </m:ctrlPr>
                      </m:accPr>
                      <m:e>
                        <m:r>
                          <a:rPr lang="en-US" sz="2400" i="1">
                            <a:latin typeface="Cambria Math" panose="02040503050406030204" pitchFamily="18" charset="0"/>
                          </a:rPr>
                          <m:t>𝐼</m:t>
                        </m:r>
                      </m:e>
                    </m:acc>
                    <m:r>
                      <a:rPr lang="en-US" sz="2400" i="1">
                        <a:latin typeface="Cambria Math" panose="02040503050406030204" pitchFamily="18" charset="0"/>
                      </a:rPr>
                      <m:t>+</m:t>
                    </m:r>
                    <m:r>
                      <a:rPr lang="en-US" sz="2400" b="0" i="1" smtClean="0">
                        <a:latin typeface="Cambria Math" panose="02040503050406030204" pitchFamily="18" charset="0"/>
                      </a:rPr>
                      <m:t>2</m:t>
                    </m:r>
                    <m:acc>
                      <m:accPr>
                        <m:chr m:val="̂"/>
                        <m:ctrlPr>
                          <a:rPr lang="en-US" sz="2400" i="1">
                            <a:latin typeface="Cambria Math" panose="02040503050406030204" pitchFamily="18" charset="0"/>
                          </a:rPr>
                        </m:ctrlPr>
                      </m:accPr>
                      <m:e>
                        <m:r>
                          <a:rPr lang="en-US" sz="2400" i="1">
                            <a:latin typeface="Cambria Math" panose="02040503050406030204" pitchFamily="18" charset="0"/>
                          </a:rPr>
                          <m:t>𝐽</m:t>
                        </m:r>
                      </m:e>
                    </m:acc>
                    <m:r>
                      <a:rPr lang="en-US" sz="2400" b="0" i="1" smtClean="0">
                        <a:latin typeface="Cambria Math" panose="02040503050406030204" pitchFamily="18" charset="0"/>
                      </a:rPr>
                      <m:t>−1</m:t>
                    </m:r>
                    <m:acc>
                      <m:accPr>
                        <m:chr m:val="̂"/>
                        <m:ctrlPr>
                          <a:rPr lang="en-US" sz="2400" i="1">
                            <a:latin typeface="Cambria Math" panose="02040503050406030204" pitchFamily="18" charset="0"/>
                          </a:rPr>
                        </m:ctrlPr>
                      </m:accPr>
                      <m:e>
                        <m:r>
                          <a:rPr lang="en-US" sz="2400" i="1">
                            <a:latin typeface="Cambria Math" panose="02040503050406030204" pitchFamily="18" charset="0"/>
                          </a:rPr>
                          <m:t>𝐾</m:t>
                        </m:r>
                      </m:e>
                    </m:acc>
                  </m:oMath>
                </a14:m>
                <a:endParaRPr lang="en-US" sz="2400" dirty="0"/>
              </a:p>
              <a:p>
                <a:endParaRPr lang="en-US" sz="2400" dirty="0"/>
              </a:p>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𝑅</m:t>
                      </m:r>
                      <m:r>
                        <a:rPr lang="en-US" sz="2400" i="1">
                          <a:latin typeface="Cambria Math" panose="02040503050406030204" pitchFamily="18" charset="0"/>
                        </a:rPr>
                        <m:t>= </m:t>
                      </m:r>
                      <m:rad>
                        <m:radPr>
                          <m:degHide m:val="on"/>
                          <m:ctrlPr>
                            <a:rPr lang="en-US" sz="2400" i="1" smtClean="0">
                              <a:latin typeface="Cambria Math" panose="02040503050406030204" pitchFamily="18" charset="0"/>
                            </a:rPr>
                          </m:ctrlPr>
                        </m:radPr>
                        <m:deg/>
                        <m:e>
                          <m:sSup>
                            <m:sSupPr>
                              <m:ctrlPr>
                                <a:rPr lang="en-US" sz="2400" i="1" smtClean="0">
                                  <a:latin typeface="Cambria Math" panose="02040503050406030204" pitchFamily="18" charset="0"/>
                                </a:rPr>
                              </m:ctrlPr>
                            </m:sSupPr>
                            <m:e>
                              <m:d>
                                <m:dPr>
                                  <m:ctrlPr>
                                    <a:rPr lang="en-US" sz="2400" i="1" smtClean="0">
                                      <a:latin typeface="Cambria Math" panose="02040503050406030204" pitchFamily="18" charset="0"/>
                                    </a:rPr>
                                  </m:ctrlPr>
                                </m:dPr>
                                <m:e>
                                  <m:r>
                                    <a:rPr lang="en-US" sz="2400" b="0" i="1" smtClean="0">
                                      <a:latin typeface="Cambria Math" panose="02040503050406030204" pitchFamily="18" charset="0"/>
                                    </a:rPr>
                                    <m:t>7</m:t>
                                  </m:r>
                                </m:e>
                              </m:d>
                            </m:e>
                            <m:sup>
                              <m:r>
                                <a:rPr lang="en-US" sz="2400" b="0" i="1" smtClean="0">
                                  <a:latin typeface="Cambria Math" panose="02040503050406030204" pitchFamily="18" charset="0"/>
                                </a:rPr>
                                <m:t>2</m:t>
                              </m:r>
                            </m:sup>
                          </m:sSup>
                          <m:r>
                            <a:rPr lang="en-US" sz="2400" i="1">
                              <a:latin typeface="Cambria Math" panose="02040503050406030204" pitchFamily="18" charset="0"/>
                            </a:rPr>
                            <m:t>+</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b="0" i="1" smtClean="0">
                                      <a:latin typeface="Cambria Math" panose="02040503050406030204" pitchFamily="18" charset="0"/>
                                    </a:rPr>
                                    <m:t>2</m:t>
                                  </m:r>
                                </m:e>
                              </m:d>
                            </m:e>
                            <m:sup>
                              <m:r>
                                <a:rPr lang="en-US" sz="2400" i="1">
                                  <a:latin typeface="Cambria Math" panose="02040503050406030204" pitchFamily="18" charset="0"/>
                                </a:rPr>
                                <m:t>2</m:t>
                              </m:r>
                            </m:sup>
                          </m:sSup>
                          <m:r>
                            <a:rPr lang="en-US" sz="2400" b="0" i="1" smtClean="0">
                              <a:latin typeface="Cambria Math" panose="02040503050406030204" pitchFamily="18" charset="0"/>
                            </a:rPr>
                            <m:t>+</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b="0" i="1" smtClean="0">
                                      <a:latin typeface="Cambria Math" panose="02040503050406030204" pitchFamily="18" charset="0"/>
                                    </a:rPr>
                                    <m:t>−1</m:t>
                                  </m:r>
                                </m:e>
                              </m:d>
                            </m:e>
                            <m:sup>
                              <m:r>
                                <a:rPr lang="en-US" sz="2400" i="1">
                                  <a:latin typeface="Cambria Math" panose="02040503050406030204" pitchFamily="18" charset="0"/>
                                </a:rPr>
                                <m:t>2</m:t>
                              </m:r>
                            </m:sup>
                          </m:sSup>
                        </m:e>
                      </m:rad>
                      <m:r>
                        <a:rPr lang="en-US" sz="2400" b="0" i="1" smtClean="0">
                          <a:latin typeface="Cambria Math" panose="02040503050406030204" pitchFamily="18" charset="0"/>
                        </a:rPr>
                        <m:t>  </m:t>
                      </m:r>
                      <m:r>
                        <a:rPr lang="en-US" sz="2400" i="1" smtClean="0">
                          <a:latin typeface="Cambria Math" panose="02040503050406030204" pitchFamily="18" charset="0"/>
                        </a:rPr>
                        <m:t> </m:t>
                      </m:r>
                      <m:r>
                        <a:rPr lang="en-US" sz="2400" b="0" i="1" smtClean="0">
                          <a:latin typeface="Cambria Math" panose="02040503050406030204" pitchFamily="18" charset="0"/>
                        </a:rPr>
                        <m:t> </m:t>
                      </m:r>
                    </m:oMath>
                  </m:oMathPara>
                </a14:m>
                <a:endParaRPr lang="en-US" sz="2400" b="0" i="1" dirty="0">
                  <a:latin typeface="Cambria Math" panose="02040503050406030204" pitchFamily="18" charset="0"/>
                </a:endParaRPr>
              </a:p>
              <a:p>
                <a:r>
                  <a:rPr lang="en-US" sz="2400" b="0" dirty="0"/>
                  <a:t>      </a:t>
                </a:r>
                <a14:m>
                  <m:oMath xmlns:m="http://schemas.openxmlformats.org/officeDocument/2006/math">
                    <m:r>
                      <a:rPr lang="en-US" sz="2400" b="0" i="1" smtClean="0">
                        <a:latin typeface="Cambria Math" panose="02040503050406030204" pitchFamily="18" charset="0"/>
                      </a:rPr>
                      <m:t>     </m:t>
                    </m:r>
                    <m:r>
                      <a:rPr lang="en-US" sz="2400" i="1" smtClean="0">
                        <a:latin typeface="Cambria Math" panose="02040503050406030204" pitchFamily="18" charset="0"/>
                      </a:rPr>
                      <m:t>= </m:t>
                    </m:r>
                    <m:rad>
                      <m:radPr>
                        <m:degHide m:val="on"/>
                        <m:ctrlPr>
                          <a:rPr lang="en-US" sz="2400" i="1">
                            <a:latin typeface="Cambria Math" panose="02040503050406030204" pitchFamily="18" charset="0"/>
                          </a:rPr>
                        </m:ctrlPr>
                      </m:radPr>
                      <m:deg/>
                      <m:e>
                        <m:r>
                          <a:rPr lang="en-US" sz="2400" b="0" i="1" smtClean="0">
                            <a:latin typeface="Cambria Math" panose="02040503050406030204" pitchFamily="18" charset="0"/>
                          </a:rPr>
                          <m:t>49</m:t>
                        </m:r>
                        <m:r>
                          <a:rPr lang="en-US" sz="2400" i="1">
                            <a:latin typeface="Cambria Math" panose="02040503050406030204" pitchFamily="18" charset="0"/>
                          </a:rPr>
                          <m:t>+</m:t>
                        </m:r>
                        <m:r>
                          <a:rPr lang="en-US" sz="2400" b="0" i="1" smtClean="0">
                            <a:latin typeface="Cambria Math" panose="02040503050406030204" pitchFamily="18" charset="0"/>
                          </a:rPr>
                          <m:t>4</m:t>
                        </m:r>
                        <m:r>
                          <a:rPr lang="en-US" sz="2400" i="1">
                            <a:latin typeface="Cambria Math" panose="02040503050406030204" pitchFamily="18" charset="0"/>
                          </a:rPr>
                          <m:t>+</m:t>
                        </m:r>
                        <m:r>
                          <a:rPr lang="en-US" sz="2400" b="0" i="1" smtClean="0">
                            <a:latin typeface="Cambria Math" panose="02040503050406030204" pitchFamily="18" charset="0"/>
                          </a:rPr>
                          <m:t>1</m:t>
                        </m:r>
                      </m:e>
                    </m:rad>
                  </m:oMath>
                </a14:m>
                <a:endParaRPr lang="en-US" sz="2400" dirty="0"/>
              </a:p>
              <a:p>
                <a14:m>
                  <m:oMath xmlns:m="http://schemas.openxmlformats.org/officeDocument/2006/math">
                    <m:r>
                      <a:rPr lang="en-US" sz="2400" i="1">
                        <a:latin typeface="Cambria Math" panose="02040503050406030204" pitchFamily="18" charset="0"/>
                      </a:rPr>
                      <m:t> </m:t>
                    </m:r>
                    <m:r>
                      <a:rPr lang="en-US" sz="2400" b="0" i="1" smtClean="0">
                        <a:latin typeface="Cambria Math" panose="02040503050406030204" pitchFamily="18" charset="0"/>
                      </a:rPr>
                      <m:t>            </m:t>
                    </m:r>
                    <m:r>
                      <a:rPr lang="en-US" sz="2400" i="1">
                        <a:latin typeface="Cambria Math" panose="02040503050406030204" pitchFamily="18" charset="0"/>
                      </a:rPr>
                      <m:t>= </m:t>
                    </m:r>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55</m:t>
                        </m:r>
                      </m:e>
                    </m:rad>
                  </m:oMath>
                </a14:m>
                <a:r>
                  <a:rPr lang="en-US" sz="2400" dirty="0"/>
                  <a:t>    </a:t>
                </a:r>
              </a:p>
              <a:p>
                <a14:m>
                  <m:oMath xmlns:m="http://schemas.openxmlformats.org/officeDocument/2006/math">
                    <m:r>
                      <a:rPr lang="en-US" sz="2400" i="1" smtClean="0">
                        <a:latin typeface="Cambria Math" panose="02040503050406030204" pitchFamily="18" charset="0"/>
                      </a:rPr>
                      <m:t> </m:t>
                    </m:r>
                    <m:r>
                      <a:rPr lang="en-US" sz="2400" b="0" i="1" smtClean="0">
                        <a:latin typeface="Cambria Math" panose="02040503050406030204" pitchFamily="18" charset="0"/>
                      </a:rPr>
                      <m:t>            </m:t>
                    </m:r>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 </m:t>
                    </m:r>
                  </m:oMath>
                </a14:m>
                <a:r>
                  <a:rPr lang="en-US" sz="2400" dirty="0"/>
                  <a:t>7.416</a:t>
                </a:r>
              </a:p>
            </p:txBody>
          </p:sp>
        </mc:Choice>
        <mc:Fallback xmlns="">
          <p:sp>
            <p:nvSpPr>
              <p:cNvPr id="5" name="TextBox 4"/>
              <p:cNvSpPr txBox="1">
                <a:spLocks noRot="1" noChangeAspect="1" noMove="1" noResize="1" noEditPoints="1" noAdjustHandles="1" noChangeArrowheads="1" noChangeShapeType="1" noTextEdit="1"/>
              </p:cNvSpPr>
              <p:nvPr/>
            </p:nvSpPr>
            <p:spPr>
              <a:xfrm>
                <a:off x="6124755" y="3122762"/>
                <a:ext cx="5225732" cy="2552237"/>
              </a:xfrm>
              <a:prstGeom prst="rect">
                <a:avLst/>
              </a:prstGeom>
              <a:blipFill rotWithShape="0">
                <a:blip r:embed="rId3"/>
                <a:stretch>
                  <a:fillRect l="-1867" t="-239" b="-2387"/>
                </a:stretch>
              </a:blipFill>
            </p:spPr>
            <p:txBody>
              <a:bodyPr/>
              <a:lstStyle/>
              <a:p>
                <a:r>
                  <a:rPr lang="en-US">
                    <a:noFill/>
                  </a:rPr>
                  <a:t> </a:t>
                </a:r>
              </a:p>
            </p:txBody>
          </p:sp>
        </mc:Fallback>
      </mc:AlternateContent>
    </p:spTree>
    <p:extLst>
      <p:ext uri="{BB962C8B-B14F-4D97-AF65-F5344CB8AC3E}">
        <p14:creationId xmlns:p14="http://schemas.microsoft.com/office/powerpoint/2010/main" val="3838529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DOT PRODUCTS</a:t>
            </a:r>
          </a:p>
        </p:txBody>
      </p:sp>
      <p:sp>
        <p:nvSpPr>
          <p:cNvPr id="4" name="Slide Number Placeholder 3"/>
          <p:cNvSpPr>
            <a:spLocks noGrp="1"/>
          </p:cNvSpPr>
          <p:nvPr>
            <p:ph type="sldNum" sz="quarter" idx="12"/>
          </p:nvPr>
        </p:nvSpPr>
        <p:spPr/>
        <p:txBody>
          <a:bodyPr/>
          <a:lstStyle/>
          <a:p>
            <a:fld id="{24520853-C384-4919-8F9A-9CB57A0B2B64}" type="slidenum">
              <a:rPr lang="en-US" smtClean="0"/>
              <a:t>5</a:t>
            </a:fld>
            <a:endParaRPr lang="en-US" dirty="0"/>
          </a:p>
        </p:txBody>
      </p:sp>
      <mc:AlternateContent xmlns:mc="http://schemas.openxmlformats.org/markup-compatibility/2006" xmlns:a14="http://schemas.microsoft.com/office/drawing/2010/main">
        <mc:Choice Requires="a14">
          <p:sp>
            <p:nvSpPr>
              <p:cNvPr id="3" name="Rectangle 2"/>
              <p:cNvSpPr/>
              <p:nvPr/>
            </p:nvSpPr>
            <p:spPr>
              <a:xfrm>
                <a:off x="333528" y="2372922"/>
                <a:ext cx="4876827" cy="84401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i="1">
                              <a:latin typeface="Cambria Math" panose="02040503050406030204" pitchFamily="18" charset="0"/>
                            </a:rPr>
                          </m:ctrlPr>
                        </m:accPr>
                        <m:e>
                          <m:r>
                            <a:rPr lang="en-US" sz="2400" i="1">
                              <a:latin typeface="Cambria Math" panose="02040503050406030204" pitchFamily="18" charset="0"/>
                            </a:rPr>
                            <m:t>𝑒</m:t>
                          </m:r>
                        </m:e>
                      </m:acc>
                      <m:r>
                        <a:rPr lang="en-US" sz="2400" i="1">
                          <a:latin typeface="Cambria Math" panose="02040503050406030204" pitchFamily="18" charset="0"/>
                        </a:rPr>
                        <m:t>= </m:t>
                      </m:r>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ea typeface="Cambria Math" panose="02040503050406030204" pitchFamily="18" charset="0"/>
                            </a:rPr>
                            <m:t>𝜇</m:t>
                          </m:r>
                        </m:den>
                      </m:f>
                      <m:r>
                        <a:rPr lang="en-US" sz="2400" i="1">
                          <a:latin typeface="Cambria Math" panose="02040503050406030204" pitchFamily="18" charset="0"/>
                        </a:rPr>
                        <m:t> </m:t>
                      </m:r>
                      <m:d>
                        <m:dPr>
                          <m:begChr m:val="["/>
                          <m:endChr m:val="]"/>
                          <m:ctrlPr>
                            <a:rPr lang="en-US" sz="2400" i="1">
                              <a:latin typeface="Cambria Math" panose="02040503050406030204" pitchFamily="18" charset="0"/>
                            </a:rPr>
                          </m:ctrlPr>
                        </m:dPr>
                        <m:e>
                          <m:d>
                            <m:dPr>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i="1">
                                      <a:latin typeface="Cambria Math" panose="02040503050406030204" pitchFamily="18" charset="0"/>
                                    </a:rPr>
                                    <m:t>𝑉</m:t>
                                  </m:r>
                                </m:e>
                                <m:sup>
                                  <m:r>
                                    <a:rPr lang="en-US" sz="2400" i="1">
                                      <a:latin typeface="Cambria Math" panose="02040503050406030204" pitchFamily="18" charset="0"/>
                                    </a:rPr>
                                    <m:t>2</m:t>
                                  </m:r>
                                </m:sup>
                              </m:sSup>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𝜇</m:t>
                                  </m:r>
                                </m:num>
                                <m:den>
                                  <m:r>
                                    <a:rPr lang="en-US" sz="2400" i="1">
                                      <a:latin typeface="Cambria Math" panose="02040503050406030204" pitchFamily="18" charset="0"/>
                                    </a:rPr>
                                    <m:t>𝑅</m:t>
                                  </m:r>
                                </m:den>
                              </m:f>
                            </m:e>
                          </m:d>
                          <m:acc>
                            <m:accPr>
                              <m:chr m:val="⃑"/>
                              <m:ctrlPr>
                                <a:rPr lang="en-US" sz="2400" i="1">
                                  <a:latin typeface="Cambria Math" panose="02040503050406030204" pitchFamily="18" charset="0"/>
                                </a:rPr>
                              </m:ctrlPr>
                            </m:accPr>
                            <m:e>
                              <m:r>
                                <a:rPr lang="en-US" sz="2400" i="1">
                                  <a:latin typeface="Cambria Math" panose="02040503050406030204" pitchFamily="18" charset="0"/>
                                </a:rPr>
                                <m:t>𝑅</m:t>
                              </m:r>
                            </m:e>
                          </m:acc>
                          <m:r>
                            <a:rPr lang="en-US" sz="2400" i="1">
                              <a:latin typeface="Cambria Math" panose="02040503050406030204" pitchFamily="18" charset="0"/>
                            </a:rPr>
                            <m:t>+</m:t>
                          </m:r>
                          <m:d>
                            <m:dPr>
                              <m:ctrlPr>
                                <a:rPr lang="en-US" sz="2400" i="1">
                                  <a:latin typeface="Cambria Math" panose="02040503050406030204" pitchFamily="18" charset="0"/>
                                </a:rPr>
                              </m:ctrlPr>
                            </m:dPr>
                            <m:e>
                              <m:acc>
                                <m:accPr>
                                  <m:chr m:val="⃑"/>
                                  <m:ctrlPr>
                                    <a:rPr lang="en-US" sz="2400" i="1">
                                      <a:latin typeface="Cambria Math" panose="02040503050406030204" pitchFamily="18" charset="0"/>
                                    </a:rPr>
                                  </m:ctrlPr>
                                </m:accPr>
                                <m:e>
                                  <m:r>
                                    <a:rPr lang="en-US" sz="2400" i="1">
                                      <a:latin typeface="Cambria Math" panose="02040503050406030204" pitchFamily="18" charset="0"/>
                                    </a:rPr>
                                    <m:t>𝑅</m:t>
                                  </m:r>
                                  <m:r>
                                    <a:rPr lang="en-US" sz="2400" i="1">
                                      <a:latin typeface="Cambria Math" panose="02040503050406030204" pitchFamily="18" charset="0"/>
                                    </a:rPr>
                                    <m:t> </m:t>
                                  </m:r>
                                </m:e>
                              </m:acc>
                              <m:r>
                                <a:rPr lang="en-US" sz="2400" i="1">
                                  <a:latin typeface="Cambria Math" panose="02040503050406030204" pitchFamily="18" charset="0"/>
                                </a:rPr>
                                <m:t> </m:t>
                              </m:r>
                              <m:r>
                                <a:rPr lang="en-US" sz="2400" i="1">
                                  <a:latin typeface="Cambria Math" panose="02040503050406030204" pitchFamily="18" charset="0"/>
                                  <a:ea typeface="Cambria Math" panose="02040503050406030204" pitchFamily="18" charset="0"/>
                                </a:rPr>
                                <m:t>∙ </m:t>
                              </m:r>
                              <m:acc>
                                <m:accPr>
                                  <m:chr m:val="⃑"/>
                                  <m:ctrlPr>
                                    <a:rPr lang="en-US" sz="2400" i="1">
                                      <a:latin typeface="Cambria Math" panose="02040503050406030204" pitchFamily="18" charset="0"/>
                                      <a:ea typeface="Cambria Math" panose="02040503050406030204" pitchFamily="18" charset="0"/>
                                    </a:rPr>
                                  </m:ctrlPr>
                                </m:accPr>
                                <m:e>
                                  <m:r>
                                    <a:rPr lang="en-US" sz="2400" i="1">
                                      <a:latin typeface="Cambria Math" panose="02040503050406030204" pitchFamily="18" charset="0"/>
                                      <a:ea typeface="Cambria Math" panose="02040503050406030204" pitchFamily="18" charset="0"/>
                                    </a:rPr>
                                    <m:t>𝑉</m:t>
                                  </m:r>
                                </m:e>
                              </m:acc>
                            </m:e>
                          </m:d>
                          <m:r>
                            <a:rPr lang="en-US" sz="2400" i="1">
                              <a:latin typeface="Cambria Math" panose="02040503050406030204" pitchFamily="18" charset="0"/>
                            </a:rPr>
                            <m:t> </m:t>
                          </m:r>
                          <m:acc>
                            <m:accPr>
                              <m:chr m:val="⃑"/>
                              <m:ctrlPr>
                                <a:rPr lang="en-US" sz="2400" i="1">
                                  <a:latin typeface="Cambria Math" panose="02040503050406030204" pitchFamily="18" charset="0"/>
                                </a:rPr>
                              </m:ctrlPr>
                            </m:accPr>
                            <m:e>
                              <m:r>
                                <a:rPr lang="en-US" sz="2400" i="1">
                                  <a:latin typeface="Cambria Math" panose="02040503050406030204" pitchFamily="18" charset="0"/>
                                </a:rPr>
                                <m:t>𝑉</m:t>
                              </m:r>
                            </m:e>
                          </m:acc>
                        </m:e>
                      </m:d>
                    </m:oMath>
                  </m:oMathPara>
                </a14:m>
                <a:endParaRPr lang="en-US" sz="2400" dirty="0"/>
              </a:p>
            </p:txBody>
          </p:sp>
        </mc:Choice>
        <mc:Fallback xmlns="">
          <p:sp>
            <p:nvSpPr>
              <p:cNvPr id="3" name="Rectangle 2"/>
              <p:cNvSpPr>
                <a:spLocks noRot="1" noChangeAspect="1" noMove="1" noResize="1" noEditPoints="1" noAdjustHandles="1" noChangeArrowheads="1" noChangeShapeType="1" noTextEdit="1"/>
              </p:cNvSpPr>
              <p:nvPr/>
            </p:nvSpPr>
            <p:spPr>
              <a:xfrm>
                <a:off x="333528" y="2372922"/>
                <a:ext cx="4876827" cy="844014"/>
              </a:xfrm>
              <a:prstGeom prst="rect">
                <a:avLst/>
              </a:prstGeom>
              <a:blipFill rotWithShape="0">
                <a:blip r:embed="rId3"/>
                <a:stretch>
                  <a:fillRect/>
                </a:stretch>
              </a:blipFill>
            </p:spPr>
            <p:txBody>
              <a:bodyPr/>
              <a:lstStyle/>
              <a:p>
                <a:r>
                  <a:rPr lang="en-US">
                    <a:noFill/>
                  </a:rPr>
                  <a:t> </a:t>
                </a:r>
              </a:p>
            </p:txBody>
          </p:sp>
        </mc:Fallback>
      </mc:AlternateContent>
      <p:sp>
        <p:nvSpPr>
          <p:cNvPr id="9" name="TextBox 8"/>
          <p:cNvSpPr txBox="1"/>
          <p:nvPr/>
        </p:nvSpPr>
        <p:spPr>
          <a:xfrm>
            <a:off x="465825" y="3554083"/>
            <a:ext cx="7724018" cy="461665"/>
          </a:xfrm>
          <a:prstGeom prst="rect">
            <a:avLst/>
          </a:prstGeom>
          <a:noFill/>
        </p:spPr>
        <p:txBody>
          <a:bodyPr wrap="square" rtlCol="0">
            <a:spAutoFit/>
          </a:bodyPr>
          <a:lstStyle/>
          <a:p>
            <a:r>
              <a:rPr lang="en-US" sz="2400" dirty="0"/>
              <a:t>This form of the eccentricity vector has a dot produc</a:t>
            </a:r>
            <a:r>
              <a:rPr lang="en-US" dirty="0"/>
              <a:t>t</a:t>
            </a:r>
          </a:p>
        </p:txBody>
      </p:sp>
      <p:cxnSp>
        <p:nvCxnSpPr>
          <p:cNvPr id="15" name="Straight Arrow Connector 14"/>
          <p:cNvCxnSpPr/>
          <p:nvPr/>
        </p:nvCxnSpPr>
        <p:spPr>
          <a:xfrm flipH="1" flipV="1">
            <a:off x="4075043" y="3095279"/>
            <a:ext cx="1135313" cy="476057"/>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p:cNvSpPr txBox="1"/>
              <p:nvPr/>
            </p:nvSpPr>
            <p:spPr>
              <a:xfrm>
                <a:off x="333528" y="4382219"/>
                <a:ext cx="7223212" cy="1339469"/>
              </a:xfrm>
              <a:prstGeom prst="rect">
                <a:avLst/>
              </a:prstGeom>
              <a:noFill/>
            </p:spPr>
            <p:txBody>
              <a:bodyPr wrap="square" rtlCol="0">
                <a:spAutoFit/>
              </a:bodyPr>
              <a:lstStyle/>
              <a:p>
                <a:r>
                  <a:rPr lang="en-US" sz="2400" dirty="0"/>
                  <a:t>A </a:t>
                </a:r>
                <a:r>
                  <a:rPr lang="en-US" sz="2400" i="1" dirty="0"/>
                  <a:t>dot product </a:t>
                </a:r>
                <a:r>
                  <a:rPr lang="en-US" sz="2400" dirty="0"/>
                  <a:t>of two vectors </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𝐴</m:t>
                        </m:r>
                      </m:e>
                    </m:acc>
                    <m:r>
                      <a:rPr lang="en-US" sz="2400" b="0" i="1" smtClean="0">
                        <a:latin typeface="Cambria Math" panose="02040503050406030204" pitchFamily="18" charset="0"/>
                      </a:rPr>
                      <m:t> </m:t>
                    </m:r>
                    <m:r>
                      <a:rPr lang="en-US" sz="2400" b="0" i="1" smtClean="0">
                        <a:latin typeface="Cambria Math" panose="02040503050406030204" pitchFamily="18" charset="0"/>
                      </a:rPr>
                      <m:t>𝑎𝑛𝑑</m:t>
                    </m:r>
                    <m:r>
                      <a:rPr lang="en-US" sz="2400" b="0" i="1" smtClean="0">
                        <a:latin typeface="Cambria Math" panose="02040503050406030204" pitchFamily="18" charset="0"/>
                      </a:rPr>
                      <m:t> </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𝐵</m:t>
                        </m:r>
                      </m:e>
                    </m:acc>
                  </m:oMath>
                </a14:m>
                <a:r>
                  <a:rPr lang="en-US" sz="2400" i="1" dirty="0"/>
                  <a:t> </a:t>
                </a:r>
                <a:r>
                  <a:rPr lang="en-US" sz="2400" dirty="0"/>
                  <a:t>multiplies the amount of </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𝐴</m:t>
                        </m:r>
                      </m:e>
                    </m:acc>
                  </m:oMath>
                </a14:m>
                <a:r>
                  <a:rPr lang="en-US" sz="2400" dirty="0"/>
                  <a:t> that is in the direction of </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𝐵</m:t>
                        </m:r>
                      </m:e>
                    </m:acc>
                    <m:r>
                      <a:rPr lang="en-US" sz="2400" b="0" i="1" smtClean="0">
                        <a:latin typeface="Cambria Math" panose="02040503050406030204" pitchFamily="18" charset="0"/>
                      </a:rPr>
                      <m:t> </m:t>
                    </m:r>
                  </m:oMath>
                </a14:m>
                <a:r>
                  <a:rPr lang="en-US" sz="2400" dirty="0"/>
                  <a:t>by the magnitude of </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𝐵</m:t>
                        </m:r>
                      </m:e>
                    </m:acc>
                    <m:r>
                      <a:rPr lang="en-US" sz="2400" b="0" i="1" smtClean="0">
                        <a:latin typeface="Cambria Math" panose="02040503050406030204" pitchFamily="18" charset="0"/>
                      </a:rPr>
                      <m:t>.</m:t>
                    </m:r>
                  </m:oMath>
                </a14:m>
                <a:r>
                  <a:rPr lang="en-US" sz="2400" dirty="0"/>
                  <a:t> </a:t>
                </a:r>
                <a:endParaRPr lang="en-US" sz="2400" i="1" dirty="0"/>
              </a:p>
            </p:txBody>
          </p:sp>
        </mc:Choice>
        <mc:Fallback xmlns="">
          <p:sp>
            <p:nvSpPr>
              <p:cNvPr id="17" name="TextBox 16"/>
              <p:cNvSpPr txBox="1">
                <a:spLocks noRot="1" noChangeAspect="1" noMove="1" noResize="1" noEditPoints="1" noAdjustHandles="1" noChangeArrowheads="1" noChangeShapeType="1" noTextEdit="1"/>
              </p:cNvSpPr>
              <p:nvPr/>
            </p:nvSpPr>
            <p:spPr>
              <a:xfrm>
                <a:off x="333528" y="4382219"/>
                <a:ext cx="7223212" cy="1339469"/>
              </a:xfrm>
              <a:prstGeom prst="rect">
                <a:avLst/>
              </a:prstGeom>
              <a:blipFill rotWithShape="0">
                <a:blip r:embed="rId4"/>
                <a:stretch>
                  <a:fillRect l="-1350" t="-455" r="-2194" b="-9091"/>
                </a:stretch>
              </a:blipFill>
            </p:spPr>
            <p:txBody>
              <a:bodyPr/>
              <a:lstStyle/>
              <a:p>
                <a:r>
                  <a:rPr lang="en-US">
                    <a:noFill/>
                  </a:rPr>
                  <a:t> </a:t>
                </a:r>
              </a:p>
            </p:txBody>
          </p:sp>
        </mc:Fallback>
      </mc:AlternateContent>
      <p:pic>
        <p:nvPicPr>
          <p:cNvPr id="1026" name="Picture 2" descr="http://upload.wikimedia.org/wikipedia/commons/thumb/3/3e/Dot_Product.svg/2000px-Dot_Product.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29579" y="2832829"/>
            <a:ext cx="3731451" cy="2985161"/>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Connector 18"/>
          <p:cNvCxnSpPr/>
          <p:nvPr/>
        </p:nvCxnSpPr>
        <p:spPr>
          <a:xfrm>
            <a:off x="8686800" y="2874441"/>
            <a:ext cx="41744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895521" y="2797953"/>
            <a:ext cx="208723" cy="764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1151704" y="4481609"/>
            <a:ext cx="40932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9104243" y="2794929"/>
            <a:ext cx="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flipV="1">
            <a:off x="11356367" y="4333464"/>
            <a:ext cx="204663" cy="1481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TextBox 50"/>
              <p:cNvSpPr txBox="1"/>
              <p:nvPr/>
            </p:nvSpPr>
            <p:spPr>
              <a:xfrm>
                <a:off x="4620603" y="5931930"/>
                <a:ext cx="2308389" cy="4165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𝐴</m:t>
                          </m:r>
                          <m:r>
                            <a:rPr lang="en-US" sz="2400" b="0" i="1" smtClean="0">
                              <a:latin typeface="Cambria Math" panose="02040503050406030204" pitchFamily="18" charset="0"/>
                            </a:rPr>
                            <m:t> </m:t>
                          </m:r>
                        </m:e>
                      </m:acc>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 </m:t>
                      </m:r>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𝐵</m:t>
                          </m:r>
                        </m:e>
                      </m:acc>
                      <m:r>
                        <a:rPr lang="en-US" sz="2400" b="0" i="0" smtClean="0">
                          <a:latin typeface="Cambria Math" panose="02040503050406030204" pitchFamily="18" charset="0"/>
                        </a:rPr>
                        <m:t>=</m:t>
                      </m:r>
                      <m:r>
                        <m:rPr>
                          <m:sty m:val="p"/>
                        </m:rPr>
                        <a:rPr lang="en-US" sz="2400" b="0" i="0" smtClean="0">
                          <a:latin typeface="Cambria Math" panose="02040503050406030204" pitchFamily="18" charset="0"/>
                        </a:rPr>
                        <m:t>ABcos</m:t>
                      </m:r>
                      <m:r>
                        <m:rPr>
                          <m:sty m:val="p"/>
                        </m:rPr>
                        <a:rPr lang="el-GR" sz="2400" b="0" i="1" smtClean="0">
                          <a:latin typeface="Cambria Math" panose="02040503050406030204" pitchFamily="18" charset="0"/>
                        </a:rPr>
                        <m:t>θ</m:t>
                      </m:r>
                    </m:oMath>
                  </m:oMathPara>
                </a14:m>
                <a:endParaRPr lang="en-US" sz="2400" dirty="0"/>
              </a:p>
            </p:txBody>
          </p:sp>
        </mc:Choice>
        <mc:Fallback xmlns="">
          <p:sp>
            <p:nvSpPr>
              <p:cNvPr id="51" name="TextBox 50"/>
              <p:cNvSpPr txBox="1">
                <a:spLocks noRot="1" noChangeAspect="1" noMove="1" noResize="1" noEditPoints="1" noAdjustHandles="1" noChangeArrowheads="1" noChangeShapeType="1" noTextEdit="1"/>
              </p:cNvSpPr>
              <p:nvPr/>
            </p:nvSpPr>
            <p:spPr>
              <a:xfrm>
                <a:off x="4620603" y="5931930"/>
                <a:ext cx="2308389" cy="416524"/>
              </a:xfrm>
              <a:prstGeom prst="rect">
                <a:avLst/>
              </a:prstGeom>
              <a:blipFill rotWithShape="0">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33122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DOT PRODUCTS</a:t>
            </a:r>
          </a:p>
        </p:txBody>
      </p:sp>
      <p:sp>
        <p:nvSpPr>
          <p:cNvPr id="4" name="Slide Number Placeholder 3"/>
          <p:cNvSpPr>
            <a:spLocks noGrp="1"/>
          </p:cNvSpPr>
          <p:nvPr>
            <p:ph type="sldNum" sz="quarter" idx="12"/>
          </p:nvPr>
        </p:nvSpPr>
        <p:spPr/>
        <p:txBody>
          <a:bodyPr/>
          <a:lstStyle/>
          <a:p>
            <a:fld id="{24520853-C384-4919-8F9A-9CB57A0B2B64}" type="slidenum">
              <a:rPr lang="en-US" smtClean="0"/>
              <a:t>6</a:t>
            </a:fld>
            <a:endParaRPr lang="en-US" dirty="0"/>
          </a:p>
        </p:txBody>
      </p:sp>
      <mc:AlternateContent xmlns:mc="http://schemas.openxmlformats.org/markup-compatibility/2006" xmlns:a14="http://schemas.microsoft.com/office/drawing/2010/main">
        <mc:Choice Requires="a14">
          <p:sp>
            <p:nvSpPr>
              <p:cNvPr id="28" name="TextBox 27"/>
              <p:cNvSpPr txBox="1"/>
              <p:nvPr/>
            </p:nvSpPr>
            <p:spPr>
              <a:xfrm>
                <a:off x="680321" y="2604052"/>
                <a:ext cx="9139540" cy="3175421"/>
              </a:xfrm>
              <a:prstGeom prst="rect">
                <a:avLst/>
              </a:prstGeom>
              <a:noFill/>
            </p:spPr>
            <p:txBody>
              <a:bodyPr wrap="square" rtlCol="0">
                <a:spAutoFit/>
              </a:bodyPr>
              <a:lstStyle/>
              <a:p>
                <a:r>
                  <a:rPr lang="en-US" sz="2400" dirty="0"/>
                  <a:t>The dot product can also be calculated by</a:t>
                </a:r>
                <a:r>
                  <a:rPr lang="en-US" dirty="0"/>
                  <a:t>:</a:t>
                </a:r>
              </a:p>
              <a:p>
                <a:endParaRPr lang="en-US" dirty="0"/>
              </a:p>
              <a:p>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𝐴</m:t>
                        </m:r>
                      </m:e>
                    </m:acc>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 </m:t>
                    </m:r>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𝐵</m:t>
                        </m:r>
                      </m:e>
                    </m:acc>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𝐴</m:t>
                        </m:r>
                      </m:e>
                      <m:sub>
                        <m:r>
                          <a:rPr lang="en-US" sz="2400" b="0" i="1" smtClean="0">
                            <a:latin typeface="Cambria Math" panose="02040503050406030204" pitchFamily="18" charset="0"/>
                          </a:rPr>
                          <m:t>𝐼</m:t>
                        </m:r>
                      </m:sub>
                    </m:s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𝐵</m:t>
                        </m:r>
                      </m:e>
                      <m:sub>
                        <m:r>
                          <a:rPr lang="en-US" sz="2400" b="0" i="1" smtClean="0">
                            <a:latin typeface="Cambria Math" panose="02040503050406030204" pitchFamily="18" charset="0"/>
                          </a:rPr>
                          <m:t>𝐼</m:t>
                        </m:r>
                      </m:sub>
                    </m:sSub>
                  </m:oMath>
                </a14:m>
                <a:r>
                  <a:rPr lang="en-US" sz="2400" dirty="0"/>
                  <a:t> +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𝐴</m:t>
                        </m:r>
                      </m:e>
                      <m:sub>
                        <m:r>
                          <a:rPr lang="en-US" sz="2400" b="0" i="1" smtClean="0">
                            <a:latin typeface="Cambria Math" panose="02040503050406030204" pitchFamily="18" charset="0"/>
                          </a:rPr>
                          <m:t>𝐽</m:t>
                        </m:r>
                      </m:sub>
                    </m:sSub>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b="0" i="1" smtClean="0">
                            <a:latin typeface="Cambria Math" panose="02040503050406030204" pitchFamily="18" charset="0"/>
                          </a:rPr>
                          <m:t>𝐽</m:t>
                        </m:r>
                      </m:sub>
                    </m:sSub>
                    <m:r>
                      <a:rPr lang="en-US" sz="2400" b="0" i="1" smtClean="0">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𝐴</m:t>
                        </m:r>
                      </m:e>
                      <m:sub>
                        <m:r>
                          <a:rPr lang="en-US" sz="2400" b="0" i="1" smtClean="0">
                            <a:latin typeface="Cambria Math" panose="02040503050406030204" pitchFamily="18" charset="0"/>
                          </a:rPr>
                          <m:t>𝐾</m:t>
                        </m:r>
                      </m:sub>
                    </m:sSub>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b="0" i="1" smtClean="0">
                            <a:latin typeface="Cambria Math" panose="02040503050406030204" pitchFamily="18" charset="0"/>
                          </a:rPr>
                          <m:t>𝐾</m:t>
                        </m:r>
                      </m:sub>
                    </m:sSub>
                  </m:oMath>
                </a14:m>
                <a:endParaRPr lang="en-US" sz="2400" dirty="0"/>
              </a:p>
              <a:p>
                <a:endParaRPr lang="en-US" sz="2400" dirty="0"/>
              </a:p>
              <a:p>
                <a:r>
                  <a:rPr lang="en-US" sz="2400" dirty="0"/>
                  <a:t>Example: </a:t>
                </a:r>
                <a14:m>
                  <m:oMath xmlns:m="http://schemas.openxmlformats.org/officeDocument/2006/math">
                    <m:acc>
                      <m:accPr>
                        <m:chr m:val="⃑"/>
                        <m:ctrlPr>
                          <a:rPr lang="en-US" sz="2400" i="1">
                            <a:latin typeface="Cambria Math" panose="02040503050406030204" pitchFamily="18" charset="0"/>
                          </a:rPr>
                        </m:ctrlPr>
                      </m:accPr>
                      <m:e>
                        <m:r>
                          <a:rPr lang="en-US" sz="2400" b="0" i="1" smtClean="0">
                            <a:latin typeface="Cambria Math" panose="02040503050406030204" pitchFamily="18" charset="0"/>
                          </a:rPr>
                          <m:t>𝐴</m:t>
                        </m:r>
                      </m:e>
                    </m:acc>
                    <m:r>
                      <a:rPr lang="en-US" sz="2400" i="1">
                        <a:latin typeface="Cambria Math" panose="02040503050406030204" pitchFamily="18" charset="0"/>
                      </a:rPr>
                      <m:t>=7</m:t>
                    </m:r>
                    <m:acc>
                      <m:accPr>
                        <m:chr m:val="̂"/>
                        <m:ctrlPr>
                          <a:rPr lang="en-US" sz="2400" i="1">
                            <a:latin typeface="Cambria Math" panose="02040503050406030204" pitchFamily="18" charset="0"/>
                          </a:rPr>
                        </m:ctrlPr>
                      </m:accPr>
                      <m:e>
                        <m:r>
                          <a:rPr lang="en-US" sz="2400" i="1">
                            <a:latin typeface="Cambria Math" panose="02040503050406030204" pitchFamily="18" charset="0"/>
                          </a:rPr>
                          <m:t>𝐼</m:t>
                        </m:r>
                      </m:e>
                    </m:acc>
                    <m:r>
                      <a:rPr lang="en-US" sz="2400" i="1">
                        <a:latin typeface="Cambria Math" panose="02040503050406030204" pitchFamily="18" charset="0"/>
                      </a:rPr>
                      <m:t>+2</m:t>
                    </m:r>
                    <m:acc>
                      <m:accPr>
                        <m:chr m:val="̂"/>
                        <m:ctrlPr>
                          <a:rPr lang="en-US" sz="2400" i="1">
                            <a:latin typeface="Cambria Math" panose="02040503050406030204" pitchFamily="18" charset="0"/>
                          </a:rPr>
                        </m:ctrlPr>
                      </m:accPr>
                      <m:e>
                        <m:r>
                          <a:rPr lang="en-US" sz="2400" i="1">
                            <a:latin typeface="Cambria Math" panose="02040503050406030204" pitchFamily="18" charset="0"/>
                          </a:rPr>
                          <m:t>𝐽</m:t>
                        </m:r>
                      </m:e>
                    </m:acc>
                    <m:r>
                      <a:rPr lang="en-US" sz="2400" i="1">
                        <a:latin typeface="Cambria Math" panose="02040503050406030204" pitchFamily="18" charset="0"/>
                      </a:rPr>
                      <m:t>−1</m:t>
                    </m:r>
                    <m:acc>
                      <m:accPr>
                        <m:chr m:val="̂"/>
                        <m:ctrlPr>
                          <a:rPr lang="en-US" sz="2400" i="1">
                            <a:latin typeface="Cambria Math" panose="02040503050406030204" pitchFamily="18" charset="0"/>
                          </a:rPr>
                        </m:ctrlPr>
                      </m:accPr>
                      <m:e>
                        <m:r>
                          <a:rPr lang="en-US" sz="2400" i="1">
                            <a:latin typeface="Cambria Math" panose="02040503050406030204" pitchFamily="18" charset="0"/>
                          </a:rPr>
                          <m:t>𝐾</m:t>
                        </m:r>
                      </m:e>
                    </m:acc>
                  </m:oMath>
                </a14:m>
                <a:endParaRPr lang="en-US" sz="2400" dirty="0"/>
              </a:p>
              <a:p>
                <a:pPr/>
                <a14:m>
                  <m:oMathPara xmlns:m="http://schemas.openxmlformats.org/officeDocument/2006/math">
                    <m:oMathParaPr>
                      <m:jc m:val="left"/>
                    </m:oMathParaPr>
                    <m:oMath xmlns:m="http://schemas.openxmlformats.org/officeDocument/2006/math">
                      <m:r>
                        <a:rPr lang="en-US" sz="2400" b="0" i="1" smtClean="0">
                          <a:latin typeface="Cambria Math" panose="02040503050406030204" pitchFamily="18" charset="0"/>
                        </a:rPr>
                        <m:t>                    </m:t>
                      </m:r>
                      <m:acc>
                        <m:accPr>
                          <m:chr m:val="⃑"/>
                          <m:ctrlPr>
                            <a:rPr lang="en-US" sz="2400" i="1">
                              <a:latin typeface="Cambria Math" panose="02040503050406030204" pitchFamily="18" charset="0"/>
                            </a:rPr>
                          </m:ctrlPr>
                        </m:accPr>
                        <m:e>
                          <m:r>
                            <a:rPr lang="en-US" sz="2400" b="0" i="1" smtClean="0">
                              <a:latin typeface="Cambria Math" panose="02040503050406030204" pitchFamily="18" charset="0"/>
                            </a:rPr>
                            <m:t>𝐵</m:t>
                          </m:r>
                        </m:e>
                      </m:acc>
                      <m:r>
                        <a:rPr lang="en-US" sz="2400" i="1">
                          <a:latin typeface="Cambria Math" panose="02040503050406030204" pitchFamily="18" charset="0"/>
                        </a:rPr>
                        <m:t>=</m:t>
                      </m:r>
                      <m:r>
                        <a:rPr lang="en-US" sz="2400" b="0" i="1" smtClean="0">
                          <a:latin typeface="Cambria Math" panose="02040503050406030204" pitchFamily="18" charset="0"/>
                        </a:rPr>
                        <m:t>0</m:t>
                      </m:r>
                      <m:acc>
                        <m:accPr>
                          <m:chr m:val="̂"/>
                          <m:ctrlPr>
                            <a:rPr lang="en-US" sz="2400" i="1">
                              <a:latin typeface="Cambria Math" panose="02040503050406030204" pitchFamily="18" charset="0"/>
                            </a:rPr>
                          </m:ctrlPr>
                        </m:accPr>
                        <m:e>
                          <m:r>
                            <a:rPr lang="en-US" sz="2400" i="1">
                              <a:latin typeface="Cambria Math" panose="02040503050406030204" pitchFamily="18" charset="0"/>
                            </a:rPr>
                            <m:t>𝐼</m:t>
                          </m:r>
                        </m:e>
                      </m:acc>
                      <m:r>
                        <a:rPr lang="en-US" sz="2400" i="1">
                          <a:latin typeface="Cambria Math" panose="02040503050406030204" pitchFamily="18" charset="0"/>
                        </a:rPr>
                        <m:t>+</m:t>
                      </m:r>
                      <m:r>
                        <a:rPr lang="en-US" sz="2400" b="0" i="1" smtClean="0">
                          <a:latin typeface="Cambria Math" panose="02040503050406030204" pitchFamily="18" charset="0"/>
                        </a:rPr>
                        <m:t>6</m:t>
                      </m:r>
                      <m:acc>
                        <m:accPr>
                          <m:chr m:val="̂"/>
                          <m:ctrlPr>
                            <a:rPr lang="en-US" sz="2400" i="1">
                              <a:latin typeface="Cambria Math" panose="02040503050406030204" pitchFamily="18" charset="0"/>
                            </a:rPr>
                          </m:ctrlPr>
                        </m:accPr>
                        <m:e>
                          <m:r>
                            <a:rPr lang="en-US" sz="2400" i="1">
                              <a:latin typeface="Cambria Math" panose="02040503050406030204" pitchFamily="18" charset="0"/>
                            </a:rPr>
                            <m:t>𝐽</m:t>
                          </m:r>
                        </m:e>
                      </m:acc>
                      <m:r>
                        <a:rPr lang="en-US" sz="2400" b="0" i="1" smtClean="0">
                          <a:latin typeface="Cambria Math" panose="02040503050406030204" pitchFamily="18" charset="0"/>
                        </a:rPr>
                        <m:t>+20</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𝐾</m:t>
                          </m:r>
                        </m:e>
                      </m:acc>
                    </m:oMath>
                  </m:oMathPara>
                </a14:m>
                <a:endParaRPr lang="en-US" sz="2400" dirty="0"/>
              </a:p>
              <a:p>
                <a:endParaRPr lang="en-US" sz="2400" dirty="0"/>
              </a:p>
              <a:p>
                <a14:m>
                  <m:oMath xmlns:m="http://schemas.openxmlformats.org/officeDocument/2006/math">
                    <m:acc>
                      <m:accPr>
                        <m:chr m:val="⃑"/>
                        <m:ctrlPr>
                          <a:rPr lang="en-US" sz="2400" i="1">
                            <a:latin typeface="Cambria Math" panose="02040503050406030204" pitchFamily="18" charset="0"/>
                          </a:rPr>
                        </m:ctrlPr>
                      </m:accPr>
                      <m:e>
                        <m:r>
                          <a:rPr lang="en-US" sz="2400" i="1">
                            <a:latin typeface="Cambria Math" panose="02040503050406030204" pitchFamily="18" charset="0"/>
                          </a:rPr>
                          <m:t>𝐴</m:t>
                        </m:r>
                      </m:e>
                    </m:acc>
                    <m:r>
                      <a:rPr lang="en-US" sz="2400" i="1">
                        <a:latin typeface="Cambria Math" panose="02040503050406030204" pitchFamily="18" charset="0"/>
                        <a:ea typeface="Cambria Math" panose="02040503050406030204" pitchFamily="18" charset="0"/>
                      </a:rPr>
                      <m:t>∙ </m:t>
                    </m:r>
                    <m:acc>
                      <m:accPr>
                        <m:chr m:val="⃑"/>
                        <m:ctrlPr>
                          <a:rPr lang="en-US" sz="2400" i="1">
                            <a:latin typeface="Cambria Math" panose="02040503050406030204" pitchFamily="18" charset="0"/>
                            <a:ea typeface="Cambria Math" panose="02040503050406030204" pitchFamily="18" charset="0"/>
                          </a:rPr>
                        </m:ctrlPr>
                      </m:accPr>
                      <m:e>
                        <m:r>
                          <a:rPr lang="en-US" sz="2400" i="1">
                            <a:latin typeface="Cambria Math" panose="02040503050406030204" pitchFamily="18" charset="0"/>
                            <a:ea typeface="Cambria Math" panose="02040503050406030204" pitchFamily="18" charset="0"/>
                          </a:rPr>
                          <m:t>𝐵</m:t>
                        </m:r>
                      </m:e>
                    </m:acc>
                    <m:r>
                      <a:rPr lang="en-US" sz="2400" i="1">
                        <a:latin typeface="Cambria Math" panose="02040503050406030204" pitchFamily="18" charset="0"/>
                      </a:rPr>
                      <m:t>=</m:t>
                    </m:r>
                  </m:oMath>
                </a14:m>
                <a:r>
                  <a:rPr lang="en-US" sz="2400" dirty="0"/>
                  <a:t> (7)(0) + (2)(6) + (-1)(20) = -8</a:t>
                </a:r>
              </a:p>
            </p:txBody>
          </p:sp>
        </mc:Choice>
        <mc:Fallback xmlns="">
          <p:sp>
            <p:nvSpPr>
              <p:cNvPr id="28" name="TextBox 27"/>
              <p:cNvSpPr txBox="1">
                <a:spLocks noRot="1" noChangeAspect="1" noMove="1" noResize="1" noEditPoints="1" noAdjustHandles="1" noChangeArrowheads="1" noChangeShapeType="1" noTextEdit="1"/>
              </p:cNvSpPr>
              <p:nvPr/>
            </p:nvSpPr>
            <p:spPr>
              <a:xfrm>
                <a:off x="680321" y="2604052"/>
                <a:ext cx="9139540" cy="3175421"/>
              </a:xfrm>
              <a:prstGeom prst="rect">
                <a:avLst/>
              </a:prstGeom>
              <a:blipFill rotWithShape="0">
                <a:blip r:embed="rId3"/>
                <a:stretch>
                  <a:fillRect l="-1067" t="-1536" b="-2303"/>
                </a:stretch>
              </a:blipFill>
            </p:spPr>
            <p:txBody>
              <a:bodyPr/>
              <a:lstStyle/>
              <a:p>
                <a:r>
                  <a:rPr lang="en-US">
                    <a:noFill/>
                  </a:rPr>
                  <a:t> </a:t>
                </a:r>
              </a:p>
            </p:txBody>
          </p:sp>
        </mc:Fallback>
      </mc:AlternateContent>
      <p:sp>
        <p:nvSpPr>
          <p:cNvPr id="30" name="Rectangle 29"/>
          <p:cNvSpPr/>
          <p:nvPr/>
        </p:nvSpPr>
        <p:spPr>
          <a:xfrm>
            <a:off x="9332440" y="2571773"/>
            <a:ext cx="3158218" cy="2123658"/>
          </a:xfrm>
          <a:prstGeom prst="rect">
            <a:avLst/>
          </a:prstGeom>
        </p:spPr>
        <p:txBody>
          <a:bodyPr wrap="square">
            <a:spAutoFit/>
          </a:bodyPr>
          <a:lstStyle/>
          <a:p>
            <a:r>
              <a:rPr lang="en-US" sz="2400" dirty="0">
                <a:solidFill>
                  <a:srgbClr val="FFFF00"/>
                </a:solidFill>
                <a:latin typeface="Tahoma" panose="020B0604030504040204" pitchFamily="34" charset="0"/>
              </a:rPr>
              <a:t>Why did the two vectors start an internet-based company?</a:t>
            </a:r>
          </a:p>
          <a:p>
            <a:br>
              <a:rPr lang="en-US" dirty="0"/>
            </a:br>
            <a:endParaRPr lang="en-US" dirty="0"/>
          </a:p>
        </p:txBody>
      </p:sp>
      <p:sp>
        <p:nvSpPr>
          <p:cNvPr id="31" name="Rectangle 30"/>
          <p:cNvSpPr/>
          <p:nvPr/>
        </p:nvSpPr>
        <p:spPr>
          <a:xfrm>
            <a:off x="8968251" y="4705281"/>
            <a:ext cx="3522407" cy="1200329"/>
          </a:xfrm>
          <a:prstGeom prst="rect">
            <a:avLst/>
          </a:prstGeom>
        </p:spPr>
        <p:txBody>
          <a:bodyPr wrap="square">
            <a:spAutoFit/>
          </a:bodyPr>
          <a:lstStyle/>
          <a:p>
            <a:r>
              <a:rPr lang="en-US" sz="2400" dirty="0">
                <a:solidFill>
                  <a:srgbClr val="FFFF00"/>
                </a:solidFill>
                <a:latin typeface="Tahoma" panose="020B0604030504040204" pitchFamily="34" charset="0"/>
              </a:rPr>
              <a:t>Because they thought they had a good dot product!</a:t>
            </a:r>
            <a:endParaRPr lang="en-US" sz="2400" dirty="0">
              <a:solidFill>
                <a:srgbClr val="FFFF00"/>
              </a:solidFill>
            </a:endParaRPr>
          </a:p>
        </p:txBody>
      </p:sp>
      <p:pic>
        <p:nvPicPr>
          <p:cNvPr id="2052" name="Picture 4" descr="http://www.polyvore.com/cgi/img-thing?.out=jpg&amp;size=l&amp;tid=85650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0671" y="3376534"/>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43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1000"/>
                                        <p:tgtEl>
                                          <p:spTgt spid="31"/>
                                        </p:tgtEl>
                                      </p:cBhvr>
                                    </p:animEffect>
                                    <p:anim calcmode="lin" valueType="num">
                                      <p:cBhvr>
                                        <p:cTn id="12" dur="1000" fill="hold"/>
                                        <p:tgtEl>
                                          <p:spTgt spid="31"/>
                                        </p:tgtEl>
                                        <p:attrNameLst>
                                          <p:attrName>ppt_x</p:attrName>
                                        </p:attrNameLst>
                                      </p:cBhvr>
                                      <p:tavLst>
                                        <p:tav tm="0">
                                          <p:val>
                                            <p:strVal val="#ppt_x"/>
                                          </p:val>
                                        </p:tav>
                                        <p:tav tm="100000">
                                          <p:val>
                                            <p:strVal val="#ppt_x"/>
                                          </p:val>
                                        </p:tav>
                                      </p:tavLst>
                                    </p:anim>
                                    <p:anim calcmode="lin" valueType="num">
                                      <p:cBhvr>
                                        <p:cTn id="13"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2052"/>
                                        </p:tgtEl>
                                        <p:attrNameLst>
                                          <p:attrName>style.visibility</p:attrName>
                                        </p:attrNameLst>
                                      </p:cBhvr>
                                      <p:to>
                                        <p:strVal val="visible"/>
                                      </p:to>
                                    </p:set>
                                    <p:animEffect transition="in" filter="wipe(down)">
                                      <p:cBhvr>
                                        <p:cTn id="18" dur="580">
                                          <p:stCondLst>
                                            <p:cond delay="0"/>
                                          </p:stCondLst>
                                        </p:cTn>
                                        <p:tgtEl>
                                          <p:spTgt spid="2052"/>
                                        </p:tgtEl>
                                      </p:cBhvr>
                                    </p:animEffect>
                                    <p:anim calcmode="lin" valueType="num">
                                      <p:cBhvr>
                                        <p:cTn id="19"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24" dur="26">
                                          <p:stCondLst>
                                            <p:cond delay="650"/>
                                          </p:stCondLst>
                                        </p:cTn>
                                        <p:tgtEl>
                                          <p:spTgt spid="2052"/>
                                        </p:tgtEl>
                                      </p:cBhvr>
                                      <p:to x="100000" y="60000"/>
                                    </p:animScale>
                                    <p:animScale>
                                      <p:cBhvr>
                                        <p:cTn id="25" dur="166" decel="50000">
                                          <p:stCondLst>
                                            <p:cond delay="676"/>
                                          </p:stCondLst>
                                        </p:cTn>
                                        <p:tgtEl>
                                          <p:spTgt spid="2052"/>
                                        </p:tgtEl>
                                      </p:cBhvr>
                                      <p:to x="100000" y="100000"/>
                                    </p:animScale>
                                    <p:animScale>
                                      <p:cBhvr>
                                        <p:cTn id="26" dur="26">
                                          <p:stCondLst>
                                            <p:cond delay="1312"/>
                                          </p:stCondLst>
                                        </p:cTn>
                                        <p:tgtEl>
                                          <p:spTgt spid="2052"/>
                                        </p:tgtEl>
                                      </p:cBhvr>
                                      <p:to x="100000" y="80000"/>
                                    </p:animScale>
                                    <p:animScale>
                                      <p:cBhvr>
                                        <p:cTn id="27" dur="166" decel="50000">
                                          <p:stCondLst>
                                            <p:cond delay="1338"/>
                                          </p:stCondLst>
                                        </p:cTn>
                                        <p:tgtEl>
                                          <p:spTgt spid="2052"/>
                                        </p:tgtEl>
                                      </p:cBhvr>
                                      <p:to x="100000" y="100000"/>
                                    </p:animScale>
                                    <p:animScale>
                                      <p:cBhvr>
                                        <p:cTn id="28" dur="26">
                                          <p:stCondLst>
                                            <p:cond delay="1642"/>
                                          </p:stCondLst>
                                        </p:cTn>
                                        <p:tgtEl>
                                          <p:spTgt spid="2052"/>
                                        </p:tgtEl>
                                      </p:cBhvr>
                                      <p:to x="100000" y="90000"/>
                                    </p:animScale>
                                    <p:animScale>
                                      <p:cBhvr>
                                        <p:cTn id="29" dur="166" decel="50000">
                                          <p:stCondLst>
                                            <p:cond delay="1668"/>
                                          </p:stCondLst>
                                        </p:cTn>
                                        <p:tgtEl>
                                          <p:spTgt spid="2052"/>
                                        </p:tgtEl>
                                      </p:cBhvr>
                                      <p:to x="100000" y="100000"/>
                                    </p:animScale>
                                    <p:animScale>
                                      <p:cBhvr>
                                        <p:cTn id="30" dur="26">
                                          <p:stCondLst>
                                            <p:cond delay="1808"/>
                                          </p:stCondLst>
                                        </p:cTn>
                                        <p:tgtEl>
                                          <p:spTgt spid="2052"/>
                                        </p:tgtEl>
                                      </p:cBhvr>
                                      <p:to x="100000" y="95000"/>
                                    </p:animScale>
                                    <p:animScale>
                                      <p:cBhvr>
                                        <p:cTn id="31" dur="166" decel="50000">
                                          <p:stCondLst>
                                            <p:cond delay="1834"/>
                                          </p:stCondLst>
                                        </p:cTn>
                                        <p:tgtEl>
                                          <p:spTgt spid="205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CROSS PRODUCTS (VECTOR PRODUCT)</a:t>
            </a:r>
          </a:p>
        </p:txBody>
      </p:sp>
      <p:sp>
        <p:nvSpPr>
          <p:cNvPr id="3" name="Content Placeholder 2"/>
          <p:cNvSpPr>
            <a:spLocks noGrp="1"/>
          </p:cNvSpPr>
          <p:nvPr>
            <p:ph idx="1"/>
          </p:nvPr>
        </p:nvSpPr>
        <p:spPr>
          <a:xfrm>
            <a:off x="680322" y="2336873"/>
            <a:ext cx="4567540" cy="3599316"/>
          </a:xfrm>
        </p:spPr>
        <p:txBody>
          <a:bodyPr/>
          <a:lstStyle/>
          <a:p>
            <a:r>
              <a:rPr lang="en-US" dirty="0"/>
              <a:t>The </a:t>
            </a:r>
            <a:r>
              <a:rPr lang="en-US" i="1" dirty="0"/>
              <a:t>cross product </a:t>
            </a:r>
            <a:r>
              <a:rPr lang="en-US" dirty="0"/>
              <a:t>of two vectors in three dimensions is a vector at right angles to both the original vectors. </a:t>
            </a:r>
          </a:p>
          <a:p>
            <a:pPr marL="0" indent="0">
              <a:buNone/>
            </a:pPr>
            <a:endParaRPr lang="en-US" dirty="0"/>
          </a:p>
          <a:p>
            <a:r>
              <a:rPr lang="en-US" dirty="0"/>
              <a:t>You can use the right-hand rule to find the direction of the third vector</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74AE2B9A-B867-4062-BC10-A2D78DB69F85}" type="slidenum">
              <a:rPr lang="en-US" smtClean="0"/>
              <a:t>7</a:t>
            </a:fld>
            <a:endParaRPr lang="en-US"/>
          </a:p>
        </p:txBody>
      </p:sp>
      <p:pic>
        <p:nvPicPr>
          <p:cNvPr id="1030" name="Picture 6" descr="http://www.physics.udel.edu/~watson/phys345/fall1998/class/images/right-hand-ru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5989" y="2336873"/>
            <a:ext cx="4453466" cy="3628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52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CROSS PRODUCTS (VECTOR PRODUCT)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0321" y="2336873"/>
                <a:ext cx="10620283" cy="3599316"/>
              </a:xfrm>
            </p:spPr>
            <p:txBody>
              <a:bodyPr/>
              <a:lstStyle/>
              <a:p>
                <a:r>
                  <a:rPr lang="en-US" dirty="0"/>
                  <a:t>Mathematically, you solve the determinant:</a:t>
                </a:r>
              </a:p>
              <a:p>
                <a14:m>
                  <m:oMath xmlns:m="http://schemas.openxmlformats.org/officeDocument/2006/math">
                    <m:d>
                      <m:dPr>
                        <m:begChr m:val="|"/>
                        <m:endChr m:val="|"/>
                        <m:ctrlPr>
                          <a:rPr lang="en-US" i="1" smtClean="0">
                            <a:latin typeface="Cambria Math" panose="02040503050406030204" pitchFamily="18" charset="0"/>
                          </a:rPr>
                        </m:ctrlPr>
                      </m:dPr>
                      <m:e>
                        <m:m>
                          <m:mPr>
                            <m:mcs>
                              <m:mc>
                                <m:mcPr>
                                  <m:count m:val="3"/>
                                  <m:mcJc m:val="center"/>
                                </m:mcPr>
                              </m:mc>
                            </m:mcs>
                            <m:ctrlPr>
                              <a:rPr lang="en-US" i="1" smtClean="0">
                                <a:latin typeface="Cambria Math" panose="02040503050406030204" pitchFamily="18" charset="0"/>
                              </a:rPr>
                            </m:ctrlPr>
                          </m:mPr>
                          <m:m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𝐼</m:t>
                                  </m:r>
                                </m:e>
                              </m:acc>
                            </m:e>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𝐽</m:t>
                                  </m:r>
                                </m:e>
                              </m:acc>
                            </m:e>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𝐾</m:t>
                                  </m:r>
                                </m:e>
                              </m:acc>
                            </m:e>
                          </m:mr>
                          <m:mr>
                            <m:e>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𝐼</m:t>
                                  </m:r>
                                </m:sub>
                              </m:sSub>
                            </m:e>
                            <m:e>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𝐽</m:t>
                                  </m:r>
                                </m:sub>
                              </m:sSub>
                            </m:e>
                            <m:e>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𝐾</m:t>
                                  </m:r>
                                </m:sub>
                              </m:sSub>
                            </m:e>
                          </m:mr>
                          <m:mr>
                            <m:e>
                              <m:sSub>
                                <m:sSubPr>
                                  <m:ctrlPr>
                                    <a:rPr lang="en-US"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𝐼</m:t>
                                  </m:r>
                                </m:sub>
                              </m:sSub>
                            </m:e>
                            <m:e>
                              <m:sSub>
                                <m:sSubPr>
                                  <m:ctrlPr>
                                    <a:rPr lang="en-US"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𝐽</m:t>
                                  </m:r>
                                </m:sub>
                              </m:sSub>
                            </m:e>
                            <m:e>
                              <m:sSub>
                                <m:sSubPr>
                                  <m:ctrlPr>
                                    <a:rPr lang="en-US"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𝐾</m:t>
                                  </m:r>
                                </m:sub>
                              </m:sSub>
                            </m:e>
                          </m:mr>
                        </m:m>
                      </m:e>
                    </m:d>
                  </m:oMath>
                </a14:m>
                <a:r>
                  <a:rPr lang="en-US" dirty="0"/>
                  <a:t> so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𝐴</m:t>
                        </m:r>
                      </m:e>
                    </m:acc>
                    <m:r>
                      <a:rPr lang="en-US" b="0" i="1" smtClean="0">
                        <a:latin typeface="Cambria Math" panose="02040503050406030204" pitchFamily="18" charset="0"/>
                      </a:rPr>
                      <m:t> ×</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𝐵</m:t>
                        </m:r>
                      </m:e>
                    </m:acc>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𝐽</m:t>
                                </m:r>
                              </m:sub>
                            </m:sSub>
                          </m:e>
                        </m:d>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𝐾</m:t>
                                </m:r>
                              </m:sub>
                            </m:sSub>
                          </m:e>
                        </m:d>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𝐽</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𝐾</m:t>
                        </m:r>
                      </m:sub>
                    </m:sSub>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𝐼</m:t>
                        </m:r>
                      </m:e>
                    </m:acc>
                    <m:r>
                      <a:rPr lang="en-US" b="0" i="1" smtClean="0">
                        <a:latin typeface="Cambria Math" panose="02040503050406030204" pitchFamily="18" charset="0"/>
                      </a:rPr>
                      <m:t>       </m:t>
                    </m:r>
                  </m:oMath>
                </a14:m>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𝐼</m:t>
                              </m:r>
                            </m:sub>
                          </m:sSub>
                        </m:e>
                      </m:d>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𝐾</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𝐼</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𝐾</m:t>
                          </m:r>
                        </m:sub>
                      </m:sSub>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𝐽</m:t>
                          </m:r>
                        </m:e>
                      </m:acc>
                    </m:oMath>
                  </m:oMathPara>
                </a14:m>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i="1">
                          <a:latin typeface="Cambria Math" panose="02040503050406030204" pitchFamily="18" charset="0"/>
                        </a:rPr>
                        <m:t>[</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𝐼</m:t>
                              </m:r>
                            </m:sub>
                          </m:sSub>
                        </m:e>
                      </m:d>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𝐵</m:t>
                              </m:r>
                            </m:e>
                            <m:sub>
                              <m:r>
                                <a:rPr lang="en-US" b="0" i="1" smtClean="0">
                                  <a:latin typeface="Cambria Math" panose="02040503050406030204" pitchFamily="18" charset="0"/>
                                </a:rPr>
                                <m:t>𝐽</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𝐵</m:t>
                          </m:r>
                        </m:e>
                        <m:sub>
                          <m:r>
                            <a:rPr lang="en-US" i="1">
                              <a:latin typeface="Cambria Math" panose="02040503050406030204" pitchFamily="18" charset="0"/>
                            </a:rPr>
                            <m:t>𝐼</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𝐴</m:t>
                          </m:r>
                        </m:e>
                        <m:sub>
                          <m:r>
                            <a:rPr lang="en-US" b="0" i="1" smtClean="0">
                              <a:latin typeface="Cambria Math" panose="02040503050406030204" pitchFamily="18" charset="0"/>
                            </a:rPr>
                            <m:t>𝐽</m:t>
                          </m:r>
                        </m:sub>
                      </m:sSub>
                      <m:r>
                        <a:rPr lang="en-US" i="1">
                          <a:latin typeface="Cambria Math" panose="02040503050406030204" pitchFamily="18" charset="0"/>
                        </a:rPr>
                        <m:t>)]</m:t>
                      </m:r>
                      <m:acc>
                        <m:accPr>
                          <m:chr m:val="̂"/>
                          <m:ctrlPr>
                            <a:rPr lang="en-US" i="1">
                              <a:latin typeface="Cambria Math" panose="02040503050406030204" pitchFamily="18" charset="0"/>
                            </a:rPr>
                          </m:ctrlPr>
                        </m:accPr>
                        <m:e>
                          <m:r>
                            <a:rPr lang="en-US" b="0" i="1" smtClean="0">
                              <a:latin typeface="Cambria Math" panose="02040503050406030204" pitchFamily="18" charset="0"/>
                            </a:rPr>
                            <m:t>𝐾</m:t>
                          </m:r>
                        </m:e>
                      </m:acc>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0321" y="2336873"/>
                <a:ext cx="10620283" cy="3599316"/>
              </a:xfrm>
              <a:blipFill rotWithShape="0">
                <a:blip r:embed="rId2"/>
                <a:stretch>
                  <a:fillRect l="-804" t="-236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AE2B9A-B867-4062-BC10-A2D78DB69F85}" type="slidenum">
              <a:rPr lang="en-US" smtClean="0"/>
              <a:t>8</a:t>
            </a:fld>
            <a:endParaRPr lang="en-US"/>
          </a:p>
        </p:txBody>
      </p:sp>
      <p:sp>
        <p:nvSpPr>
          <p:cNvPr id="5" name="TextBox 4"/>
          <p:cNvSpPr txBox="1"/>
          <p:nvPr/>
        </p:nvSpPr>
        <p:spPr>
          <a:xfrm>
            <a:off x="8384875" y="2518871"/>
            <a:ext cx="3191774" cy="2400657"/>
          </a:xfrm>
          <a:prstGeom prst="rect">
            <a:avLst/>
          </a:prstGeom>
          <a:noFill/>
        </p:spPr>
        <p:txBody>
          <a:bodyPr wrap="square" rtlCol="0">
            <a:spAutoFit/>
          </a:bodyPr>
          <a:lstStyle/>
          <a:p>
            <a:r>
              <a:rPr lang="en-US" sz="2400" dirty="0">
                <a:solidFill>
                  <a:srgbClr val="FFFF00"/>
                </a:solidFill>
              </a:rPr>
              <a:t>What do you get when you cross a mosquito with a mountain climber?  </a:t>
            </a:r>
          </a:p>
          <a:p>
            <a:endParaRPr lang="en-US" dirty="0"/>
          </a:p>
          <a:p>
            <a:endParaRPr lang="en-US" dirty="0"/>
          </a:p>
          <a:p>
            <a:endParaRPr lang="en-US" dirty="0"/>
          </a:p>
        </p:txBody>
      </p:sp>
      <p:sp>
        <p:nvSpPr>
          <p:cNvPr id="6" name="TextBox 5"/>
          <p:cNvSpPr txBox="1"/>
          <p:nvPr/>
        </p:nvSpPr>
        <p:spPr>
          <a:xfrm>
            <a:off x="8384875" y="4641011"/>
            <a:ext cx="3053751" cy="1200329"/>
          </a:xfrm>
          <a:prstGeom prst="rect">
            <a:avLst/>
          </a:prstGeom>
          <a:noFill/>
        </p:spPr>
        <p:txBody>
          <a:bodyPr wrap="square" rtlCol="0">
            <a:spAutoFit/>
          </a:bodyPr>
          <a:lstStyle/>
          <a:p>
            <a:r>
              <a:rPr lang="en-US" sz="2400" dirty="0">
                <a:solidFill>
                  <a:srgbClr val="FFFF00"/>
                </a:solidFill>
              </a:rPr>
              <a:t>Nothing!  The mountain climber is a scalar.  </a:t>
            </a:r>
          </a:p>
        </p:txBody>
      </p:sp>
      <p:pic>
        <p:nvPicPr>
          <p:cNvPr id="7" name="Picture 4" descr="http://www.polyvore.com/cgi/img-thing?.out=jpg&amp;size=l&amp;tid=85650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005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78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par>
                                <p:cTn id="17" presetID="53" presetClass="entr" presetSubtype="16"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CROSS PRODUCTS (VECTOR PRODUCT)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0322" y="2336873"/>
                <a:ext cx="10553736" cy="3599316"/>
              </a:xfrm>
            </p:spPr>
            <p:txBody>
              <a:bodyPr>
                <a:normAutofit/>
              </a:bodyPr>
              <a:lstStyle/>
              <a:p>
                <a:r>
                  <a:rPr lang="en-US" dirty="0"/>
                  <a:t>An easier way to remember this is a method my 7</a:t>
                </a:r>
                <a:r>
                  <a:rPr lang="en-US" baseline="30000" dirty="0"/>
                  <a:t>th</a:t>
                </a:r>
                <a:r>
                  <a:rPr lang="en-US" dirty="0"/>
                  <a:t> grade teacher taught</a:t>
                </a:r>
              </a:p>
              <a:p>
                <a:pPr marL="0" indent="0">
                  <a:buNone/>
                </a:pPr>
                <a:endParaRPr lang="en-US" dirty="0"/>
              </a:p>
              <a:p>
                <a14:m>
                  <m:oMath xmlns:m="http://schemas.openxmlformats.org/officeDocument/2006/math">
                    <m:m>
                      <m:mPr>
                        <m:mcs>
                          <m:mc>
                            <m:mcPr>
                              <m:count m:val="3"/>
                              <m:mcJc m:val="center"/>
                            </m:mcPr>
                          </m:mc>
                        </m:mcs>
                        <m:ctrlPr>
                          <a:rPr lang="en-US" i="1" smtClean="0">
                            <a:latin typeface="Cambria Math" panose="02040503050406030204" pitchFamily="18" charset="0"/>
                          </a:rPr>
                        </m:ctrlPr>
                      </m:mPr>
                      <m:m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𝐼</m:t>
                              </m:r>
                            </m:e>
                          </m:acc>
                        </m:e>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𝐽</m:t>
                              </m:r>
                            </m:e>
                          </m:acc>
                        </m:e>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𝐾</m:t>
                              </m:r>
                            </m:e>
                          </m:acc>
                        </m:e>
                      </m:mr>
                      <m:mr>
                        <m:e>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𝐼</m:t>
                              </m:r>
                            </m:sub>
                          </m:sSub>
                        </m:e>
                        <m:e>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𝐽</m:t>
                              </m:r>
                            </m:sub>
                          </m:sSub>
                        </m:e>
                        <m:e>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𝐾</m:t>
                              </m:r>
                            </m:sub>
                          </m:sSub>
                        </m:e>
                      </m:mr>
                      <m:mr>
                        <m:e>
                          <m:sSub>
                            <m:sSubPr>
                              <m:ctrlPr>
                                <a:rPr lang="en-US"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𝐼</m:t>
                              </m:r>
                            </m:sub>
                          </m:sSub>
                        </m:e>
                        <m:e>
                          <m:sSub>
                            <m:sSubPr>
                              <m:ctrlPr>
                                <a:rPr lang="en-US"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𝐽</m:t>
                              </m:r>
                            </m:sub>
                          </m:sSub>
                        </m:e>
                        <m:e>
                          <m:sSub>
                            <m:sSubPr>
                              <m:ctrlPr>
                                <a:rPr lang="en-US"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𝐾</m:t>
                              </m:r>
                            </m:sub>
                          </m:sSub>
                        </m:e>
                      </m:mr>
                    </m:m>
                    <m:r>
                      <a:rPr lang="en-US" b="0" i="1" smtClean="0">
                        <a:latin typeface="Cambria Math" panose="02040503050406030204" pitchFamily="18" charset="0"/>
                      </a:rPr>
                      <m:t>   </m:t>
                    </m:r>
                    <m:m>
                      <m:mPr>
                        <m:mcs>
                          <m:mc>
                            <m:mcPr>
                              <m:count m:val="2"/>
                              <m:mcJc m:val="center"/>
                            </m:mcPr>
                          </m:mc>
                        </m:mcs>
                        <m:ctrlPr>
                          <a:rPr lang="en-US" i="1" smtClean="0">
                            <a:latin typeface="Cambria Math" panose="02040503050406030204" pitchFamily="18" charset="0"/>
                          </a:rPr>
                        </m:ctrlPr>
                      </m:mPr>
                      <m:m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𝐼</m:t>
                              </m:r>
                            </m:e>
                          </m:acc>
                        </m:e>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𝐽</m:t>
                              </m:r>
                            </m:e>
                          </m:acc>
                        </m:e>
                      </m:mr>
                      <m:mr>
                        <m:e>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𝐼</m:t>
                              </m:r>
                            </m:sub>
                          </m:sSub>
                        </m:e>
                        <m:e>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𝐽</m:t>
                              </m:r>
                            </m:sub>
                          </m:sSub>
                        </m:e>
                      </m:mr>
                      <m:mr>
                        <m:e>
                          <m:sSub>
                            <m:sSubPr>
                              <m:ctrlPr>
                                <a:rPr lang="en-US"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𝐼</m:t>
                              </m:r>
                            </m:sub>
                          </m:sSub>
                        </m:e>
                        <m:e>
                          <m:sSub>
                            <m:sSubPr>
                              <m:ctrlPr>
                                <a:rPr lang="en-US"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𝐽</m:t>
                              </m:r>
                            </m:sub>
                          </m:sSub>
                        </m:e>
                      </m:mr>
                    </m:m>
                  </m:oMath>
                </a14:m>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0322" y="2336873"/>
                <a:ext cx="10553736" cy="3599316"/>
              </a:xfrm>
              <a:blipFill rotWithShape="0">
                <a:blip r:embed="rId2"/>
                <a:stretch>
                  <a:fillRect l="-809" t="-236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AE2B9A-B867-4062-BC10-A2D78DB69F85}" type="slidenum">
              <a:rPr lang="en-US" smtClean="0"/>
              <a:t>9</a:t>
            </a:fld>
            <a:endParaRPr lang="en-US"/>
          </a:p>
        </p:txBody>
      </p:sp>
      <p:sp>
        <p:nvSpPr>
          <p:cNvPr id="8" name="TextBox 7"/>
          <p:cNvSpPr txBox="1"/>
          <p:nvPr/>
        </p:nvSpPr>
        <p:spPr>
          <a:xfrm>
            <a:off x="4198777" y="3508309"/>
            <a:ext cx="7479556" cy="461665"/>
          </a:xfrm>
          <a:prstGeom prst="rect">
            <a:avLst/>
          </a:prstGeom>
          <a:noFill/>
        </p:spPr>
        <p:txBody>
          <a:bodyPr wrap="square" rtlCol="0">
            <a:spAutoFit/>
          </a:bodyPr>
          <a:lstStyle/>
          <a:p>
            <a:r>
              <a:rPr lang="en-US" sz="2400" dirty="0"/>
              <a:t>Read down diagonally, then subtract reading back up</a:t>
            </a:r>
          </a:p>
        </p:txBody>
      </p:sp>
      <p:cxnSp>
        <p:nvCxnSpPr>
          <p:cNvPr id="10" name="Straight Arrow Connector 9"/>
          <p:cNvCxnSpPr/>
          <p:nvPr/>
        </p:nvCxnSpPr>
        <p:spPr>
          <a:xfrm>
            <a:off x="933061" y="3209731"/>
            <a:ext cx="1660849" cy="119431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740929" y="4723385"/>
                <a:ext cx="1059688" cy="404791"/>
              </a:xfrm>
              <a:prstGeom prst="rect">
                <a:avLst/>
              </a:prstGeom>
              <a:noFill/>
            </p:spPr>
            <p:txBody>
              <a:bodyPr wrap="square" rtlCol="0">
                <a:spAutoFit/>
              </a:bodyPr>
              <a:lstStyle/>
              <a:p>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𝐴</m:t>
                        </m:r>
                      </m:e>
                    </m:acc>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 </m:t>
                    </m:r>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𝐵</m:t>
                        </m:r>
                      </m:e>
                    </m:acc>
                  </m:oMath>
                </a14:m>
                <a:r>
                  <a:rPr lang="en-US" dirty="0"/>
                  <a:t> = </a:t>
                </a:r>
              </a:p>
            </p:txBody>
          </p:sp>
        </mc:Choice>
        <mc:Fallback xmlns="">
          <p:sp>
            <p:nvSpPr>
              <p:cNvPr id="11" name="TextBox 10"/>
              <p:cNvSpPr txBox="1">
                <a:spLocks noRot="1" noChangeAspect="1" noMove="1" noResize="1" noEditPoints="1" noAdjustHandles="1" noChangeArrowheads="1" noChangeShapeType="1" noTextEdit="1"/>
              </p:cNvSpPr>
              <p:nvPr/>
            </p:nvSpPr>
            <p:spPr>
              <a:xfrm>
                <a:off x="740929" y="4723385"/>
                <a:ext cx="1059688" cy="404791"/>
              </a:xfrm>
              <a:prstGeom prst="rect">
                <a:avLst/>
              </a:prstGeom>
              <a:blipFill rotWithShape="0">
                <a:blip r:embed="rId3"/>
                <a:stretch>
                  <a:fillRect t="-6061" r="-9827" b="-227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533202" y="4745051"/>
                <a:ext cx="1321352" cy="40267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𝐽</m:t>
                          </m:r>
                        </m:sub>
                      </m:sSub>
                      <m:sSub>
                        <m:sSubPr>
                          <m:ctrlPr>
                            <a:rPr lang="en-US"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𝐾</m:t>
                          </m:r>
                        </m:sub>
                      </m:sSub>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𝐼</m:t>
                          </m:r>
                        </m:e>
                      </m:acc>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1533202" y="4745051"/>
                <a:ext cx="1321352" cy="402674"/>
              </a:xfrm>
              <a:prstGeom prst="rect">
                <a:avLst/>
              </a:prstGeom>
              <a:blipFill rotWithShape="0">
                <a:blip r:embed="rId4"/>
                <a:stretch>
                  <a:fillRect t="-6061" b="-75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448216" y="4758823"/>
                <a:ext cx="1187126" cy="3768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𝐾</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𝐼</m:t>
                          </m:r>
                        </m:sub>
                      </m:s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𝐽</m:t>
                          </m:r>
                        </m:e>
                      </m:acc>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2448216" y="4758823"/>
                <a:ext cx="1187126" cy="376898"/>
              </a:xfrm>
              <a:prstGeom prst="rect">
                <a:avLst/>
              </a:prstGeom>
              <a:blipFill rotWithShape="0">
                <a:blip r:embed="rId5"/>
                <a:stretch>
                  <a:fillRect t="-6557" r="-10825" b="-13115"/>
                </a:stretch>
              </a:blipFill>
            </p:spPr>
            <p:txBody>
              <a:bodyPr/>
              <a:lstStyle/>
              <a:p>
                <a:r>
                  <a:rPr lang="en-US">
                    <a:noFill/>
                  </a:rPr>
                  <a:t> </a:t>
                </a:r>
              </a:p>
            </p:txBody>
          </p:sp>
        </mc:Fallback>
      </mc:AlternateContent>
      <p:cxnSp>
        <p:nvCxnSpPr>
          <p:cNvPr id="15" name="Straight Arrow Connector 14"/>
          <p:cNvCxnSpPr/>
          <p:nvPr/>
        </p:nvCxnSpPr>
        <p:spPr>
          <a:xfrm>
            <a:off x="1474237" y="3209731"/>
            <a:ext cx="1679510" cy="125503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3298829" y="4811878"/>
                <a:ext cx="1435727" cy="4025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𝐼</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𝐽</m:t>
                          </m:r>
                        </m:sub>
                      </m:s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𝐾</m:t>
                          </m:r>
                        </m:e>
                      </m:acc>
                    </m:oMath>
                  </m:oMathPara>
                </a14:m>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3298829" y="4811878"/>
                <a:ext cx="1435727" cy="402546"/>
              </a:xfrm>
              <a:prstGeom prst="rect">
                <a:avLst/>
              </a:prstGeom>
              <a:blipFill rotWithShape="0">
                <a:blip r:embed="rId6"/>
                <a:stretch>
                  <a:fillRect r="-8475" b="-7576"/>
                </a:stretch>
              </a:blipFill>
            </p:spPr>
            <p:txBody>
              <a:bodyPr/>
              <a:lstStyle/>
              <a:p>
                <a:r>
                  <a:rPr lang="en-US">
                    <a:noFill/>
                  </a:rPr>
                  <a:t> </a:t>
                </a:r>
              </a:p>
            </p:txBody>
          </p:sp>
        </mc:Fallback>
      </mc:AlternateContent>
      <p:cxnSp>
        <p:nvCxnSpPr>
          <p:cNvPr id="18" name="Straight Arrow Connector 17"/>
          <p:cNvCxnSpPr/>
          <p:nvPr/>
        </p:nvCxnSpPr>
        <p:spPr>
          <a:xfrm>
            <a:off x="2313992" y="3269230"/>
            <a:ext cx="1455575" cy="113481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278291" y="4332141"/>
            <a:ext cx="715618" cy="369332"/>
          </a:xfrm>
          <a:prstGeom prst="rect">
            <a:avLst/>
          </a:prstGeom>
          <a:noFill/>
        </p:spPr>
        <p:txBody>
          <a:bodyPr wrap="square" rtlCol="0">
            <a:spAutoFit/>
          </a:bodyPr>
          <a:lstStyle/>
          <a:p>
            <a:r>
              <a:rPr lang="en-US" dirty="0"/>
              <a:t>-</a:t>
            </a:r>
          </a:p>
        </p:txBody>
      </p:sp>
      <p:sp>
        <p:nvSpPr>
          <p:cNvPr id="20" name="TextBox 19"/>
          <p:cNvSpPr txBox="1"/>
          <p:nvPr/>
        </p:nvSpPr>
        <p:spPr>
          <a:xfrm>
            <a:off x="580116" y="4343534"/>
            <a:ext cx="715618" cy="369332"/>
          </a:xfrm>
          <a:prstGeom prst="rect">
            <a:avLst/>
          </a:prstGeom>
          <a:noFill/>
        </p:spPr>
        <p:txBody>
          <a:bodyPr wrap="square" rtlCol="0">
            <a:spAutoFit/>
          </a:bodyPr>
          <a:lstStyle/>
          <a:p>
            <a:r>
              <a:rPr lang="en-US" dirty="0"/>
              <a:t>-</a:t>
            </a:r>
          </a:p>
        </p:txBody>
      </p:sp>
      <p:sp>
        <p:nvSpPr>
          <p:cNvPr id="21" name="TextBox 20"/>
          <p:cNvSpPr txBox="1"/>
          <p:nvPr/>
        </p:nvSpPr>
        <p:spPr>
          <a:xfrm>
            <a:off x="1839829" y="4365200"/>
            <a:ext cx="715618" cy="369332"/>
          </a:xfrm>
          <a:prstGeom prst="rect">
            <a:avLst/>
          </a:prstGeom>
          <a:noFill/>
        </p:spPr>
        <p:txBody>
          <a:bodyPr wrap="square" rtlCol="0">
            <a:spAutoFit/>
          </a:bodyPr>
          <a:lstStyle/>
          <a:p>
            <a:r>
              <a:rPr lang="en-US" dirty="0"/>
              <a:t>-</a:t>
            </a:r>
          </a:p>
        </p:txBody>
      </p:sp>
      <p:cxnSp>
        <p:nvCxnSpPr>
          <p:cNvPr id="23" name="Straight Arrow Connector 22"/>
          <p:cNvCxnSpPr/>
          <p:nvPr/>
        </p:nvCxnSpPr>
        <p:spPr>
          <a:xfrm flipV="1">
            <a:off x="880497" y="3154830"/>
            <a:ext cx="1765976" cy="1304015"/>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467283" y="3112042"/>
            <a:ext cx="1765976" cy="1304015"/>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090057" y="3269230"/>
            <a:ext cx="1679510" cy="1146827"/>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p:cNvSpPr txBox="1"/>
              <p:nvPr/>
            </p:nvSpPr>
            <p:spPr>
              <a:xfrm>
                <a:off x="4485955" y="4801813"/>
                <a:ext cx="887730" cy="4025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𝐼</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𝐽</m:t>
                          </m:r>
                        </m:sub>
                      </m:s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𝐾</m:t>
                          </m:r>
                        </m:e>
                      </m:acc>
                    </m:oMath>
                  </m:oMathPara>
                </a14:m>
                <a:endParaRPr lang="en-US" dirty="0"/>
              </a:p>
            </p:txBody>
          </p:sp>
        </mc:Choice>
        <mc:Fallback xmlns="">
          <p:sp>
            <p:nvSpPr>
              <p:cNvPr id="28" name="TextBox 27"/>
              <p:cNvSpPr txBox="1">
                <a:spLocks noRot="1" noChangeAspect="1" noMove="1" noResize="1" noEditPoints="1" noAdjustHandles="1" noChangeArrowheads="1" noChangeShapeType="1" noTextEdit="1"/>
              </p:cNvSpPr>
              <p:nvPr/>
            </p:nvSpPr>
            <p:spPr>
              <a:xfrm>
                <a:off x="4485955" y="4801813"/>
                <a:ext cx="887730" cy="402546"/>
              </a:xfrm>
              <a:prstGeom prst="rect">
                <a:avLst/>
              </a:prstGeom>
              <a:blipFill rotWithShape="0">
                <a:blip r:embed="rId7"/>
                <a:stretch>
                  <a:fillRect r="-48630" b="-60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5473061" y="4812965"/>
                <a:ext cx="872924" cy="40267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𝐽</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𝐾</m:t>
                          </m:r>
                        </m:sub>
                      </m:s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𝐼</m:t>
                          </m:r>
                        </m:e>
                      </m:acc>
                    </m:oMath>
                  </m:oMathPara>
                </a14:m>
                <a:endParaRPr 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5473061" y="4812965"/>
                <a:ext cx="872924" cy="402674"/>
              </a:xfrm>
              <a:prstGeom prst="rect">
                <a:avLst/>
              </a:prstGeom>
              <a:blipFill rotWithShape="0">
                <a:blip r:embed="rId8"/>
                <a:stretch>
                  <a:fillRect t="-6061" r="-34266" b="-60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6183837" y="4778242"/>
                <a:ext cx="1451114" cy="3768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𝐾</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𝐼</m:t>
                          </m:r>
                        </m:sub>
                      </m:s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𝐽</m:t>
                          </m:r>
                        </m:e>
                      </m:acc>
                    </m:oMath>
                  </m:oMathPara>
                </a14:m>
                <a:endParaRPr lang="en-US" dirty="0"/>
              </a:p>
            </p:txBody>
          </p:sp>
        </mc:Choice>
        <mc:Fallback xmlns="">
          <p:sp>
            <p:nvSpPr>
              <p:cNvPr id="30" name="TextBox 29"/>
              <p:cNvSpPr txBox="1">
                <a:spLocks noRot="1" noChangeAspect="1" noMove="1" noResize="1" noEditPoints="1" noAdjustHandles="1" noChangeArrowheads="1" noChangeShapeType="1" noTextEdit="1"/>
              </p:cNvSpPr>
              <p:nvPr/>
            </p:nvSpPr>
            <p:spPr>
              <a:xfrm>
                <a:off x="6183837" y="4778242"/>
                <a:ext cx="1451114" cy="376898"/>
              </a:xfrm>
              <a:prstGeom prst="rect">
                <a:avLst/>
              </a:prstGeom>
              <a:blipFill rotWithShape="0">
                <a:blip r:embed="rId9"/>
                <a:stretch>
                  <a:fillRect t="-6452" b="-11290"/>
                </a:stretch>
              </a:blipFill>
            </p:spPr>
            <p:txBody>
              <a:bodyPr/>
              <a:lstStyle/>
              <a:p>
                <a:r>
                  <a:rPr lang="en-US">
                    <a:noFill/>
                  </a:rPr>
                  <a:t> </a:t>
                </a:r>
              </a:p>
            </p:txBody>
          </p:sp>
        </mc:Fallback>
      </mc:AlternateContent>
      <p:pic>
        <p:nvPicPr>
          <p:cNvPr id="1026" name="Picture 2" descr="image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39212" y="4164087"/>
            <a:ext cx="4460079" cy="2412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20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1000" fill="hold"/>
                                        <p:tgtEl>
                                          <p:spTgt spid="20"/>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barn(inVertical)">
                                      <p:cBhvr>
                                        <p:cTn id="48" dur="500"/>
                                        <p:tgtEl>
                                          <p:spTgt spid="19"/>
                                        </p:tgtEl>
                                      </p:cBhvr>
                                    </p:animEffect>
                                  </p:childTnLst>
                                </p:cTn>
                              </p:par>
                              <p:par>
                                <p:cTn id="49" presetID="16" presetClass="entr" presetSubtype="21" fill="hold"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barn(inVertical)">
                                      <p:cBhvr>
                                        <p:cTn id="51" dur="500"/>
                                        <p:tgtEl>
                                          <p:spTgt spid="25"/>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barn(inVertical)">
                                      <p:cBhvr>
                                        <p:cTn id="54" dur="500"/>
                                        <p:tgtEl>
                                          <p:spTgt spid="29"/>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circle(in)">
                                      <p:cBhvr>
                                        <p:cTn id="59" dur="2000"/>
                                        <p:tgtEl>
                                          <p:spTgt spid="21"/>
                                        </p:tgtEl>
                                      </p:cBhvr>
                                    </p:animEffect>
                                  </p:childTnLst>
                                </p:cTn>
                              </p:par>
                              <p:par>
                                <p:cTn id="60" presetID="6" presetClass="entr" presetSubtype="16" fill="hold"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circle(in)">
                                      <p:cBhvr>
                                        <p:cTn id="62" dur="2000"/>
                                        <p:tgtEl>
                                          <p:spTgt spid="27"/>
                                        </p:tgtEl>
                                      </p:cBhvr>
                                    </p:animEffect>
                                  </p:childTnLst>
                                </p:cTn>
                              </p:par>
                              <p:par>
                                <p:cTn id="63" presetID="6" presetClass="entr" presetSubtype="16"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circle(in)">
                                      <p:cBhvr>
                                        <p:cTn id="65"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p:bldP spid="19" grpId="0"/>
      <p:bldP spid="20" grpId="0"/>
      <p:bldP spid="21" grpId="0"/>
      <p:bldP spid="28" grpId="0"/>
      <p:bldP spid="29" grpId="0"/>
      <p:bldP spid="30"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1569</TotalTime>
  <Words>842</Words>
  <Application>Microsoft Office PowerPoint</Application>
  <PresentationFormat>Widescreen</PresentationFormat>
  <Paragraphs>146</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 Math</vt:lpstr>
      <vt:lpstr>Tahoma</vt:lpstr>
      <vt:lpstr>Trebuchet MS</vt:lpstr>
      <vt:lpstr>Berlin</vt:lpstr>
      <vt:lpstr>MATH REVIEW</vt:lpstr>
      <vt:lpstr>VECTOR NOTATION</vt:lpstr>
      <vt:lpstr>VECTOR NOTATION</vt:lpstr>
      <vt:lpstr>VECTOR OPERATIONS</vt:lpstr>
      <vt:lpstr>DOT PRODUCTS</vt:lpstr>
      <vt:lpstr>DOT PRODUCTS</vt:lpstr>
      <vt:lpstr>CROSS PRODUCTS (VECTOR PRODUCT)</vt:lpstr>
      <vt:lpstr>CROSS PRODUCTS (VECTOR PRODUCT)</vt:lpstr>
      <vt:lpstr>CROSS PRODUCTS (VECTOR PRODUCT)</vt:lpstr>
      <vt:lpstr>CROSS PRODUCT EXAMPLE</vt:lpstr>
      <vt:lpstr>ANGLES AND QUADRANT CHECKS</vt:lpstr>
      <vt:lpstr>ANGLES AND QUADRANT CHECKS</vt:lpstr>
      <vt:lpstr>ANGLES AND QUADRANT CHECKS</vt:lpstr>
      <vt:lpstr>ANGLES AND QUADRANT CHECKS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SPSM 5740 Lesson 2</dc:title>
  <dc:creator>Lynnane George</dc:creator>
  <cp:lastModifiedBy>Daniel Benishek</cp:lastModifiedBy>
  <cp:revision>138</cp:revision>
  <dcterms:created xsi:type="dcterms:W3CDTF">2014-10-19T04:02:47Z</dcterms:created>
  <dcterms:modified xsi:type="dcterms:W3CDTF">2021-01-23T03:29:17Z</dcterms:modified>
</cp:coreProperties>
</file>