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Lucida Sans" panose="020B0602030504020204" pitchFamily="34" charset="0"/>
      <p:regular r:id="rId30"/>
      <p:bold r:id="rId31"/>
      <p:italic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g0+7JKSqGBEPWJtqfwYbRSDPT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14" autoAdjust="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odot/Data/Documents/QuickFacts_2020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Chance of injury, damage, or loss. In driving, risk is the possibility of having a conflict that results in a crash.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2020 Oregon Motor Vehicle Traffic Crashes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Quick Facts</a:t>
            </a:r>
            <a:endParaRPr sz="10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NHTSA’s National Center for Statistics and Analysis</a:t>
            </a:r>
            <a:endParaRPr sz="9600" dirty="0">
              <a:solidFill>
                <a:srgbClr val="FF0000"/>
              </a:solidFill>
            </a:endParaRPr>
          </a:p>
        </p:txBody>
      </p:sp>
      <p:sp>
        <p:nvSpPr>
          <p:cNvPr id="68" name="Google Shape;6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Leading cause of unintentional deaths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Chance of injury, damage, or loss. In driving, risk is the possibility of having a conflict that results in a crash.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dirty="0"/>
              <a:t>Risk is always present and continually changes depending on the situation, which is known as situational awareness. Situational awareness is defined as </a:t>
            </a:r>
            <a:r>
              <a:rPr lang="en-US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the perception of environmental elements and events with respect to time or space, the comprehension of their meaning, and the projection of their future status.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will be covered more within SIM.</a:t>
            </a:r>
            <a:endParaRPr dirty="0"/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NHTSA 202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There were 1,885 young drivers killed in motor vehicle crashes.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8.5 percent of all drivers involved in fatal crashes in 2017 were 15 to 20 years old.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Young drivers accounted for 5.1 percent of the total number of licensed drivers in the United States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rate of drivers involved in fatal crashes per 100,000 licensed drivers for young female drivers was 21.54 in 2020.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For young male drivers in 2020, the involvement rate was 56.59, more than twice that of young female drivers.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During 2020, there were 219 motorcycle riders 15 to 20 years old killed in crashes.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Of the young drivers killed with known restraint use, 52 percent were unrestrained at the time of the crashes in 2020. 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Twenty-nine percent of young drivers 15 to 20 years old who were killed in crashes in 20120 had blood alcohol concentrations (BACs) of .01 g/dL or higher; 82 percent of those young drivers also had BACs of .08 g/dL or higher. 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There were 228.2 million licensed drivers in the United States in 2020. Young drivers accounted for 5.1 percent (11.6 million) of the total in 2020.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In 2017, there were an estimated 5,250,837 police-reported traffic crashes,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Of those crashes there were 35,766 that resulted in fatalities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 38,824 people were killed and an estimated 2,282000 people were injured.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/>
              <a:t>Of the 35,766 crashes 14% (5,037) were 15-to-20- year old drivers</a:t>
            </a:r>
            <a:endParaRPr dirty="0"/>
          </a:p>
        </p:txBody>
      </p:sp>
      <p:sp>
        <p:nvSpPr>
          <p:cNvPr id="137" name="Google Shape;13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2020 Oregon Motor Vehicle Traffic Crashes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Quick Facts </a:t>
            </a:r>
            <a:r>
              <a:rPr lang="en-US" sz="1600" b="0" i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https://www.oregon.gov/odot/Data/Documents/QuickFacts_2020.pdf</a:t>
            </a:r>
            <a:endParaRPr sz="1100" b="0" dirty="0"/>
          </a:p>
        </p:txBody>
      </p:sp>
      <p:sp>
        <p:nvSpPr>
          <p:cNvPr id="153" name="Google Shape;15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2020 Oregon Motor Vehicle Traffic Crashes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Quick Facts</a:t>
            </a:r>
            <a:endParaRPr sz="10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910" y="282004"/>
            <a:ext cx="5016500" cy="3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Title Slide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3" name="Google Shape;5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910" y="282004"/>
            <a:ext cx="5016500" cy="3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740664" y="871759"/>
            <a:ext cx="10515600" cy="8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740664" y="1962913"/>
            <a:ext cx="10515600" cy="436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910" y="282004"/>
            <a:ext cx="5016500" cy="3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740664" y="871759"/>
            <a:ext cx="10515600" cy="8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910" y="282004"/>
            <a:ext cx="5016500" cy="3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740664" y="871759"/>
            <a:ext cx="10515600" cy="8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740664" y="1962913"/>
            <a:ext cx="10515600" cy="436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910" y="282004"/>
            <a:ext cx="5016500" cy="3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Title Slide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910" y="282004"/>
            <a:ext cx="5016500" cy="3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910" y="282004"/>
            <a:ext cx="5016500" cy="3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740664" y="871759"/>
            <a:ext cx="10515600" cy="8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910" y="282004"/>
            <a:ext cx="5016500" cy="3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740664" y="871759"/>
            <a:ext cx="10515600" cy="8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910" y="282004"/>
            <a:ext cx="5016500" cy="3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740664" y="871760"/>
            <a:ext cx="105156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5910" y="282004"/>
            <a:ext cx="5016500" cy="3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2"/>
          <p:cNvSpPr txBox="1"/>
          <p:nvPr/>
        </p:nvSpPr>
        <p:spPr>
          <a:xfrm>
            <a:off x="740664" y="1240060"/>
            <a:ext cx="10515600" cy="465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Lato"/>
              <a:buNone/>
            </a:pPr>
            <a:r>
              <a:rPr lang="en-US" sz="2400" b="1" i="0" dirty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740664" y="871759"/>
            <a:ext cx="10515600" cy="8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740664" y="1962913"/>
            <a:ext cx="10515600" cy="436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740664" y="871759"/>
            <a:ext cx="10515600" cy="8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  <a:defRPr sz="4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740664" y="1962913"/>
            <a:ext cx="10515600" cy="436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6300" dirty="0">
                <a:latin typeface="+mj-lt"/>
              </a:rPr>
              <a:t>What is Risk?</a:t>
            </a:r>
          </a:p>
        </p:txBody>
      </p:sp>
      <p:sp>
        <p:nvSpPr>
          <p:cNvPr id="64" name="Google Shape;64;p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5400"/>
              <a:buNone/>
            </a:pPr>
            <a:r>
              <a:rPr lang="en-US" sz="2800" b="1" dirty="0">
                <a:latin typeface="+mj-lt"/>
              </a:rPr>
              <a:t>Driver Statistics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143692" y="1874490"/>
            <a:ext cx="4123508" cy="57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 b="0" dirty="0">
                <a:latin typeface="Arial"/>
                <a:ea typeface="Arial"/>
                <a:cs typeface="Arial"/>
                <a:sym typeface="Arial"/>
              </a:rPr>
              <a:t>6. Failed to maintain lane</a:t>
            </a: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lang="en-US" sz="2400" dirty="0">
                <a:latin typeface="Calibri"/>
                <a:ea typeface="Calibri"/>
                <a:cs typeface="Calibri"/>
                <a:sym typeface="Calibri"/>
              </a:rPr>
            </a:b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</a:pP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647" r="9222" b="5443"/>
          <a:stretch/>
        </p:blipFill>
        <p:spPr>
          <a:xfrm>
            <a:off x="4618156" y="816619"/>
            <a:ext cx="7430152" cy="587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 txBox="1"/>
          <p:nvPr/>
        </p:nvSpPr>
        <p:spPr>
          <a:xfrm>
            <a:off x="143692" y="588180"/>
            <a:ext cx="46808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 10 Driver Errors</a:t>
            </a:r>
            <a:endParaRPr sz="3400" dirty="0"/>
          </a:p>
        </p:txBody>
      </p:sp>
      <p:sp>
        <p:nvSpPr>
          <p:cNvPr id="187" name="Google Shape;187;p10"/>
          <p:cNvSpPr txBox="1"/>
          <p:nvPr/>
        </p:nvSpPr>
        <p:spPr>
          <a:xfrm>
            <a:off x="143692" y="3681900"/>
            <a:ext cx="520610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</a:t>
            </a:r>
            <a:r>
              <a:rPr lang="en-US" sz="2700" dirty="0">
                <a:solidFill>
                  <a:schemeClr val="dk1"/>
                </a:solidFill>
              </a:rPr>
              <a:t>Disregarded traffic </a:t>
            </a:r>
            <a:endParaRPr lang="en-US" sz="2700" dirty="0"/>
          </a:p>
          <a:p>
            <a:pPr lvl="0"/>
            <a:r>
              <a:rPr lang="en-US" sz="2700" dirty="0">
                <a:solidFill>
                  <a:schemeClr val="dk1"/>
                </a:solidFill>
              </a:rPr>
              <a:t>signal</a:t>
            </a:r>
            <a:endParaRPr lang="en-US" sz="2700" dirty="0"/>
          </a:p>
        </p:txBody>
      </p:sp>
      <p:sp>
        <p:nvSpPr>
          <p:cNvPr id="188" name="Google Shape;188;p10"/>
          <p:cNvSpPr txBox="1"/>
          <p:nvPr/>
        </p:nvSpPr>
        <p:spPr>
          <a:xfrm>
            <a:off x="143692" y="2593237"/>
            <a:ext cx="421587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lang="en-US" sz="2700" dirty="0">
                <a:solidFill>
                  <a:schemeClr val="dk1"/>
                </a:solidFill>
              </a:rPr>
              <a:t>Left turn in front of on-coming traffic</a:t>
            </a:r>
            <a:endParaRPr sz="2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143692" y="4773424"/>
            <a:ext cx="484034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dk1"/>
                </a:solidFill>
                <a:sym typeface="Arial"/>
              </a:rPr>
              <a:t>9. Following too closely</a:t>
            </a:r>
            <a:endParaRPr sz="2700" dirty="0"/>
          </a:p>
        </p:txBody>
      </p:sp>
      <p:sp>
        <p:nvSpPr>
          <p:cNvPr id="190" name="Google Shape;190;p10"/>
          <p:cNvSpPr txBox="1"/>
          <p:nvPr/>
        </p:nvSpPr>
        <p:spPr>
          <a:xfrm>
            <a:off x="143692" y="5431363"/>
            <a:ext cx="484034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dk1"/>
                </a:solidFill>
                <a:sym typeface="Arial"/>
              </a:rPr>
              <a:t>10. Failed to Negotiate a Curve</a:t>
            </a:r>
            <a:endParaRPr sz="2700" dirty="0"/>
          </a:p>
        </p:txBody>
      </p:sp>
      <p:sp>
        <p:nvSpPr>
          <p:cNvPr id="191" name="Google Shape;191;p10"/>
          <p:cNvSpPr/>
          <p:nvPr/>
        </p:nvSpPr>
        <p:spPr>
          <a:xfrm>
            <a:off x="-271451" y="6540974"/>
            <a:ext cx="518161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Sources: </a:t>
            </a:r>
            <a:r>
              <a:rPr lang="en-US" sz="100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 Oregon Motor Vehicle Traffic Crashes Quick Facts </a:t>
            </a:r>
            <a:endParaRPr sz="1200" i="0" u="none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" descr="USDOT 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5888" y="707416"/>
            <a:ext cx="1893888" cy="8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/>
          <p:nvPr/>
        </p:nvSpPr>
        <p:spPr>
          <a:xfrm>
            <a:off x="154027" y="6248821"/>
            <a:ext cx="74197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Sources: Crime – Federal Bureau of Investigation’s 2019 Crime Clock Statistics</a:t>
            </a:r>
            <a:endParaRPr lang="en-US" sz="105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NHTSA Traffic Safety Facts, “Highlights of 2017 Motor Vehicle Crashes”  </a:t>
            </a:r>
            <a:endParaRPr sz="105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2" descr="US Click it or Tictet imag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7998" y="862012"/>
            <a:ext cx="6096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 descr="US NHTSA Imag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8895" y="784392"/>
            <a:ext cx="1050925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usa-fla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9211" y="937738"/>
            <a:ext cx="1112838" cy="68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4112004" y="2233718"/>
            <a:ext cx="2995156" cy="2223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2"/>
          <p:cNvGrpSpPr/>
          <p:nvPr/>
        </p:nvGrpSpPr>
        <p:grpSpPr>
          <a:xfrm>
            <a:off x="563123" y="1557154"/>
            <a:ext cx="10911841" cy="4192392"/>
            <a:chOff x="113027" y="1273635"/>
            <a:chExt cx="9144000" cy="4193038"/>
          </a:xfrm>
        </p:grpSpPr>
        <p:sp>
          <p:nvSpPr>
            <p:cNvPr id="78" name="Google Shape;78;p2"/>
            <p:cNvSpPr/>
            <p:nvPr/>
          </p:nvSpPr>
          <p:spPr>
            <a:xfrm>
              <a:off x="5769461" y="1287929"/>
              <a:ext cx="3445623" cy="83112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12700" dir="12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44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rashes 2017</a:t>
              </a:r>
              <a:r>
                <a:rPr lang="en-US" sz="4000" b="1" dirty="0">
                  <a:solidFill>
                    <a:srgbClr val="FF000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 </a:t>
              </a: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95980" y="1273635"/>
              <a:ext cx="3084499" cy="83112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12700" dir="12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44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rimes 2019</a:t>
              </a:r>
              <a:endParaRPr sz="48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027" y="4636282"/>
              <a:ext cx="9144000" cy="830391"/>
            </a:xfrm>
            <a:prstGeom prst="rect">
              <a:avLst/>
            </a:prstGeom>
            <a:noFill/>
            <a:ln>
              <a:noFill/>
            </a:ln>
            <a:effectLst>
              <a:outerShdw blurRad="127000" dist="12700" dir="120000" sx="99000" sy="99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-US" sz="24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alcohol-impaired fatality every </a:t>
              </a:r>
              <a:r>
                <a:rPr lang="en-US" sz="48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48</a:t>
              </a:r>
              <a:r>
                <a:rPr lang="en-US" sz="24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minutes.</a:t>
              </a:r>
              <a:endParaRPr dirty="0"/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1085850" y="2147205"/>
              <a:ext cx="2724151" cy="860832"/>
              <a:chOff x="561744" y="726690"/>
              <a:chExt cx="2724151" cy="860832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931863" y="756117"/>
                <a:ext cx="2354032" cy="8314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12700" dir="120000" sx="99000" sy="99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murder occurs every </a:t>
                </a:r>
                <a:endParaRPr dirty="0"/>
              </a:p>
              <a:p>
                <a:pPr marL="0" marR="0" lvl="0" indent="0" algn="l" rtl="0">
                  <a:lnSpc>
                    <a:spcPct val="8571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32.1</a:t>
                </a:r>
                <a:r>
                  <a:rPr lang="en-US" sz="18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minutes </a:t>
                </a:r>
                <a:endParaRPr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561744" y="726690"/>
                <a:ext cx="590226" cy="8309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12700" dir="120000" sx="99000" sy="99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b="1" dirty="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r>
                  <a:rPr lang="en-US" sz="32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619125" y="2917436"/>
              <a:ext cx="2733676" cy="870357"/>
              <a:chOff x="552219" y="717165"/>
              <a:chExt cx="2733676" cy="870357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31863" y="756117"/>
                <a:ext cx="2354032" cy="8314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12700" dir="120000" sx="99000" sy="99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violent crime every </a:t>
                </a:r>
                <a:endParaRPr dirty="0"/>
              </a:p>
              <a:p>
                <a:pPr marL="0" marR="0" lvl="0" indent="0" algn="l" rtl="0">
                  <a:lnSpc>
                    <a:spcPct val="8571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26.3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seconds </a:t>
                </a: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52219" y="717165"/>
                <a:ext cx="590226" cy="8309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12700" dir="120000" sx="99000" sy="99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b="1" dirty="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r>
                  <a:rPr lang="en-US" sz="32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838200" y="3720393"/>
              <a:ext cx="2743201" cy="851307"/>
              <a:chOff x="542694" y="736215"/>
              <a:chExt cx="2743201" cy="851307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931863" y="756117"/>
                <a:ext cx="2354032" cy="8314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12700" dir="120000" sx="99000" sy="99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burglary every </a:t>
                </a:r>
                <a:endParaRPr dirty="0"/>
              </a:p>
              <a:p>
                <a:pPr marL="0" marR="0" lvl="0" indent="0" algn="l" rtl="0">
                  <a:lnSpc>
                    <a:spcPct val="8571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28.3 </a:t>
                </a:r>
                <a:r>
                  <a:rPr lang="en-US" sz="18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seconds </a:t>
                </a: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42694" y="736215"/>
                <a:ext cx="590226" cy="8309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12700" dir="120000" sx="99000" sy="99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b="1" dirty="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r>
                  <a:rPr lang="en-US" sz="32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5734050" y="2148184"/>
              <a:ext cx="2724151" cy="830997"/>
              <a:chOff x="561744" y="718791"/>
              <a:chExt cx="2724151" cy="830997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931863" y="756117"/>
                <a:ext cx="2354032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12700" dir="120000" sx="99000" sy="99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fatality every </a:t>
                </a:r>
                <a:endParaRPr dirty="0"/>
              </a:p>
              <a:p>
                <a:pPr marL="0" marR="0" lvl="0" indent="0" algn="l" rtl="0">
                  <a:lnSpc>
                    <a:spcPct val="8571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14</a:t>
                </a:r>
                <a:r>
                  <a:rPr lang="en-US" sz="18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minutes </a:t>
                </a: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561744" y="718791"/>
                <a:ext cx="590226" cy="8309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12700" dir="120000" sx="99000" sy="99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b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r>
                  <a:rPr lang="en-US" sz="32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Google Shape;93;p2"/>
            <p:cNvGrpSpPr/>
            <p:nvPr/>
          </p:nvGrpSpPr>
          <p:grpSpPr>
            <a:xfrm>
              <a:off x="6046749" y="2919062"/>
              <a:ext cx="2781299" cy="831124"/>
              <a:chOff x="580794" y="718791"/>
              <a:chExt cx="2781299" cy="831124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931862" y="756117"/>
                <a:ext cx="2430231" cy="7079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12700" dir="120000" sx="99000" sy="99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people injured every </a:t>
                </a:r>
                <a:endParaRPr dirty="0"/>
              </a:p>
              <a:p>
                <a:pPr marL="0" marR="0" lvl="0" indent="0" algn="l" rtl="0">
                  <a:lnSpc>
                    <a:spcPct val="8571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60</a:t>
                </a:r>
                <a:r>
                  <a:rPr lang="en-US" sz="18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seconds </a:t>
                </a: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580794" y="718791"/>
                <a:ext cx="590226" cy="8311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12700" dir="120000" sx="99000" sy="99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b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r>
                  <a:rPr lang="en-US" sz="32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oogle Shape;96;p2"/>
            <p:cNvGrpSpPr/>
            <p:nvPr/>
          </p:nvGrpSpPr>
          <p:grpSpPr>
            <a:xfrm>
              <a:off x="5866005" y="3720699"/>
              <a:ext cx="3105149" cy="830997"/>
              <a:chOff x="561744" y="726690"/>
              <a:chExt cx="3105149" cy="830997"/>
            </a:xfrm>
          </p:grpSpPr>
          <p:sp>
            <p:nvSpPr>
              <p:cNvPr id="97" name="Google Shape;97;p2"/>
              <p:cNvSpPr/>
              <p:nvPr/>
            </p:nvSpPr>
            <p:spPr>
              <a:xfrm>
                <a:off x="931862" y="756117"/>
                <a:ext cx="2735031" cy="7079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12700" dir="120000" sx="99000" sy="99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Pedestrian fatality</a:t>
                </a:r>
                <a:endParaRPr dirty="0"/>
              </a:p>
              <a:p>
                <a:pPr marL="0" marR="0" lvl="0" indent="0" algn="l" rtl="0">
                  <a:lnSpc>
                    <a:spcPct val="8571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every </a:t>
                </a:r>
                <a:r>
                  <a:rPr lang="en-US" sz="2800" b="1" dirty="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88</a:t>
                </a:r>
                <a:r>
                  <a:rPr lang="en-US" sz="18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minutes </a:t>
                </a: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561744" y="726690"/>
                <a:ext cx="590226" cy="8309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12700" dir="120000" sx="99000" sy="99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b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r>
                  <a:rPr lang="en-US" sz="32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7203357" y="2853872"/>
            <a:ext cx="4087306" cy="169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Risk?</a:t>
            </a:r>
            <a:endParaRPr dirty="0"/>
          </a:p>
        </p:txBody>
      </p:sp>
      <p:pic>
        <p:nvPicPr>
          <p:cNvPr id="105" name="Google Shape;105;p3" descr="A picture containing person, person, photo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6820" r="-1"/>
          <a:stretch/>
        </p:blipFill>
        <p:spPr>
          <a:xfrm>
            <a:off x="566905" y="1002576"/>
            <a:ext cx="5529095" cy="5394960"/>
          </a:xfrm>
          <a:custGeom>
            <a:avLst/>
            <a:gdLst/>
            <a:ahLst/>
            <a:cxnLst/>
            <a:rect l="l" t="t" r="r" b="b"/>
            <a:pathLst>
              <a:path w="7028495" h="6858000" extrusionOk="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1" y="681038"/>
            <a:ext cx="10520702" cy="103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8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Driving behavior is based on risk awareness</a:t>
            </a:r>
            <a:endParaRPr sz="3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542637" y="2094766"/>
            <a:ext cx="4402540" cy="3729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5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Many drivers </a:t>
            </a:r>
            <a:r>
              <a:rPr lang="en-US" sz="2500" i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do not understand the risks involved when driving</a:t>
            </a:r>
            <a:endParaRPr sz="2500" dirty="0">
              <a:latin typeface="+mj-l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500" i="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500" i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Awareness is crucial in managing risks successfully</a:t>
            </a:r>
            <a:endParaRPr sz="2500" dirty="0">
              <a:latin typeface="+mj-l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500" i="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500" b="0" i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Visibility, space and time are the </a:t>
            </a:r>
            <a:r>
              <a:rPr lang="en-US" sz="2500" i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driver's</a:t>
            </a:r>
            <a:r>
              <a:rPr lang="en-US" sz="2500" b="0" i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 best tools</a:t>
            </a:r>
            <a:endParaRPr sz="2500" dirty="0">
              <a:latin typeface="+mj-lt"/>
            </a:endParaRPr>
          </a:p>
        </p:txBody>
      </p:sp>
      <p:pic>
        <p:nvPicPr>
          <p:cNvPr id="113" name="Google Shape;113;p4" descr="A picture containing snow, ship, large,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109" r="-1" b="22870"/>
          <a:stretch/>
        </p:blipFill>
        <p:spPr>
          <a:xfrm rot="10800000">
            <a:off x="5298248" y="2263208"/>
            <a:ext cx="6351115" cy="372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/>
        </p:nvSpPr>
        <p:spPr>
          <a:xfrm>
            <a:off x="815170" y="1782395"/>
            <a:ext cx="5456321" cy="4524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Deaths			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1,885 Drivers </a:t>
            </a:r>
            <a:r>
              <a:rPr lang="en-US" sz="2200" dirty="0">
                <a:solidFill>
                  <a:schemeClr val="dk1"/>
                </a:solidFill>
              </a:rPr>
              <a:t>(8.5% of all drivers)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219 Motorcycle Riders    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Crashes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</a:rPr>
              <a:t>Decreased by 20% from 2019 to 2020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fatal crashes increased by 14%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</a:t>
            </a:r>
            <a:endParaRPr dirty="0"/>
          </a:p>
        </p:txBody>
      </p:sp>
      <p:sp>
        <p:nvSpPr>
          <p:cNvPr id="121" name="Google Shape;121;p5"/>
          <p:cNvSpPr txBox="1"/>
          <p:nvPr/>
        </p:nvSpPr>
        <p:spPr>
          <a:xfrm>
            <a:off x="144716" y="6413891"/>
            <a:ext cx="1019065" cy="27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NHTSA 2020</a:t>
            </a:r>
            <a:endParaRPr sz="1000" dirty="0"/>
          </a:p>
        </p:txBody>
      </p:sp>
      <p:sp>
        <p:nvSpPr>
          <p:cNvPr id="122" name="Google Shape;122;p5"/>
          <p:cNvSpPr txBox="1"/>
          <p:nvPr/>
        </p:nvSpPr>
        <p:spPr>
          <a:xfrm>
            <a:off x="384862" y="193866"/>
            <a:ext cx="11212406" cy="65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1884676" y="847493"/>
            <a:ext cx="8422647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Statistics 2020: 15-20 years old</a:t>
            </a:r>
            <a:endParaRPr sz="3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F75153-9F71-3412-CD3D-4E899513DD43}"/>
              </a:ext>
            </a:extLst>
          </p:cNvPr>
          <p:cNvSpPr txBox="1"/>
          <p:nvPr/>
        </p:nvSpPr>
        <p:spPr>
          <a:xfrm>
            <a:off x="6622473" y="1782169"/>
            <a:ext cx="523701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Gender</a:t>
            </a:r>
          </a:p>
          <a:p>
            <a:endParaRPr lang="en-US"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200" dirty="0">
                <a:solidFill>
                  <a:schemeClr val="dk1"/>
                </a:solidFill>
              </a:rPr>
              <a:t>Females- 21.54% involved in fatal crashes</a:t>
            </a:r>
          </a:p>
          <a:p>
            <a:endParaRPr lang="en-US" sz="2200" dirty="0">
              <a:solidFill>
                <a:schemeClr val="dk1"/>
              </a:solidFill>
            </a:endParaRPr>
          </a:p>
          <a:p>
            <a:r>
              <a:rPr lang="en-US" sz="2200" dirty="0">
                <a:solidFill>
                  <a:schemeClr val="dk1"/>
                </a:solidFill>
              </a:rPr>
              <a:t>Males- 56.59% involved in fatal crashes</a:t>
            </a:r>
          </a:p>
          <a:p>
            <a:endParaRPr lang="en-US" sz="2000" dirty="0">
              <a:solidFill>
                <a:schemeClr val="dk1"/>
              </a:solidFill>
            </a:endParaRPr>
          </a:p>
          <a:p>
            <a:endParaRPr lang="en-US" sz="2000" dirty="0">
              <a:solidFill>
                <a:schemeClr val="dk1"/>
              </a:solidFill>
            </a:endParaRPr>
          </a:p>
          <a:p>
            <a:r>
              <a:rPr lang="en-US" sz="2800" b="1" dirty="0">
                <a:solidFill>
                  <a:schemeClr val="dk1"/>
                </a:solidFill>
              </a:rPr>
              <a:t>Alcohol</a:t>
            </a:r>
          </a:p>
          <a:p>
            <a:endParaRPr lang="en-US" sz="2000" b="1" dirty="0">
              <a:solidFill>
                <a:schemeClr val="dk1"/>
              </a:solidFill>
            </a:endParaRPr>
          </a:p>
          <a:p>
            <a:r>
              <a:rPr lang="en-US" sz="2200" dirty="0">
                <a:solidFill>
                  <a:schemeClr val="dk1"/>
                </a:solidFill>
              </a:rPr>
              <a:t>82% of fatal crashes had .08 BAC or higher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789709" y="1022178"/>
            <a:ext cx="10515600" cy="8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200" dirty="0">
                <a:latin typeface="Arial"/>
                <a:ea typeface="Arial"/>
                <a:cs typeface="Arial"/>
                <a:sym typeface="Arial"/>
              </a:rPr>
              <a:t>Licensed Drivers in the USA</a:t>
            </a:r>
            <a:br>
              <a:rPr lang="en-US" sz="42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200" dirty="0">
                <a:latin typeface="Arial"/>
                <a:ea typeface="Arial"/>
                <a:cs typeface="Arial"/>
                <a:sym typeface="Arial"/>
              </a:rPr>
              <a:t>2020</a:t>
            </a:r>
            <a:endParaRPr sz="4200" dirty="0"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301083" y="1933647"/>
            <a:ext cx="8350405" cy="24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Total Licensed drivers: 228.2 Million Drivers</a:t>
            </a:r>
            <a:endParaRPr sz="3200" dirty="0"/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2"/>
          </p:nvPr>
        </p:nvSpPr>
        <p:spPr>
          <a:xfrm>
            <a:off x="301083" y="3845354"/>
            <a:ext cx="8656781" cy="407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Total of Licensed Drivers aged 15 to 20 years old: 11.6 Million 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(5.1% of total number of drivers)</a:t>
            </a:r>
            <a:endParaRPr sz="3200" dirty="0"/>
          </a:p>
        </p:txBody>
      </p:sp>
      <p:sp>
        <p:nvSpPr>
          <p:cNvPr id="132" name="Google Shape;132;p6"/>
          <p:cNvSpPr txBox="1"/>
          <p:nvPr/>
        </p:nvSpPr>
        <p:spPr>
          <a:xfrm>
            <a:off x="159552" y="6462290"/>
            <a:ext cx="6096000" cy="27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NHTSA 2020</a:t>
            </a:r>
            <a:endParaRPr sz="1000" dirty="0">
              <a:latin typeface="+mj-lt"/>
            </a:endParaRPr>
          </a:p>
        </p:txBody>
      </p:sp>
      <p:pic>
        <p:nvPicPr>
          <p:cNvPr id="133" name="Google Shape;133;p6" descr="A close up of a newspap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1488" y="2233482"/>
            <a:ext cx="2702312" cy="4228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87843"/>
          </a:schemeClr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2562484" y="860926"/>
            <a:ext cx="7487837" cy="757130"/>
          </a:xfrm>
          <a:prstGeom prst="rect">
            <a:avLst/>
          </a:prstGeom>
          <a:noFill/>
          <a:ln>
            <a:noFill/>
          </a:ln>
          <a:effectLst>
            <a:outerShdw blurRad="127000" dist="12700" dir="120000" sx="99000" sy="99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lang="en-US" sz="4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2020 National C</a:t>
            </a:r>
            <a:r>
              <a:rPr lang="en-US" sz="4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rash Data</a:t>
            </a:r>
            <a:r>
              <a:rPr lang="en-US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41" name="Google Shape;141;p7"/>
          <p:cNvSpPr/>
          <p:nvPr/>
        </p:nvSpPr>
        <p:spPr>
          <a:xfrm>
            <a:off x="2603045" y="6395838"/>
            <a:ext cx="73706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Sources: NHTSA Traffic Safety Facts, 2020</a:t>
            </a:r>
            <a:endParaRPr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9748712" y="3223779"/>
            <a:ext cx="12410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38,824</a:t>
            </a:r>
            <a:endParaRPr dirty="0"/>
          </a:p>
        </p:txBody>
      </p:sp>
      <p:sp>
        <p:nvSpPr>
          <p:cNvPr id="143" name="Google Shape;143;p7"/>
          <p:cNvSpPr txBox="1"/>
          <p:nvPr/>
        </p:nvSpPr>
        <p:spPr>
          <a:xfrm>
            <a:off x="2652578" y="4443985"/>
            <a:ext cx="688684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Vehicles 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were driven by 15- to 20-year-old drivers involved in fatality crashes.</a:t>
            </a:r>
            <a:endParaRPr dirty="0"/>
          </a:p>
        </p:txBody>
      </p:sp>
      <p:sp>
        <p:nvSpPr>
          <p:cNvPr id="144" name="Google Shape;144;p7"/>
          <p:cNvSpPr txBox="1"/>
          <p:nvPr/>
        </p:nvSpPr>
        <p:spPr>
          <a:xfrm>
            <a:off x="2652578" y="3245130"/>
            <a:ext cx="776215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killed in motor vehicle traffic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crashes</a:t>
            </a:r>
            <a:endParaRPr dirty="0"/>
          </a:p>
        </p:txBody>
      </p:sp>
      <p:sp>
        <p:nvSpPr>
          <p:cNvPr id="145" name="Google Shape;145;p7"/>
          <p:cNvSpPr/>
          <p:nvPr/>
        </p:nvSpPr>
        <p:spPr>
          <a:xfrm flipH="1">
            <a:off x="9784034" y="4445279"/>
            <a:ext cx="13829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5,037</a:t>
            </a:r>
            <a:endParaRPr dirty="0"/>
          </a:p>
        </p:txBody>
      </p:sp>
      <p:sp>
        <p:nvSpPr>
          <p:cNvPr id="146" name="Google Shape;146;p7"/>
          <p:cNvSpPr txBox="1"/>
          <p:nvPr/>
        </p:nvSpPr>
        <p:spPr>
          <a:xfrm>
            <a:off x="9748712" y="2446058"/>
            <a:ext cx="13829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35,766</a:t>
            </a:r>
            <a:endParaRPr dirty="0"/>
          </a:p>
        </p:txBody>
      </p:sp>
      <p:sp>
        <p:nvSpPr>
          <p:cNvPr id="147" name="Google Shape;147;p7"/>
          <p:cNvSpPr txBox="1"/>
          <p:nvPr/>
        </p:nvSpPr>
        <p:spPr>
          <a:xfrm>
            <a:off x="2652578" y="1715041"/>
            <a:ext cx="46468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Police reported crashes</a:t>
            </a:r>
            <a:endParaRPr dirty="0"/>
          </a:p>
        </p:txBody>
      </p:sp>
      <p:sp>
        <p:nvSpPr>
          <p:cNvPr id="148" name="Google Shape;148;p7"/>
          <p:cNvSpPr txBox="1"/>
          <p:nvPr/>
        </p:nvSpPr>
        <p:spPr>
          <a:xfrm>
            <a:off x="9748712" y="1732210"/>
            <a:ext cx="17420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,250,837 </a:t>
            </a:r>
            <a:endParaRPr sz="4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2652578" y="2446058"/>
            <a:ext cx="54892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Crashes resulting in a fatality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923327" y="832918"/>
            <a:ext cx="10619767" cy="646331"/>
          </a:xfrm>
          <a:prstGeom prst="rect">
            <a:avLst/>
          </a:prstGeom>
          <a:noFill/>
          <a:ln>
            <a:noFill/>
          </a:ln>
          <a:effectLst>
            <a:outerShdw blurRad="127000" dist="12700" dir="120000" sx="99000" sy="99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2020 Oregon Motor Vehicle Traffic Crashes</a:t>
            </a:r>
            <a:endParaRPr sz="3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217054" y="6526886"/>
            <a:ext cx="91440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Sources: </a:t>
            </a:r>
            <a:r>
              <a:rPr lang="en-US" sz="100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 Oregon Motor Vehicle Traffic Crashes Quick Facts </a:t>
            </a:r>
            <a:endParaRPr sz="120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322054" y="5629968"/>
            <a:ext cx="11547892" cy="523220"/>
          </a:xfrm>
          <a:prstGeom prst="rect">
            <a:avLst/>
          </a:prstGeom>
          <a:noFill/>
          <a:ln>
            <a:noFill/>
          </a:ln>
          <a:effectLst>
            <a:outerShdw blurRad="127000" dist="12700" dir="120000" sx="99000" sy="99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13% of fatal and injury* crashes involved a driver aged 15 to 20</a:t>
            </a:r>
            <a:endParaRPr sz="3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3972039" y="1603406"/>
            <a:ext cx="506645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Crashes:     </a:t>
            </a:r>
            <a:r>
              <a:rPr lang="en-US" sz="2800" b="1" dirty="0">
                <a:solidFill>
                  <a:srgbClr val="FF0000"/>
                </a:solidFill>
              </a:rPr>
              <a:t>38,141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7355944" y="2185441"/>
            <a:ext cx="34644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Fatal Crashes:  </a:t>
            </a:r>
            <a:r>
              <a:rPr lang="en-US" sz="2800" b="1" dirty="0">
                <a:solidFill>
                  <a:srgbClr val="FF0000"/>
                </a:solidFill>
              </a:rPr>
              <a:t>460</a:t>
            </a:r>
            <a:endParaRPr dirty="0"/>
          </a:p>
        </p:txBody>
      </p:sp>
      <p:sp>
        <p:nvSpPr>
          <p:cNvPr id="161" name="Google Shape;161;p8"/>
          <p:cNvSpPr/>
          <p:nvPr/>
        </p:nvSpPr>
        <p:spPr>
          <a:xfrm>
            <a:off x="1851793" y="3750652"/>
            <a:ext cx="84884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Drivers Aged 15-20 (Fatal &amp; Injury Crashes) </a:t>
            </a:r>
            <a:r>
              <a:rPr lang="en-US" sz="27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*3,464</a:t>
            </a:r>
            <a:endParaRPr dirty="0"/>
          </a:p>
        </p:txBody>
      </p:sp>
      <p:sp>
        <p:nvSpPr>
          <p:cNvPr id="162" name="Google Shape;162;p8"/>
          <p:cNvSpPr/>
          <p:nvPr/>
        </p:nvSpPr>
        <p:spPr>
          <a:xfrm>
            <a:off x="685395" y="4464653"/>
            <a:ext cx="1109563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common collision type for fatal crashes: Motor Vehicle in Transport </a:t>
            </a:r>
            <a:r>
              <a:rPr lang="en-US" sz="27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(36%)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7355944" y="2905123"/>
            <a:ext cx="376420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Persons killed: </a:t>
            </a: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507 </a:t>
            </a:r>
            <a:endParaRPr dirty="0"/>
          </a:p>
        </p:txBody>
      </p:sp>
      <p:sp>
        <p:nvSpPr>
          <p:cNvPr id="164" name="Google Shape;164;p8"/>
          <p:cNvSpPr/>
          <p:nvPr/>
        </p:nvSpPr>
        <p:spPr>
          <a:xfrm>
            <a:off x="1071853" y="2953481"/>
            <a:ext cx="43520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Persons injured</a:t>
            </a: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27,998</a:t>
            </a:r>
            <a:endParaRPr dirty="0"/>
          </a:p>
        </p:txBody>
      </p:sp>
      <p:sp>
        <p:nvSpPr>
          <p:cNvPr id="165" name="Google Shape;165;p8"/>
          <p:cNvSpPr txBox="1"/>
          <p:nvPr/>
        </p:nvSpPr>
        <p:spPr>
          <a:xfrm>
            <a:off x="1025140" y="2190491"/>
            <a:ext cx="61647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Injury crashes:  </a:t>
            </a:r>
            <a:r>
              <a:rPr lang="en-US" sz="2800" b="1" dirty="0">
                <a:solidFill>
                  <a:srgbClr val="FF0000"/>
                </a:solidFill>
              </a:rPr>
              <a:t>19,343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7627383" y="942014"/>
            <a:ext cx="4247625" cy="92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Top 10 Driver Errors</a:t>
            </a:r>
            <a:br>
              <a:rPr lang="en-US" sz="3200" b="1" dirty="0">
                <a:latin typeface="Arial"/>
                <a:ea typeface="Arial"/>
                <a:cs typeface="Arial"/>
                <a:sym typeface="Arial"/>
              </a:rPr>
            </a:b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0709" r="13740" b="9091"/>
          <a:stretch/>
        </p:blipFill>
        <p:spPr>
          <a:xfrm>
            <a:off x="316992" y="942014"/>
            <a:ext cx="7043621" cy="5572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"/>
          <p:cNvSpPr txBox="1"/>
          <p:nvPr/>
        </p:nvSpPr>
        <p:spPr>
          <a:xfrm>
            <a:off x="7418338" y="1574594"/>
            <a:ext cx="4954909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Failed to avoid stopped or       parked vehicle ahead </a:t>
            </a:r>
            <a:br>
              <a:rPr lang="en-US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 txBox="1"/>
          <p:nvPr/>
        </p:nvSpPr>
        <p:spPr>
          <a:xfrm>
            <a:off x="7418338" y="5590616"/>
            <a:ext cx="48150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dk1"/>
                </a:solidFill>
                <a:sym typeface="Arial"/>
              </a:rPr>
              <a:t>5. Inattention</a:t>
            </a:r>
            <a:endParaRPr sz="2700" dirty="0"/>
          </a:p>
        </p:txBody>
      </p:sp>
      <p:sp>
        <p:nvSpPr>
          <p:cNvPr id="175" name="Google Shape;175;p9"/>
          <p:cNvSpPr txBox="1"/>
          <p:nvPr/>
        </p:nvSpPr>
        <p:spPr>
          <a:xfrm>
            <a:off x="7418338" y="3443086"/>
            <a:ext cx="28417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dk1"/>
                </a:solidFill>
                <a:sym typeface="Arial"/>
              </a:rPr>
              <a:t>3. Ran off road</a:t>
            </a:r>
            <a:endParaRPr sz="2700" dirty="0"/>
          </a:p>
        </p:txBody>
      </p:sp>
      <p:sp>
        <p:nvSpPr>
          <p:cNvPr id="176" name="Google Shape;176;p9"/>
          <p:cNvSpPr txBox="1"/>
          <p:nvPr/>
        </p:nvSpPr>
        <p:spPr>
          <a:xfrm>
            <a:off x="7418338" y="4109067"/>
            <a:ext cx="4954909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dk1"/>
                </a:solidFill>
                <a:sym typeface="Arial"/>
              </a:rPr>
              <a:t>4. Driving too fast for  conditions</a:t>
            </a:r>
            <a:r>
              <a:rPr lang="en-US" sz="2700" dirty="0"/>
              <a:t> </a:t>
            </a:r>
            <a:r>
              <a:rPr lang="en-US" sz="2700" dirty="0">
                <a:solidFill>
                  <a:schemeClr val="dk1"/>
                </a:solidFill>
                <a:sym typeface="Arial"/>
              </a:rPr>
              <a:t>(not exceeding posted speed)</a:t>
            </a:r>
            <a:endParaRPr sz="2700" dirty="0"/>
          </a:p>
        </p:txBody>
      </p:sp>
      <p:sp>
        <p:nvSpPr>
          <p:cNvPr id="177" name="Google Shape;177;p9"/>
          <p:cNvSpPr txBox="1"/>
          <p:nvPr/>
        </p:nvSpPr>
        <p:spPr>
          <a:xfrm>
            <a:off x="7418338" y="2623192"/>
            <a:ext cx="48150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dk1"/>
                </a:solidFill>
                <a:sym typeface="Arial"/>
              </a:rPr>
              <a:t>2. Failed to yield right-of-way</a:t>
            </a:r>
            <a:endParaRPr sz="2700" dirty="0"/>
          </a:p>
        </p:txBody>
      </p:sp>
      <p:sp>
        <p:nvSpPr>
          <p:cNvPr id="178" name="Google Shape;178;p9"/>
          <p:cNvSpPr/>
          <p:nvPr/>
        </p:nvSpPr>
        <p:spPr>
          <a:xfrm>
            <a:off x="7924801" y="6514504"/>
            <a:ext cx="4255078" cy="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Data Sources: </a:t>
            </a:r>
            <a:r>
              <a:rPr lang="en-US" sz="1000" i="0" u="none" strike="noStrik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2020 Oregon Motor Vehicle Traffic Crashes Quick Facts </a:t>
            </a:r>
            <a:endParaRPr sz="1000" i="0" u="none" strike="noStrik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U TSE template">
  <a:themeElements>
    <a:clrScheme name="Custom 1">
      <a:dk1>
        <a:srgbClr val="000000"/>
      </a:dk1>
      <a:lt1>
        <a:srgbClr val="FFFFFF"/>
      </a:lt1>
      <a:dk2>
        <a:srgbClr val="B23237"/>
      </a:dk2>
      <a:lt2>
        <a:srgbClr val="D8203E"/>
      </a:lt2>
      <a:accent1>
        <a:srgbClr val="281D37"/>
      </a:accent1>
      <a:accent2>
        <a:srgbClr val="00619F"/>
      </a:accent2>
      <a:accent3>
        <a:srgbClr val="B1B9C1"/>
      </a:accent3>
      <a:accent4>
        <a:srgbClr val="D8203E"/>
      </a:accent4>
      <a:accent5>
        <a:srgbClr val="B23237"/>
      </a:accent5>
      <a:accent6>
        <a:srgbClr val="B1B9C1"/>
      </a:accent6>
      <a:hlink>
        <a:srgbClr val="00619F"/>
      </a:hlink>
      <a:folHlink>
        <a:srgbClr val="B1B9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U TSE template">
  <a:themeElements>
    <a:clrScheme name="Custom 1">
      <a:dk1>
        <a:srgbClr val="000000"/>
      </a:dk1>
      <a:lt1>
        <a:srgbClr val="FFFFFF"/>
      </a:lt1>
      <a:dk2>
        <a:srgbClr val="B23237"/>
      </a:dk2>
      <a:lt2>
        <a:srgbClr val="D8203E"/>
      </a:lt2>
      <a:accent1>
        <a:srgbClr val="281D37"/>
      </a:accent1>
      <a:accent2>
        <a:srgbClr val="00619F"/>
      </a:accent2>
      <a:accent3>
        <a:srgbClr val="B1B9C1"/>
      </a:accent3>
      <a:accent4>
        <a:srgbClr val="D8203E"/>
      </a:accent4>
      <a:accent5>
        <a:srgbClr val="B23237"/>
      </a:accent5>
      <a:accent6>
        <a:srgbClr val="B1B9C1"/>
      </a:accent6>
      <a:hlink>
        <a:srgbClr val="00619F"/>
      </a:hlink>
      <a:folHlink>
        <a:srgbClr val="B1B9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896</Words>
  <Application>Microsoft Office PowerPoint</Application>
  <PresentationFormat>Widescreen</PresentationFormat>
  <Paragraphs>138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Helvetica Neue</vt:lpstr>
      <vt:lpstr>Lato</vt:lpstr>
      <vt:lpstr>arial</vt:lpstr>
      <vt:lpstr>Georgia</vt:lpstr>
      <vt:lpstr>Calibri</vt:lpstr>
      <vt:lpstr>Trebuchet MS</vt:lpstr>
      <vt:lpstr>Lucida Sans</vt:lpstr>
      <vt:lpstr>WOU TSE template</vt:lpstr>
      <vt:lpstr>WOU TSE template</vt:lpstr>
      <vt:lpstr>What is Risk?</vt:lpstr>
      <vt:lpstr>PowerPoint Presentation</vt:lpstr>
      <vt:lpstr>What is Risk?</vt:lpstr>
      <vt:lpstr>Driving behavior is based on risk awareness</vt:lpstr>
      <vt:lpstr>PowerPoint Presentation</vt:lpstr>
      <vt:lpstr>Licensed Drivers in the USA 2020</vt:lpstr>
      <vt:lpstr>2020 National Crash Data </vt:lpstr>
      <vt:lpstr>2020 Oregon Motor Vehicle Traffic Crashes</vt:lpstr>
      <vt:lpstr>Top 10 Driver Errors </vt:lpstr>
      <vt:lpstr>    6. Failed to maintain lane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Risk?</dc:title>
  <dc:creator>Sharon Rothacker</dc:creator>
  <cp:lastModifiedBy>Megan McDermeit</cp:lastModifiedBy>
  <cp:revision>28</cp:revision>
  <dcterms:created xsi:type="dcterms:W3CDTF">2020-09-05T18:53:00Z</dcterms:created>
  <dcterms:modified xsi:type="dcterms:W3CDTF">2023-05-23T15:53:16Z</dcterms:modified>
</cp:coreProperties>
</file>