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319" r:id="rId2"/>
    <p:sldId id="291" r:id="rId3"/>
    <p:sldId id="315" r:id="rId4"/>
    <p:sldId id="317" r:id="rId5"/>
    <p:sldId id="316" r:id="rId6"/>
    <p:sldId id="313" r:id="rId7"/>
    <p:sldId id="311" r:id="rId8"/>
    <p:sldId id="312" r:id="rId9"/>
    <p:sldId id="286" r:id="rId10"/>
    <p:sldId id="302" r:id="rId11"/>
    <p:sldId id="303" r:id="rId12"/>
    <p:sldId id="304" r:id="rId13"/>
    <p:sldId id="305" r:id="rId14"/>
    <p:sldId id="307" r:id="rId15"/>
    <p:sldId id="287" r:id="rId16"/>
    <p:sldId id="293" r:id="rId17"/>
    <p:sldId id="320" r:id="rId18"/>
    <p:sldId id="292" r:id="rId19"/>
    <p:sldId id="256" r:id="rId20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00"/>
    <a:srgbClr val="001E00"/>
    <a:srgbClr val="FF9900"/>
    <a:srgbClr val="BC0000"/>
    <a:srgbClr val="FA0000"/>
    <a:srgbClr val="CC0000"/>
    <a:srgbClr val="EA0000"/>
    <a:srgbClr val="D0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0" autoAdjust="0"/>
    <p:restoredTop sz="78012" autoAdjust="0"/>
  </p:normalViewPr>
  <p:slideViewPr>
    <p:cSldViewPr>
      <p:cViewPr varScale="1">
        <p:scale>
          <a:sx n="89" d="100"/>
          <a:sy n="89" d="100"/>
        </p:scale>
        <p:origin x="225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30A510A-74CC-4AEC-82CB-97B7700DA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44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0A510A-74CC-4AEC-82CB-97B7700DA1A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55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0A510A-74CC-4AEC-82CB-97B7700DA1A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81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students what communication options we have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0A510A-74CC-4AEC-82CB-97B7700DA1A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5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for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0A510A-74CC-4AEC-82CB-97B7700DA1A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6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0A510A-74CC-4AEC-82CB-97B7700DA1A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68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0A510A-74CC-4AEC-82CB-97B7700DA1A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64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0A510A-74CC-4AEC-82CB-97B7700DA1A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5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0A510A-74CC-4AEC-82CB-97B7700DA1A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27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pitchFamily="34" charset="-128"/>
              </a:rPr>
              <a:t>To be used during daylight hours only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/>
              <a:t>Photo: https://thenewswheel.com/a-simple-guide-to-using-hand-signals-while-driving-photos/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CD3BCB59-9C25-4BC4-B3A9-C07A31BAAFD5}" type="slidenum">
              <a:rPr lang="en-US" smtClean="0"/>
              <a:pPr eaLnBrk="1" hangingPunct="1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Brake lights, lane position, reverse lights, turn signals, speed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0A510A-74CC-4AEC-82CB-97B7700DA1A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49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Flagger ahead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0A510A-74CC-4AEC-82CB-97B7700DA1A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03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6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4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82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66776"/>
            <a:ext cx="78867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1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57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27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498" y="871760"/>
            <a:ext cx="7886700" cy="3683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555498" y="1240060"/>
            <a:ext cx="7886700" cy="4658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873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145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98" y="871760"/>
            <a:ext cx="78867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498" y="1962913"/>
            <a:ext cx="78867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62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hyperlink" Target="https://vimeo.com/534114802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hyperlink" Target="https://vimeo.com/534114813" TargetMode="External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hyperlink" Target="https://vimeo.com/820177877" TargetMode="External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EE88A-7D4C-4198-B22A-75F271096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609600"/>
            <a:ext cx="6858000" cy="871241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Communication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9F60CC-2C07-4DB0-8ACF-428E8FD137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882" y="1268993"/>
            <a:ext cx="5981117" cy="871241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Timely and correct or late and confusing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9A1651-C436-5444-AFF4-D10EEB68A009}"/>
              </a:ext>
            </a:extLst>
          </p:cNvPr>
          <p:cNvSpPr txBox="1"/>
          <p:nvPr/>
        </p:nvSpPr>
        <p:spPr>
          <a:xfrm>
            <a:off x="4038600" y="6309427"/>
            <a:ext cx="187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Video link</a:t>
            </a:r>
            <a:endParaRPr lang="en-US" dirty="0"/>
          </a:p>
        </p:txBody>
      </p:sp>
      <p:pic>
        <p:nvPicPr>
          <p:cNvPr id="6" name="communication">
            <a:hlinkClick r:id="" action="ppaction://media"/>
            <a:extLst>
              <a:ext uri="{FF2B5EF4-FFF2-40B4-BE49-F238E27FC236}">
                <a16:creationId xmlns:a16="http://schemas.microsoft.com/office/drawing/2014/main" id="{E4EF3238-637E-64D3-3F39-FC4899EF68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639" y="1998592"/>
            <a:ext cx="7483602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2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4" y="1804987"/>
            <a:ext cx="9075846" cy="44530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42F841-B258-4B48-B7A4-DE7E3D1F70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4987" y="622730"/>
            <a:ext cx="7886700" cy="8112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truck communicating?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D0B8E1-8E20-4FCE-90D2-37DE0B5B7F34}"/>
              </a:ext>
            </a:extLst>
          </p:cNvPr>
          <p:cNvSpPr txBox="1"/>
          <p:nvPr/>
        </p:nvSpPr>
        <p:spPr>
          <a:xfrm>
            <a:off x="2277268" y="1831760"/>
            <a:ext cx="4589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Changing lanes to the left</a:t>
            </a:r>
          </a:p>
        </p:txBody>
      </p:sp>
    </p:spTree>
    <p:extLst>
      <p:ext uri="{BB962C8B-B14F-4D97-AF65-F5344CB8AC3E}">
        <p14:creationId xmlns:p14="http://schemas.microsoft.com/office/powerpoint/2010/main" val="346570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799"/>
            <a:ext cx="9144000" cy="4932947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4F87FC1E-16CB-465A-B003-5F4B8141CA2C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-102219" y="381000"/>
            <a:ext cx="9296400" cy="52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How could you communicate your cooperation?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AE7E706-306A-4339-B69C-0986B423E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688" y="1676400"/>
            <a:ext cx="787862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Stay back. Create a gap for the truck to move into.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7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" y="2205037"/>
            <a:ext cx="9018480" cy="40099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91D495-5085-4A37-A507-77704DC3D4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92" y="259556"/>
            <a:ext cx="7915507" cy="73104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van communicating?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CF8A83-F68B-4C67-A4C8-0E1CD15780EA}"/>
              </a:ext>
            </a:extLst>
          </p:cNvPr>
          <p:cNvSpPr txBox="1"/>
          <p:nvPr/>
        </p:nvSpPr>
        <p:spPr>
          <a:xfrm>
            <a:off x="447442" y="838915"/>
            <a:ext cx="613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Something happening in the lane ahead.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FF06D7-152E-4E9B-8031-B974ACB3168F}"/>
              </a:ext>
            </a:extLst>
          </p:cNvPr>
          <p:cNvSpPr txBox="1"/>
          <p:nvPr/>
        </p:nvSpPr>
        <p:spPr>
          <a:xfrm>
            <a:off x="3200400" y="27432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Brake lights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LP3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59B3E3-1E8D-46FC-95BF-E25C0F662EAB}"/>
              </a:ext>
            </a:extLst>
          </p:cNvPr>
          <p:cNvSpPr txBox="1"/>
          <p:nvPr/>
        </p:nvSpPr>
        <p:spPr>
          <a:xfrm>
            <a:off x="9292" y="1610562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How should you respond?</a:t>
            </a:r>
          </a:p>
        </p:txBody>
      </p:sp>
    </p:spTree>
    <p:extLst>
      <p:ext uri="{BB962C8B-B14F-4D97-AF65-F5344CB8AC3E}">
        <p14:creationId xmlns:p14="http://schemas.microsoft.com/office/powerpoint/2010/main" val="193949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1" y="1371600"/>
            <a:ext cx="9012899" cy="4691014"/>
          </a:xfrm>
        </p:spPr>
      </p:pic>
    </p:spTree>
    <p:extLst>
      <p:ext uri="{BB962C8B-B14F-4D97-AF65-F5344CB8AC3E}">
        <p14:creationId xmlns:p14="http://schemas.microsoft.com/office/powerpoint/2010/main" val="2334583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F17F2-A24A-45F5-878D-03D41FDD97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506413"/>
            <a:ext cx="7886700" cy="81121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the vehicle in the driveway communicating?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371600"/>
            <a:ext cx="8763000" cy="4114800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9F46A157-6E14-407C-96F5-867F2B8B5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981200"/>
            <a:ext cx="2667000" cy="35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2500" b="1" dirty="0">
                <a:solidFill>
                  <a:schemeClr val="bg1"/>
                </a:solidFill>
                <a:latin typeface="Calibri" pitchFamily="34" charset="0"/>
              </a:rPr>
              <a:t>Backing out</a:t>
            </a:r>
          </a:p>
        </p:txBody>
      </p:sp>
    </p:spTree>
    <p:extLst>
      <p:ext uri="{BB962C8B-B14F-4D97-AF65-F5344CB8AC3E}">
        <p14:creationId xmlns:p14="http://schemas.microsoft.com/office/powerpoint/2010/main" val="340522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795379"/>
            <a:ext cx="3657600" cy="10151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4000" b="1" kern="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Hand Signals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4A682E-3B9E-4C12-BC00-0F5746E6D896}"/>
              </a:ext>
            </a:extLst>
          </p:cNvPr>
          <p:cNvSpPr txBox="1"/>
          <p:nvPr/>
        </p:nvSpPr>
        <p:spPr>
          <a:xfrm>
            <a:off x="5943600" y="2844225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Left turn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E56E23-03FF-4EB4-A796-335D8C501DE5}"/>
              </a:ext>
            </a:extLst>
          </p:cNvPr>
          <p:cNvSpPr txBox="1"/>
          <p:nvPr/>
        </p:nvSpPr>
        <p:spPr>
          <a:xfrm>
            <a:off x="984627" y="4624226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Right turn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105026-AA0B-4CC5-8D06-0F3C57B59617}"/>
              </a:ext>
            </a:extLst>
          </p:cNvPr>
          <p:cNvSpPr txBox="1"/>
          <p:nvPr/>
        </p:nvSpPr>
        <p:spPr>
          <a:xfrm>
            <a:off x="4806560" y="6058979"/>
            <a:ext cx="2759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Slow or Stop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795379"/>
            <a:ext cx="3038475" cy="2009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14" y="2610907"/>
            <a:ext cx="3038475" cy="2009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12" y="4049204"/>
            <a:ext cx="3000375" cy="20097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>
            <a:extLst>
              <a:ext uri="{FF2B5EF4-FFF2-40B4-BE49-F238E27FC236}">
                <a16:creationId xmlns:a16="http://schemas.microsoft.com/office/drawing/2014/main" id="{DF26A870-FBCE-4740-A06F-B89A19E71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899" y="252220"/>
            <a:ext cx="8458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175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How does this vehicle communicate?</a:t>
            </a:r>
          </a:p>
          <a:p>
            <a:pPr eaLnBrk="1" hangingPunct="1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other communications did you see?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2067" y="6368534"/>
            <a:ext cx="1379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Link to video</a:t>
            </a:r>
            <a:endParaRPr lang="en-US" dirty="0"/>
          </a:p>
        </p:txBody>
      </p:sp>
      <p:pic>
        <p:nvPicPr>
          <p:cNvPr id="3" name="Vehicle_Communication">
            <a:hlinkClick r:id="" action="ppaction://media"/>
            <a:extLst>
              <a:ext uri="{FF2B5EF4-FFF2-40B4-BE49-F238E27FC236}">
                <a16:creationId xmlns:a16="http://schemas.microsoft.com/office/drawing/2014/main" id="{F7B52305-BC85-E1FA-9F4E-6E143A4373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2899" y="1463478"/>
            <a:ext cx="8453120" cy="4754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75A5D-4E28-3A4C-8C75-68A5F27F0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is the sign telling you?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What communication should you send to the vehicles to the rear?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447800"/>
            <a:ext cx="8610600" cy="4752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FF7ED9-2A89-06C8-7BF8-ABF1BCC0D0BF}"/>
              </a:ext>
            </a:extLst>
          </p:cNvPr>
          <p:cNvSpPr txBox="1"/>
          <p:nvPr/>
        </p:nvSpPr>
        <p:spPr>
          <a:xfrm>
            <a:off x="2106075" y="766716"/>
            <a:ext cx="4931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What’s the situation?</a:t>
            </a:r>
          </a:p>
        </p:txBody>
      </p:sp>
    </p:spTree>
    <p:extLst>
      <p:ext uri="{BB962C8B-B14F-4D97-AF65-F5344CB8AC3E}">
        <p14:creationId xmlns:p14="http://schemas.microsoft.com/office/powerpoint/2010/main" val="3136962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4DC962-91E0-BF4B-952B-11993C8F7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01" y="1962149"/>
            <a:ext cx="7878119" cy="4389120"/>
          </a:xfr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44069" y="4800600"/>
            <a:ext cx="2667000" cy="36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Brake early</a:t>
            </a:r>
          </a:p>
        </p:txBody>
      </p:sp>
      <p:pic>
        <p:nvPicPr>
          <p:cNvPr id="6" name="Picture 5" descr="PDRM048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2697" y="2438400"/>
            <a:ext cx="2286000" cy="762000"/>
          </a:xfrm>
          <a:prstGeom prst="roundRect">
            <a:avLst>
              <a:gd name="adj" fmla="val 16667"/>
            </a:avLst>
          </a:prstGeom>
          <a:ln w="3810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4AA1CE-8697-2C90-942B-912BA90C7377}"/>
              </a:ext>
            </a:extLst>
          </p:cNvPr>
          <p:cNvSpPr txBox="1"/>
          <p:nvPr/>
        </p:nvSpPr>
        <p:spPr>
          <a:xfrm>
            <a:off x="581001" y="963329"/>
            <a:ext cx="8562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How do you communicate the situation?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1C46BC-A7F6-74F0-4642-B4A21CBE5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03458"/>
            <a:ext cx="7111260" cy="576072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D051AA7-40D8-DFF9-4A85-A999CA9C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1019"/>
            <a:ext cx="7111260" cy="81073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COMMUNICATION OPTIONS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A6037E-9BDF-47EE-9A4B-5210F4990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697480"/>
            <a:ext cx="1574143" cy="1463040"/>
          </a:xfrm>
          <a:prstGeom prst="rect">
            <a:avLst/>
          </a:prstGeom>
        </p:spPr>
      </p:pic>
      <p:pic>
        <p:nvPicPr>
          <p:cNvPr id="1026" name="Picture 2" descr="Driving hand signals guide left turn">
            <a:extLst>
              <a:ext uri="{FF2B5EF4-FFF2-40B4-BE49-F238E27FC236}">
                <a16:creationId xmlns:a16="http://schemas.microsoft.com/office/drawing/2014/main" id="{91F66233-19AA-BE35-3CD3-65CF94F9C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6600" y="1965960"/>
            <a:ext cx="1727601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0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236719" y="914400"/>
            <a:ext cx="4429675" cy="1112729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Communication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366840-3FF8-4937-9E3B-CBEE7166F0E1}"/>
              </a:ext>
            </a:extLst>
          </p:cNvPr>
          <p:cNvSpPr txBox="1"/>
          <p:nvPr/>
        </p:nvSpPr>
        <p:spPr>
          <a:xfrm>
            <a:off x="381000" y="2286000"/>
            <a:ext cx="30116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Turn Signals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Brake Lights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Lane Positions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Reverse Lights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Headlights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Hand Signals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Speed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Hazard Lights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933" y="0"/>
            <a:ext cx="40767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" y="1006475"/>
            <a:ext cx="9048750" cy="573405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43E4FBB8-5911-4DAB-B388-48538EC76B0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458200" cy="1006475"/>
          </a:xfrm>
        </p:spPr>
        <p:txBody>
          <a:bodyPr/>
          <a:lstStyle/>
          <a:p>
            <a:pPr algn="l" eaLnBrk="1" hangingPunct="1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You plan to turn left at the intersection.</a:t>
            </a:r>
            <a:b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What communication options will you use?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491803A7-1C9F-4B3E-B234-41C0A3DDF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333817"/>
            <a:ext cx="36576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Brake lights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Signal 5 seconds ahead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LP – 1 </a:t>
            </a:r>
          </a:p>
        </p:txBody>
      </p:sp>
    </p:spTree>
    <p:extLst>
      <p:ext uri="{BB962C8B-B14F-4D97-AF65-F5344CB8AC3E}">
        <p14:creationId xmlns:p14="http://schemas.microsoft.com/office/powerpoint/2010/main" val="135593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51" y="1143000"/>
            <a:ext cx="7439025" cy="558165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DDE09F5F-C049-4E81-92DC-DBF61CDC21F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84151" y="46037"/>
            <a:ext cx="7886700" cy="1325563"/>
          </a:xfrm>
        </p:spPr>
        <p:txBody>
          <a:bodyPr/>
          <a:lstStyle/>
          <a:p>
            <a:pPr algn="l" eaLnBrk="1" hangingPunct="1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You plan to turn right at the intersection.</a:t>
            </a:r>
            <a:b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What communication options will you use?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E99D0705-725F-4508-8AE2-D11FE0A40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25" y="1371600"/>
            <a:ext cx="36576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Brake lights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Signal 5 seconds ahead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LP – 3 </a:t>
            </a:r>
          </a:p>
        </p:txBody>
      </p:sp>
    </p:spTree>
    <p:extLst>
      <p:ext uri="{BB962C8B-B14F-4D97-AF65-F5344CB8AC3E}">
        <p14:creationId xmlns:p14="http://schemas.microsoft.com/office/powerpoint/2010/main" val="46287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66800"/>
            <a:ext cx="7429500" cy="558165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D63D529B-E2D3-4BB8-9A9C-8ED9F45345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04103" y="207491"/>
            <a:ext cx="7886700" cy="1006475"/>
          </a:xfrm>
        </p:spPr>
        <p:txBody>
          <a:bodyPr/>
          <a:lstStyle/>
          <a:p>
            <a:pPr algn="l" eaLnBrk="1" hangingPunct="1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You plan to turn right at the intersection.</a:t>
            </a:r>
            <a:b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What communication options will you use?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7F93974A-5FD8-41C0-A824-6CAD3731D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395412"/>
            <a:ext cx="36576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Brake lights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Signal 5 seconds ahead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SP – 3 </a:t>
            </a:r>
          </a:p>
        </p:txBody>
      </p:sp>
    </p:spTree>
    <p:extLst>
      <p:ext uri="{BB962C8B-B14F-4D97-AF65-F5344CB8AC3E}">
        <p14:creationId xmlns:p14="http://schemas.microsoft.com/office/powerpoint/2010/main" val="33212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8286750" cy="5305425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5647F9E7-3F37-4EC0-BC49-DDEE54362DD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37070"/>
            <a:ext cx="8534400" cy="1325563"/>
          </a:xfrm>
        </p:spPr>
        <p:txBody>
          <a:bodyPr/>
          <a:lstStyle/>
          <a:p>
            <a:pPr algn="l" eaLnBrk="1" hangingPunct="1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You plan to continue forward at the intersection.</a:t>
            </a:r>
            <a:b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What communication options will you use?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969AD94A-92D0-47D7-BFC4-FB6064728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669459"/>
            <a:ext cx="3657600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Brake lights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LP – 1 </a:t>
            </a:r>
          </a:p>
        </p:txBody>
      </p:sp>
    </p:spTree>
    <p:extLst>
      <p:ext uri="{BB962C8B-B14F-4D97-AF65-F5344CB8AC3E}">
        <p14:creationId xmlns:p14="http://schemas.microsoft.com/office/powerpoint/2010/main" val="357114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" y="2133600"/>
            <a:ext cx="9025515" cy="3657600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F9C96346-4634-4543-9C1C-2D06712CF4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546894"/>
            <a:ext cx="7886700" cy="1039812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How will you communicate your </a:t>
            </a:r>
            <a:b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intention to move to the right lane?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2D355B05-52EC-48C5-80F7-AD88E5D76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362200"/>
            <a:ext cx="2667000" cy="119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2500" b="1" dirty="0">
                <a:solidFill>
                  <a:schemeClr val="bg1"/>
                </a:solidFill>
                <a:latin typeface="Calibri" pitchFamily="34" charset="0"/>
              </a:rPr>
              <a:t>Right signal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2500" b="1" dirty="0">
                <a:solidFill>
                  <a:schemeClr val="bg1"/>
                </a:solidFill>
                <a:latin typeface="Calibri" pitchFamily="34" charset="0"/>
              </a:rPr>
              <a:t>LP – 3 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2500" b="1" dirty="0">
                <a:solidFill>
                  <a:schemeClr val="bg1"/>
                </a:solidFill>
                <a:latin typeface="Calibri" pitchFamily="34" charset="0"/>
              </a:rPr>
              <a:t>Maintain speed</a:t>
            </a:r>
          </a:p>
        </p:txBody>
      </p:sp>
    </p:spTree>
    <p:extLst>
      <p:ext uri="{BB962C8B-B14F-4D97-AF65-F5344CB8AC3E}">
        <p14:creationId xmlns:p14="http://schemas.microsoft.com/office/powerpoint/2010/main" val="394871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8789633" cy="5388882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2A7BAF32-1B24-4CFA-856E-D77F19B09E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1967" y="105776"/>
            <a:ext cx="7886700" cy="1325562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How will you communicate your </a:t>
            </a:r>
            <a:b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intention to move to the left lane?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25FFC09-85A9-4032-8A1F-CA7BA4319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600200"/>
            <a:ext cx="2667000" cy="118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Left signal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LP – 2 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Maintain speed</a:t>
            </a:r>
          </a:p>
        </p:txBody>
      </p:sp>
    </p:spTree>
    <p:extLst>
      <p:ext uri="{BB962C8B-B14F-4D97-AF65-F5344CB8AC3E}">
        <p14:creationId xmlns:p14="http://schemas.microsoft.com/office/powerpoint/2010/main" val="73440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6190102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Click to play or hover mouse over screen to use play button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D6FC71-0D71-FC4D-C3EB-AD08B7366D9B}"/>
              </a:ext>
            </a:extLst>
          </p:cNvPr>
          <p:cNvSpPr txBox="1"/>
          <p:nvPr/>
        </p:nvSpPr>
        <p:spPr>
          <a:xfrm>
            <a:off x="3657600" y="81827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Get Commitment</a:t>
            </a:r>
            <a:endParaRPr lang="en-US" dirty="0"/>
          </a:p>
        </p:txBody>
      </p:sp>
      <p:pic>
        <p:nvPicPr>
          <p:cNvPr id="5" name="get_commitment (Original)">
            <a:hlinkClick r:id="" action="ppaction://media"/>
            <a:extLst>
              <a:ext uri="{FF2B5EF4-FFF2-40B4-BE49-F238E27FC236}">
                <a16:creationId xmlns:a16="http://schemas.microsoft.com/office/drawing/2014/main" id="{95215020-E732-CDC7-4592-E40368A642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9821" y="1432004"/>
            <a:ext cx="8024358" cy="4513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777dfbcd18e8fb35bfd45497fb427d655e9a5e"/>
  <p:tag name="ISPRING_ULTRA_SCORM_COURSE_ID" val="EE990B98-136F-447D-B8F0-304ED0A0966A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PJ6gUQxTTS9zwMAAPkNAAAdAAAAdW5pdmVyc2FsL2NvbW1vbl9tZXNzYWdlcy5sbmetV91u2zYUvi/QdyAEFNgulrYDWhSD44C2GFuILLkiHScbBoGRGIcIRXr6cZtd9Wn6YHuSHVF2YqcdJNW7sGDS/r7z851zRA7OPmcKbUReSKNPnbcnbxwkdGJSqVenzoKd//LBQUXJdcqV0eLU0cZBZ8OXLwaK61XFVwK+v3yB0CATRQHLYlivntZIpqfOfBSPw9kcB9exH07CeORNnOHYZGuuH5BvVuanX99/+Pz23fufB6+3uC40dIZ9/5AIWaZ3bzoQBSwK/RjYiB8H5Io5w/rZDxcumO8FxBluv/RDzyNy6QzrZytuEUUkYDH1PZfEHo2DkNlc+IQR1xlemwrd8Y1ApUEbKT6h8k6AjqXMBSqUTO0PiYENXYk2Y26El14wiVkY+jQmgbvbcYZEp8jN+Seojp4sEaYkAoKcFyL/AWxspbZwhJXqxzD1JlMfPqx2YSpXdwo+ZV8/5iQAtYRuQ80IpXhC4lF4BTpBWYV9EOEFVNNFH8Q1oVABhLZhAnzpTTDzwqCuoIhQFnnjx/JJuEZGqwfEkwRwaJ2LjTRVATt1RYm0KaSinxVKPi6gcD3sf6dIG0IktS3XldwIcCFP23WBlhkTt1bm48L7PT7Hnk/cGKRyw2XMbC/XxjhUvzYl4kqZOgCwy9MN14lANyLhFZTSA/wtlan925pD2LUnf1Xyb8TLbee82jZd4JKrVyfHueYxH4bFkue6Qwc9ozpo+W+DzaoCIi1Lka3Ltij2MnHyv3hxbFxzTOl/BtVFlyMjema/bzgUSpxE8FqDbh9J0x1BZlAfMNYyLlV3lBecg6F5LgoY8SJHnr7tYfMSsnYAv4Rs9sAvyYh6rM6PuClk2fo6sUlutPq+vgm8v5UoxZPGN+LWQO8qwTcgAOzLohH95AeM9RJzNxXr8bU/Y7csATi04iWclRC4pGQG8acdOBczsstgMxoPMrE0lUrtKFLy3o5H0KbKmoSsG50ao7e5yeyu4sWuD5rpfHaMF01wUWN0vmewjZQSHI2n0EKW3mc09vGIQEUHBmW8TO5gvN+aSqcdiZpzkUvOMZBts0MFz5O7f7587cjxzJNmF213f+tFAp1WjwfySPZHYEpR/NlGwvDoEGcXXVDbc+QO1/FYaQXcJg8zhsfTGWhMraSmypP2t/Y+wwxHF9Dn9tDjDGc8v4chwYxRvVhsyHUhlP2sPx2pq1JJLfpgjxuRdcDMm8fYde39Am4WSib3zaslRdwOqvqioeCi0ZVsPMUBzJBnfCKVZU9CO7Z3HQsN16yf2m3z7RR/XBX2kjZ4vXdn+xdQSwMEFAACAAgA8nqBRCL/h8rVAwAA3Q8AACcAAAB1bml2ZXJzYWwvZmxhc2hfcHVibGlzaGluZ19zZXR0aW5ncy54bWzVV91u2zYUvvdTEBp6WSvpkiU1ZAdBIiNGHduzlK3FMAS0dGxxoUiVpOy6V3uaPdieZIdi4ti108krMqTIhaOjc77z/1EMzj7lnMxBaSZF2ztsHngERCJTJmZt7ybuvj71iDZUpJRLAW1PSI+cdRpBUU4401kExqCqJggjdKswbS8zpmj5/mKxaDJdKPtW8tIgvm4mMvcLBRqEAeUXnC7xxywL0F6n0SAkcKJrmZYcCEsxBMFsdJR3OdWZ5zu1CU3uZkqWIr2QXCqiZpO298Ppuf170HFQlywHYZPTHRRasWnRNGU2Hsoj9hlIBmyWYeAnRx5ZsNRkbe/NkUVBbX8bpcJ2OVCLciExGWHu4XMwNKWGukfnz8Anox8ETpQuBc1ZEuMbYvNve5fxbdTvXYa3g2EcRrdX8XXfxbCHURy+j/cwintxP9xHvy781YdROO73Bu9u4+GwH/dGj1ZY0Y2CBP5mxQKsrCxVAquCBSYr84mgjOOwfVFGDQbHlVM1g1h2GTZxSrkGj/xRwOznknJmljjVBzjVdwDFuS4gMWPbtrZnVAneI5wDxMCwl6uROH67GomT043Ufef9Ma2dUQbUGJpkODwoq0IL/HXRg9pUio3U7DOZSJ6uEoJ8AumA5rC2EtEdE13UPPTIFJvAMdVzxSj3CDOYerIy1uVEG2aqJeyuaxLEwmUHch1tlSLJqNIbFV9V3Q5+0vltIA3o310pnOgp1V9lyVOylCXh7A6IkQTbXOb4XwZkfZnIVMm8kuK6G6I5w+DmDBaQntVx9AFd5CVaItMUHIzz8LFkn8kEplIhLtA5chLKmXb4zb2AC6r1Iyh9iPGVW5He4DJ8/8omSNM5Fcme4DgbkBfmOfAp5i4kuuBcYjXXILAyCS01VP1JWVqp1Umztu+Mzqum20ZWoNhuhvE4THyR4BQzUUJdwIQKIgVfEpogU2g7QnMmS40SNywOWv+nAJ0pYaIKdYbLhs5UCqoO2sHhmx+Pjn86OX3bavp///nX668a3bPniFPrzdHnxZP0XM/qC5L+F6OvUPWWbVeq3E5ouuV09/FzT5PbRBL4luB2811Fyy+R7qLwfHxxRcZhdNOPo1adYRhIggVLMpymqf1YqWMzvImxHWEd1dE4/KVWGNiXWpsQRrXghrXyeFdHa+yOgdHaEVDrPKFKIIl/F6oDPG9m7nDDE4eznOEGfRdU8tRWfzsL/S9M8k1fTo6GnolJgKokw44+2xS8eKZ+zvK+pIq5p9VdZ+NyE/g7r5H2Tc4Ey7GO9ktkdffsHB8d4HVp56tGA9E2r+Sdxj9QSwMEFAACAAgA8nqBRI0O8Ly9AgAAVQoAACEAAAB1bml2ZXJzYWwvZmxhc2hfc2tpbl9zZXR0aW5ncy54bWyVVm1v4jAM/r5fgbjvdPfKTsqQNsZJk7jbtE37nramjUiTKnHZ8e8vSZM1BTp6WJOI/Ty2YztmRG+ZWFxMJiSTXKpnQGSi0FYTdBOWX0/TBlGKWSYFgsCZkKqifLr49Mt9SOKQ51hyB2osZ0Mz6MLM3WcMxcf4PrcyRMhkVVOxX8tCzlKabQslG5GfTa3c16A4E1uDvPw5X64GA3Cm8R6h6uW0urIyjlIr0BpsSj9WVs6yOE2Bh0iX7jOS04X6+PYHtB3TDB3t5rOVIVpNC+gX+erGyjBeGO/9rsytfExA+IsG+vWLlUEop3tQfed336wMMmTd1P8zI7WShS1on/NxE985XNLcPD+b1aWVswR7IRvobBd8edxd7yKQ/xq/e2Kfq5L80db1YCHYpqccFqgaIEk4tTZdyreHBs37CPZY02EeTc6PtNGw2FCuPaxTdsAneGMij1Fe00FeJW8qWLYJx8i+oSMsl7duWcTYd12Uo4KdV3ZXiZQd8o8p7BEyUnbIZ85yeBB8fwQ/tLSc0ORb6tsZ1d9n32uAMYOg5ph71+EUrDbU2r5dHcX2ioCpZA4LbfN5YRXYzpHE6dqckqOkiKA7VlBkUvy2uHT/jFBrkhzo/aydniyCDDmcGjiXolnTcb/c+eJsPUj7s9DdrT1P0Gzx6ylFpFlZmZ8lPZ14nnkmpi7T5DTD7kkDB3UvNjLiuNhDpIqqLagXKfnYMEIi6LHuZfu6huAkiWpAktNVJt7JqfKLpkpBrUzXGISp6etaXMmKkps/fGXwBnkw+rYMWFsqlsafoOx9KiOFnwGgKivDzLaH1lI1HBmHHXBvjRTuxkNXI9pM+NC83eAaNhhPnNeMGkm/KbpR6W+QSH8C/2rS6jk+sIyYeqSpdjfrvfuwhiPXvc0ctpkdvniRubOfpZ5nYz8uoVHafyf/AVBLAwQUAAIACADyeoFETmva9qsDAADuDgAAJgAAAHVuaXZlcnNhbC9odG1sX3B1Ymxpc2hpbmdfc2V0dGluZ3MueG1s1VdRc9o4EH7nV2jc6WNx0kublDFkMokzYUqBA+eunc5NRlgLViNLriRD6dP9mv6w/pKurISEkqTmru1dhwfwevfb3W/Xn3B0+CEXZA7acCXbwW5zJyAgU8W4nLWD8+T0yUFAjKWSUaEktAOpAnLYaURFORHcZGOwFl0NQRhpWoVtB5m1RSsMF4tFk5tCu7tKlBbxTTNVeVhoMCAt6LAQdIlfdlmACTqNBiGRN71SrBRAOMMSJHfVUXFmcxGE3mtC08uZVqVkx0ooTfRs0g4eHRy5z7WPRzrhOUjXm+mg0ZltizLGXTlUjPlHIBnwWYZ17+8FZMGZzdrB0z2Hgt7hJkqF7VugDuVYYS/SXsHnYCmjlvpLn8/CB2uuDd7ElpLmPE3wDnHtt4OT5GLc657EF/1BEo8vzpJXPV/DFkFJ/DrZIijpJr14G/+68GdvhvGo1+2/vEgGg17SHd5EIaNrhEThOmMRMqtKncKKsMhmZT6RlAvcta9oNGBxWwXVM0jUKcchTqkwEJB3Bcx+L6ngdolLvYNLfQlQHJkCUjtyY2sHVpcQ3MB5QCwMZ7laiWcvViuxf7DWeuiz37R1Z5URtZamGS4P2qrSovC26dptquRaa+6aTJRgq4amyLLAXo40pyIg3GJv6equdQzYUy6Qfxe725xKu9FcmlFt1jhc8ehWOe287SsL5i/fnDfd5/qnKgUjS1USwS+BWEVwcGWOvzIgtx8PMtUqr6yCGkuM4AzInMMC2GGdRG8wRV5iJEpHIcD6DO9L/pFMYKo04gKdo8ignRuP39wKuKDG3IDS6xof+6Xv9k/i149dg5TNqUy3BMdpQ17YH4FPsXepMIUQCtm8BYHMpLQ0UM2HcVa51Wmzdu6Mzquhu0FWoDhujvV4TLyR4hZyWUJdwJRKoqRYEpris2/cCs25Kg1a/LJ4aPOPCvShhMuq1BkeKJhMM9B10HZ2n/629+z5/sGLVjP8/PenJw8GXenhUFCXzQvi8b2CWy/qK9n9RtAD4rsRe6p07jaUbSS9+0C5Er5NIYlCJzt3K1gltD9HwMbx0ej4jIzi8XkvGbfqjLevCFKQZrgfU/eHok7M4DxBguM6rsNR/EetMpDpWrsdj2vBDWr18bKO18gL+/CWqNc6IaiWKMu/hGsfT5CZP67wDBE85/hM/BLicN9z+u915adow8P/brxyfC9tAKrTDGf0w+b636vpdyXs/8SBv1q9M6y9JEThna9jDbSvv6N2Gl8AUEsDBBQAAgAIAPJ6gUTeHfV+mAEAAB8GAAAfAAAAdW5pdmVyc2FsL2h0bWxfc2tpbl9zZXR0aW5ncy5qc42Uy27CMBBF93xF5G4rRJ/Q7lChUiUWlcqu6sIJQ4hwbMt2UlLEvzc2r9iZlHo2+Opw5xF5tr2oPiQh0XO0db/d/d2/Ow2sZlQB177OOvTc6kSzbAHzLAeWcSABUlpkSZmGk747I5gz4c41rj4MSN3wIwKB5cm/ISoE1BhYIuA3Bm4w8ef4716jrX1LjUHHhTGC9xPBDXDT50Ll1DHk6tWdZosBLEpQF9AlTcAzHbrTRZ4dH4Y2mlwickl5NROp6Mc0WadKFHzRlX9VSVD1J1/vgcHT8GXq2bFMmzcDeZh4OrLRTUoFWsMh7+PUBgozGgNr+A7c+QP1jNsNBXSZ6cwc6fGNjSYtaQqtKY3GNnyM116taQ5ttDkDG7Mn7m5teASjFaiW1eTehgcKWch/fECpRGon0kLbMz+hTNBFxtND6oENlLPFWtuu6Z0bdeVPiPeERPCEVtjry7tWB/bwA82gL1cHaWdYWoaJWF6BgRIBgxV5rMaEe8TePyNCjaHJKq/XQ70c6zFQtQY1F4LV5X9dKjTM1dv9AlBLAwQUAAIACADyeoFEGtrqO6oAAAAfAQAAGgAAAHVuaXZlcnNhbC9pMThuX3ByZXNldHMueG1snY8xD8IgEIV3fgW5XbBb0wDdTNwcdDYVUUno0XDU+vOF1Bhnh0vuXd73Xk71rzHwp0vkI2poxBa4QxuvHu8aTsfdpgVOecDrECI6DRiB94Yp37R4SI5cJl4ikDQ8cp46KZdlEZ6mVBIohjmXYBI2jrLMGFFWUk4rCivb+b/ozw0MY5yry+xD3qMpe1GrhVOyGipzdig83iLIalDy667KzpRLRRFK/jxm2BtQSwMEFAACAAgA8nqBRHbUUCiCAAAAlQAAABwAAAB1bml2ZXJzYWwvbG9jYWxfc2V0dGluZ3MueG1sLcsxC8IwEAXgvb8i3K42pYJD0y7iaIfG+QjtIYHkriRB9N8b0O3x3veG6R2DelHKXtiAPragiFfZPD8NPOztcAGVi+PNBWEywAJqGpshyOrCQqVUmNUe3IeSpVhDobuLVfplT3XE7GtL+CM4X2eLwsEzoT53HbZ9q3WP5f+F09h8AVBLAwQUAAIACABsgXN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yeoFEB6OZZCwIAAAnOAAAKQAAAHVuaXZlcnNhbC9za2luX2N1c3RvbWl6YXRpb25fc2V0dGluZ3MueG1s7RvbbqNI9n2+ouTVSDMv8QVfR26vuJQT1L6NIUn3rFYIm0qMgikvlN2dkR/2a/bD9kv2VAExEMeB9DytCErUnDr3W1Vx1MPwyfXVfcjo1v3TZi71DcKY6z+Go58QGq6pR4NFQELCwvoJcu/6Dv2m+w+UwwAaMtt37MBR+Wo4aqCx+EH9ntzX+vDWVtot1GvjFu4jDXdUWBtI2kBSYU1rNdVhPcci4huQNfHZea7Demb1NYHuhyRguu+Q7yMpi51eylpwHdiOC3jhqNvmzzGRetTa/EHtZqfXwceWLElSF6kdrak1jr3eoCc3EW60Ow3pqPRbUktCzU6nOegem71WR4K38aALXNp40EXtXrvd0o4t3AJqJMuK1lKPPWnQbMogDfcH6nE8VnqNBmo2m1JbO3a60lhpIMCWgIcs9bkDJU1SpO5RVuRmX0JjdayM20es4a7aQf0W7jYax7aiSI3Gybkn69LuOkELm5O48x2GZ0NwdpXnVv1Mcg3X+yAAZJNsd57NCPLtLflUc41dAFlqhS6AiQVLzySw5trctKjvuT6xmp1Wy2q0G81m22IxcS3OYZHvCcdE9Sw0AgKYyxsZQgxS6T4ICeJiUCKm3R7EYoZ1gZsQCmPS1ZSGI9f5VFvtGaP+1Zr6DCy88mmwtb3a6G9RwsXuKEJJDyQoQ/dgr8lJXE/8FCWLZUERwHOJaE23O9t/ntBHerWy10+PAd37TiE1N887EoB7nwC7Meip+KIgzw2ZDiHO6If7/ClOtoMmFxKuXhfzpxClZ6+Il0hsiJ8SdCeR73skR3pwQ5cJUrnJn0ukO/uRZAPQl/lzmcYHKdmo9fjzPhEj3xmgS7xntC6ii5rNCol67EUqutvvyubTLqCP3NlZuvcD/ULnUWhZ/iPXsMGfQkTcQC6wUJRitwn7tRxi/JrvJcMtSIHgpptLDBIsF4qlzqcLefbVmsyv55aiX9dGalSViJflL61u/3uz0/11WI/pCnIypvJkkuWFBLNOoxivmbmcTyxgiCfWDH8xayP+tzTp/Nac6DNcG8X/KM1gscR3tRH/W4T0drnEM9MyJrqGLd2wZrDbcL9MsIm12ugr3aONfSCIUXRwyTfENgRBe3YDgkLPdcQCb9muvycF5GlL+V6fXVvmfD4xLDzTEkhthH0HaYH9DdKhPKOlbOAl8Ahs2H4/Rm6J+AsOSPa80kxu9OubCfyaXJEb93HjwS/7gDYLPIP4Eb8A4RQbhnyNLWX+BSIHGTcvSTT/DIn2uSTRV2xAZmCjANlMvtOvZVOfz3hyLbFhLnX1JbPWts/PHM/IXq+BDsHucXDpPgQITzbiRDkWlhZk4N9vIa11eXImhSOeyPVFMj+6BwJaBE6hSEFZqVjjsfr9Vv/DGsv6BGsWBE+b31umqHouz4by8ClDtudRbgaItp2D7a8JWpG1vYcUewY0x3UE2s4G47ky/9q7fyKbxaX1c1yVMw1/+fnqh7XTzQm0lXs78IuVWI5bpjO8NnkLR01QnR9L2Xu2pPxx9Vcp8hdYt5AN403TisTox+3KqfABowzIe7yEjRHageLSUkR4ChkDPXBru14pQn02BnHiUg2n9wDxm04pBnfgxAyHO3BuORb3WDF0k7uLrPhJsgCxcHsUwPNB5+d9j8AN7SXwK/JAobg9Yh8gJAB3wygTrj4mr2yEkxbKG126J8eMZqDWo/jmgUAxz93yI3UxtrdTnHgz6qMZl9zTveeIpuW5T6KXQqj228gzuyhskdyHgG4F1LPDpEqibv73H1QkMnEZyV2kZBbga2B5qd5AjQkJE9OwJrKCIdlnFG1ttt7AjvDAD9HFeUXHLQ2PZeAXu8kgdrDe/Pff/ynOJqdPBEUx9LeyfKAUeSPBL/z+MaOMhP8swMeUlSypeClIGJ9WE9Lih1cR1diXsmnK6s0UAm+IONN9sC60+6eZTOXlZ2gH4ixVG03t4AnaiUmpV5aRMJ8nCCutw+kQv2f8k0pJ8h9urNx4U19YsqaJ2w3cazx3/RTtTw6yUfwhA3lwzSnBT72RZ9BwciyJ47LyPEXLT2ob6jJ6P1Xl4ewO8AI4XRnhSkr3LHMD9VlAvQW/u7/+WAUI/FPDyiMjFvBLS/KWxgg39FscuxgrDcljLkCFBT/VjR5sL4yRT8A8+pLAJcdJ48aQPOId9aDVqZE5afzsQp5MVRXxcStN8QJ7pTucueOlk6EpYB5/Bpf6V/gpYB7f4BvAHA75r4jyK2nK5IODYgdpeCp2sW1nggdIxLcB6MTCkrcsDldhwr88hSmdYkAWc0sdMhIbmeluSVzPHJbWuP6GykP/ZUuecprVsxHfaXILp/ytX07gIXOZR97ObmEH1GA6/OL9p1JuHEZfSPPOiKCIPe/Ipxqc9+31Zss/fNdQzONTjbsz+iz9Ft0uaWi8n6UohTaXSbeioYt+Xkqkz9t4OVE0KvfLRMP6Kz8N65ciNIzZvh1Af79dkQBDDrgkSc4sLI29ST413IlDVoISB/aN1TQDtgHePhz5E1kpQCavxNkmKZboJb2+3XvM9ciBeDFOCpDyzWXzhyEUx+XcltmEPLB0dseQ0kUQt7pTKmZbYAr+JpW4p2TafnalZM0xexUK6880q2T3SQk7syElbZqne7pDU5YLe/2MLMB9y/3DenqfhR51ZrR0cd70sfFWNYCqBlDVAKoaQFUDqGoAVQ2gqgFUNYCqBlDVAKoaQFUDqGoAVQ2gqgFUNYCqBlDVAKoaQFUDqBIDKEZ21fypmj9V86dq/vR/NH/Kw4AU+L35fwH/B1BLAwQUAAIACADyeoFEEYB7fHcKAAAwGQAAFwAAAHVuaXZlcnNhbC91bml2ZXJzYWwucG5n7Zl7WFJpGsBP03VqzeZSNqZSzc5lm0m3C+UNHe1iTV5qTElUbKKVBJOSQIWAnpymbYxwsh0bU8ks0UEhKbygQLOmdBllC7kYAaYmKSLj5aCCyBx0d3af/W//Xv84z3ne7/zO+77n/d73e79zzqWD0RFuyz2XAwDgtn/f7q8AYOFxAHirZdkSaITybcsm6LSA+FVEOMDr8BqAhEXYsKgwAKhlrZj+ejEkv31qXwIRAN494zoW6FNh2QCwtnX/7rDD2WizTsxKVK5pezWtvnatbEXy7guVG5+tf3b75s2b+3KvffzurXPbvxDdXvGNe7v4swlfAVGQ2ma9bCzxl//g01orr5NRvdKc/ZqCIOzT7KnR111+0ulM65g8VGrte/weZJp30/4TiluE93Yu6SJIHTuiIZ+7bYepYLb3cTk7FOa+yCXH5YpXCpB8NHMpdMupYOWxrEHaZQUTErxihJoSGGP6dPM7AHCut2pN0zYdNPxg5O2tkLwqDFK3auMjaCR80QcA8MVf1y8EgGXvQOEBNpz/AwCs352/AAC+WTYPz8Pz8Dw8D8/D8/A8PA/Pw/PwPDwP/7/DmcYJAyMUorr7//dXyvzc80OteR5Yd1hIcBPDOdOla8qSh9jefGg9iI/HI/FH8AE1WwDAwidJg81LDR4gWMiX2HB8Gt47kUiZOWOw5NlsrEaCIehRKYJKto7IYKyUz+1cYTW8ROUJnJuQKzgxMaO395gTTY1R8pw4WfExv86JM4VGKV+cO/Rz7tJej0evcFEcoR7FeJ7p7XxUUrUQaECDudbYy7XWKSObJafGySKJMWE0At9+/Ik+rH9IA3Ih7RTS0LYCkqGjcwHgxaM/oFn04tN80pcVRklRf/FVm0+K8fFlcW667VaDKK0GufN0aqZ6GwkAmrl60nZzbXT7+Eukojg21mAaaISF5+veVaD4GT2/9PliBwEgG0mrO/EipeTWwBS/IoBTYW1Xgzlbw8gHIvHion6vlnENABTz9RLyE/Y6bZHqKLw9YA+oah2YshyY01QRYGS6viQE0z0UmIXAKUnszEdrCtLc4iGTcdIXDFQubZkg8RjKpNyO9UReqt2K2AEA9yJYPkzqT7E7alpwRcQnPqH0YF4Lb2OYtQvLLqGNte/k0xygGss+O/o4sV4Nau++CSClD0wViMT9E69BOsqALrTPSCZ78oisBGdIgtF7Tn9QRo8Jyg7GFUfiXQI3bbPLB7LSEE8vD7MOcNilDpuJ75RfrI9YjIQhezlsOgWf0bqXGchL2j5oLTIUqu1pNGrysJ06Nfo60VmpwqikMeWsgM77Km5aB7lTnYIP9m7iDtQuALLVcfRWhy3XUVfqpSk9V1mwVojVDYMqTDxpY5ml3JdP/FKH1JH16KmNClR1RUBhFf9OaS8lmcGknX8tKPhQSCflUK/eGa7n8WkzgVhTvvAEciq4i7kkYWmUI2EFKkY0U13bdpAZmFqSmHcY03SQRnM0og0skv7vVjOp8crAiGPCwJJFMqTRs3OAGMQP1zKf0KJYbsAD7eC9XQo0DmlkXrlKYoi8Y0qDG8fpFL9kaoun1vE1+48BFt1xjx9VGHh7YySLZJHonBPos54kaiuOSQpNOh1fru69VWu+RPO25QjWrRCYj1VL7MNN6nqSWK3xyYoNi8fYo9j9SfVQtimKPcWp3nXwQZim7NAO19wSpn9tce8NwcHgKkfGBQ0l2RKjRmS0KsaM8pQUw4Y4jJhdM/Ozg2Kt6ldVInopQ7wKeEIU0VdRXpqSUq9zWgQelgCwGR/6MkzkJkcb8lTDq8AX11V9G3euOW68ENsl6cale2Dtbl1oqdgw8+1JlkEPpcOIfbHWr8O8U+yUeGv54KrZsHhjauibDvqJMt8kenBkS4Bupmmy5juFj0COUr42zzSAly7re1UNJ/xeYJmqycFJ7fBHWfCax1BO/kgaJ+qHnfXUsbHxQOuIFv65WKKuZaUo8RhUQd4ygRONhkktfHSlaYup2EaMc/7Zdn1XlKtmIgdhurIt8RWz5tLchXzP1SuF7pu9UWAuKBJPcITqIcSg9bqEnVZN7Q3hqqgPV/6AEZe7bHqCSSY814jE3qek6O1TIponyUFJ8S6Dq7ZlcEk0jpZ/DDL+8kg+6RKf/QznIDfxxj21rV30XXVqvp/oueGueUSrNWUydtlCbBf+4adK6yDdUFHg7V1K6/vmPf92aWyvM/w7PZscqax0pNHo6TotCApjkmuw0sC+QTm9qef+Jwbl/Y+hrP8LrlOtkzeVGnPC6kLkAkSAQBJXm5FCwDv8jTr6akVRUl/b+WrpFOSiv/CoI9z0paXWR034ZIiwL2hvPmigRhJ52tn68cXpBhc3IvB1DuoNn3XAuZ3DenHQcLn1EAaxq053L2OCIzbq2iKYT2/dkq9Vlt6NuZrOeO9VyFxyxJazIyz2evtU8kTPaiJctEUllwvRhqeqjJTfc+OOqXkvYuo5KJI02BYj8zQyZSVGbU9kmT3wpgAw3GL/1OEPlbde0n1Augo3TkJgxVIyunsI51o7jFsdzbjqQ/GMaHzCXJwIUgf5ZYS5fK95A0f75H6oOYtwkvG0Z8+EQrXtJCknMBWpKJqt7GdyDKIlDsNeb8rSgzPNbSL3DNlyAeVkJD7z+3Vugq8uiHxPMatQQfcpnStOUUzJmymb+yiousPZSjDR+zjkEY9wMBltKUcvQ3D4QZaQp9YbzfzZ0koezxPsraE6xGpGIJ2SDgB6snPGcdpPyPUUXizO+Cw2v8bib9pXdYjaZNafoRpoqdV7LRfd4TWy2WwyqV9Ky8RtOx6pjBqcH9oUiz8kWmfLQR4YpxViFiWIP64AG35hLv3g3pyxmkN1VwY0s6ubNs/Db8bR0L5h0yLf5eUD34RVPag0BXUOjuaoclZ/SnOcuYqBKShz6xq+yQe8IhRJYs4mkTNvq277EmKs445qgmIIFOOK6yibO/HHUKynvzcBmHbbFXhF72yQk9Ujzu/FrArhkShitK5XxpIJNRfWN31UIURHEclxoQve1P+Jhwkku549FercXhOHOemoi9B0XUNk/3o06WLy2/9S62FsPcIcmHS5728QUyfaaMqquX4VByaudqdxj713vP7hbCZuiXStklOuNn5HXiAmVMBd5pVQ/5bBNRfnzOseho5SLru0NRyhffsfHfLNs/KI3jFD4RympMZyctQDP1kYi4HJfN1DunnH9VI7FH0cj2hozsqn7eNgCE98sRVXaJuah5t8MK4nIROVTvZQHVceGfXPlt9a5jRocqwrBe53pgnPeReSLYcQbaGjIrkp2/kZ8ODicGdoTN1TCXiN+mrtJ1tcnHlXnqz/l/eBB2lVsDPsHnqOmmaqsoYjOJjih5qgR09qOzrPnij+8S3AP4pTl6LPMtjKQp00r/dde6Okkv/eJ/V1wBjTW/SzX+sP5+mmxuShsnXQ1sm/FFcb5Jwek2d/CF2TxW4mG4ekLQmu/dSNWLf4XlK+ctLEl7YthNiGECUaMeMm8GQ4HRNdXCS/bb/rpwAPxS0ytfsH2d0XfdB69P6iv3VDo8D+PdG7eeFHz/8GUEsDBBQAAgAIAPJ6gUSeJJdBSgAAAGoAAAAbAAAAdW5pdmVyc2FsL3VuaXZlcnNhbC5wbmcueG1ss7GvyM1RKEstKs7Mz7NVMtQzULK34+WyKShKLctMLVeoAIoZ6RlAgJJCJSq3PDOlJMNWycLEBCGWkZqZnlFiq2RmbAwX1AcaCQBQSwECAAAUAAIACADyeoFEMU00vc8DAAD5DQAAHQAAAAAAAAABAAAAAAAAAAAAdW5pdmVyc2FsL2NvbW1vbl9tZXNzYWdlcy5sbmdQSwECAAAUAAIACADyeoFEIv+HytUDAADdDwAAJwAAAAAAAAABAAAAAAAKBAAAdW5pdmVyc2FsL2ZsYXNoX3B1Ymxpc2hpbmdfc2V0dGluZ3MueG1sUEsBAgAAFAACAAgA8nqBRI0O8Ly9AgAAVQoAACEAAAAAAAAAAQAAAAAAJAgAAHVuaXZlcnNhbC9mbGFzaF9za2luX3NldHRpbmdzLnhtbFBLAQIAABQAAgAIAPJ6gUROa9r2qwMAAO4OAAAmAAAAAAAAAAEAAAAAACALAAB1bml2ZXJzYWwvaHRtbF9wdWJsaXNoaW5nX3NldHRpbmdzLnhtbFBLAQIAABQAAgAIAPJ6gUTeHfV+mAEAAB8GAAAfAAAAAAAAAAEAAAAAAA8PAAB1bml2ZXJzYWwvaHRtbF9za2luX3NldHRpbmdzLmpzUEsBAgAAFAACAAgA8nqBRBra6juqAAAAHwEAABoAAAAAAAAAAQAAAAAA5BAAAHVuaXZlcnNhbC9pMThuX3ByZXNldHMueG1sUEsBAgAAFAACAAgA8nqBRHbUUCiCAAAAlQAAABwAAAAAAAAAAQAAAAAAxhEAAHVuaXZlcnNhbC9sb2NhbF9zZXR0aW5ncy54bWxQSwECAAAUAAIACABsgXNEzoIJN+wCAACICAAAFAAAAAAAAAABAAAAAACCEgAAdW5pdmVyc2FsL3BsYXllci54bWxQSwECAAAUAAIACADyeoFEB6OZZCwIAAAnOAAAKQAAAAAAAAABAAAAAACgFQAAdW5pdmVyc2FsL3NraW5fY3VzdG9taXphdGlvbl9zZXR0aW5ncy54bWxQSwECAAAUAAIACADyeoFEEYB7fHcKAAAwGQAAFwAAAAAAAAAAAAAAAAATHgAAdW5pdmVyc2FsL3VuaXZlcnNhbC5wbmdQSwECAAAUAAIACADyeoFEniSXQUoAAABqAAAAGwAAAAAAAAABAAAAAAC/KAAAdW5pdmVyc2FsL3VuaXZlcnNhbC5wbmcueG1sUEsFBgAAAAALAAsASQMAAEIpAAAAAA=="/>
  <p:tag name="ISPRING_OUTPUT_FOLDER" val="S:\production\ODOT\Online_Project_2014\Conversions\Product\Postable_content\c5s1p1comm"/>
  <p:tag name="ISPRING_PRESENTATION_TITLE" val="PB2PPT1Comm"/>
</p:tagLst>
</file>

<file path=ppt/theme/theme1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WOU TSE template</Template>
  <TotalTime>4541</TotalTime>
  <Words>360</Words>
  <Application>Microsoft Office PowerPoint</Application>
  <PresentationFormat>On-screen Show (4:3)</PresentationFormat>
  <Paragraphs>79</Paragraphs>
  <Slides>19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Georgia</vt:lpstr>
      <vt:lpstr>Lato</vt:lpstr>
      <vt:lpstr>WOU TSE template</vt:lpstr>
      <vt:lpstr>Communication</vt:lpstr>
      <vt:lpstr>Communication</vt:lpstr>
      <vt:lpstr>You plan to turn left at the intersection. What communication options will you use?</vt:lpstr>
      <vt:lpstr>You plan to turn right at the intersection. What communication options will you use?</vt:lpstr>
      <vt:lpstr>You plan to turn right at the intersection. What communication options will you use?</vt:lpstr>
      <vt:lpstr>You plan to continue forward at the intersection. What communication options will you use?</vt:lpstr>
      <vt:lpstr>How will you communicate your  intention to move to the right lane?</vt:lpstr>
      <vt:lpstr>How will you communicate your  intention to move to the left lane?</vt:lpstr>
      <vt:lpstr>PowerPoint Presentation</vt:lpstr>
      <vt:lpstr>What is the truck communicating? </vt:lpstr>
      <vt:lpstr>How could you communicate your cooperation?</vt:lpstr>
      <vt:lpstr>What is the van communicating? </vt:lpstr>
      <vt:lpstr>PowerPoint Presentation</vt:lpstr>
      <vt:lpstr>What is the vehicle in the driveway communicating?</vt:lpstr>
      <vt:lpstr>PowerPoint Presentation</vt:lpstr>
      <vt:lpstr>PowerPoint Presentation</vt:lpstr>
      <vt:lpstr>What is the sign telling you? What communication should you send to the vehicles to the rear?</vt:lpstr>
      <vt:lpstr>PowerPoint Presentation</vt:lpstr>
      <vt:lpstr>COMMUNICATION OPTIONS</vt:lpstr>
    </vt:vector>
  </TitlesOfParts>
  <Company>WOU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PB2PPT1Comm</dc:title>
  <dc:creator>WOU-ODOT TSD</dc:creator>
  <cp:lastModifiedBy>Megan McDermeit</cp:lastModifiedBy>
  <cp:revision>202</cp:revision>
  <dcterms:created xsi:type="dcterms:W3CDTF">2005-03-29T15:41:33Z</dcterms:created>
  <dcterms:modified xsi:type="dcterms:W3CDTF">2023-06-05T17:51:58Z</dcterms:modified>
</cp:coreProperties>
</file>