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79" r:id="rId1"/>
  </p:sldMasterIdLst>
  <p:notesMasterIdLst>
    <p:notesMasterId r:id="rId48"/>
  </p:notesMasterIdLst>
  <p:handoutMasterIdLst>
    <p:handoutMasterId r:id="rId49"/>
  </p:handoutMasterIdLst>
  <p:sldIdLst>
    <p:sldId id="394" r:id="rId2"/>
    <p:sldId id="337" r:id="rId3"/>
    <p:sldId id="390" r:id="rId4"/>
    <p:sldId id="392" r:id="rId5"/>
    <p:sldId id="329" r:id="rId6"/>
    <p:sldId id="333" r:id="rId7"/>
    <p:sldId id="330" r:id="rId8"/>
    <p:sldId id="331" r:id="rId9"/>
    <p:sldId id="347" r:id="rId10"/>
    <p:sldId id="351" r:id="rId11"/>
    <p:sldId id="350" r:id="rId12"/>
    <p:sldId id="346" r:id="rId13"/>
    <p:sldId id="393" r:id="rId14"/>
    <p:sldId id="345" r:id="rId15"/>
    <p:sldId id="348" r:id="rId16"/>
    <p:sldId id="344" r:id="rId17"/>
    <p:sldId id="341" r:id="rId18"/>
    <p:sldId id="353" r:id="rId19"/>
    <p:sldId id="372" r:id="rId20"/>
    <p:sldId id="364" r:id="rId21"/>
    <p:sldId id="359" r:id="rId22"/>
    <p:sldId id="375" r:id="rId23"/>
    <p:sldId id="354" r:id="rId24"/>
    <p:sldId id="355" r:id="rId25"/>
    <p:sldId id="356" r:id="rId26"/>
    <p:sldId id="358" r:id="rId27"/>
    <p:sldId id="360" r:id="rId28"/>
    <p:sldId id="361" r:id="rId29"/>
    <p:sldId id="362" r:id="rId30"/>
    <p:sldId id="365" r:id="rId31"/>
    <p:sldId id="363" r:id="rId32"/>
    <p:sldId id="366" r:id="rId33"/>
    <p:sldId id="367" r:id="rId34"/>
    <p:sldId id="369" r:id="rId35"/>
    <p:sldId id="371" r:id="rId36"/>
    <p:sldId id="373" r:id="rId37"/>
    <p:sldId id="374" r:id="rId38"/>
    <p:sldId id="376" r:id="rId39"/>
    <p:sldId id="377" r:id="rId40"/>
    <p:sldId id="378" r:id="rId41"/>
    <p:sldId id="379" r:id="rId42"/>
    <p:sldId id="380" r:id="rId43"/>
    <p:sldId id="381" r:id="rId44"/>
    <p:sldId id="382" r:id="rId45"/>
    <p:sldId id="383" r:id="rId46"/>
    <p:sldId id="384" r:id="rId47"/>
  </p:sldIdLst>
  <p:sldSz cx="9144000" cy="6858000" type="screen4x3"/>
  <p:notesSz cx="6858000" cy="9199563"/>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63B00"/>
    <a:srgbClr val="FF6600"/>
    <a:srgbClr val="FE7F00"/>
    <a:srgbClr val="2E2B1A"/>
    <a:srgbClr val="FFFF00"/>
    <a:srgbClr val="FFFF66"/>
    <a:srgbClr val="5A8786"/>
    <a:srgbClr val="003300"/>
    <a:srgbClr val="00006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88688" autoAdjust="0"/>
  </p:normalViewPr>
  <p:slideViewPr>
    <p:cSldViewPr>
      <p:cViewPr varScale="1">
        <p:scale>
          <a:sx n="59" d="100"/>
          <a:sy n="59" d="100"/>
        </p:scale>
        <p:origin x="1660" y="5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1068"/>
    </p:cViewPr>
  </p:sorterViewPr>
  <p:notesViewPr>
    <p:cSldViewPr>
      <p:cViewPr varScale="1">
        <p:scale>
          <a:sx n="52" d="100"/>
          <a:sy n="52" d="100"/>
        </p:scale>
        <p:origin x="-1230" y="-108"/>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14.xml"/><Relationship Id="rId1" Type="http://schemas.openxmlformats.org/officeDocument/2006/relationships/slide" Target="slides/slide2.xml"/><Relationship Id="rId4"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r>
              <a:rPr lang="en-US"/>
              <a:t>2.01 Signs Signals Markings &amp; Speed Limits</a:t>
            </a:r>
          </a:p>
        </p:txBody>
      </p:sp>
      <p:sp>
        <p:nvSpPr>
          <p:cNvPr id="10243"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0244"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r>
              <a:rPr lang="en-US"/>
              <a:t>Revised 7-07</a:t>
            </a:r>
          </a:p>
        </p:txBody>
      </p:sp>
      <p:sp>
        <p:nvSpPr>
          <p:cNvPr id="10245"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E60F6265-777F-4228-A387-ACC6EF7FFA80}" type="slidenum">
              <a:rPr lang="en-US"/>
              <a:pPr>
                <a:defRPr/>
              </a:pPr>
              <a:t>‹#›</a:t>
            </a:fld>
            <a:endParaRPr lang="en-US"/>
          </a:p>
        </p:txBody>
      </p:sp>
    </p:spTree>
    <p:extLst>
      <p:ext uri="{BB962C8B-B14F-4D97-AF65-F5344CB8AC3E}">
        <p14:creationId xmlns:p14="http://schemas.microsoft.com/office/powerpoint/2010/main" val="3308693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r>
              <a:rPr lang="en-US"/>
              <a:t>2.01 Signs Signals Markings &amp; Speed Limits</a:t>
            </a:r>
          </a:p>
        </p:txBody>
      </p:sp>
      <p:sp>
        <p:nvSpPr>
          <p:cNvPr id="18435"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14400" y="4370388"/>
            <a:ext cx="50292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r>
              <a:rPr lang="en-US"/>
              <a:t>Revised 7-07</a:t>
            </a:r>
          </a:p>
        </p:txBody>
      </p:sp>
      <p:sp>
        <p:nvSpPr>
          <p:cNvPr id="18439"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186FD4F9-3748-4EAB-8AA6-D553CB9E31E4}" type="slidenum">
              <a:rPr lang="en-US"/>
              <a:pPr>
                <a:defRPr/>
              </a:pPr>
              <a:t>‹#›</a:t>
            </a:fld>
            <a:endParaRPr lang="en-US"/>
          </a:p>
        </p:txBody>
      </p:sp>
    </p:spTree>
    <p:extLst>
      <p:ext uri="{BB962C8B-B14F-4D97-AF65-F5344CB8AC3E}">
        <p14:creationId xmlns:p14="http://schemas.microsoft.com/office/powerpoint/2010/main" val="1756916681"/>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i="0" dirty="0">
                <a:solidFill>
                  <a:srgbClr val="202124"/>
                </a:solidFill>
                <a:effectLst/>
                <a:latin typeface="Roboto"/>
              </a:rPr>
              <a:t>Traffic signs are utilized as a method of regulating, warning and guiding </a:t>
            </a:r>
            <a:r>
              <a:rPr lang="en-US" b="1" i="0" dirty="0">
                <a:solidFill>
                  <a:srgbClr val="202124"/>
                </a:solidFill>
                <a:effectLst/>
                <a:latin typeface="Roboto"/>
              </a:rPr>
              <a:t>drivers</a:t>
            </a:r>
            <a:r>
              <a:rPr lang="en-US" b="0" i="0" dirty="0">
                <a:solidFill>
                  <a:srgbClr val="202124"/>
                </a:solidFill>
                <a:effectLst/>
                <a:latin typeface="Roboto"/>
              </a:rPr>
              <a:t>. They help to regulate the flow of traffic among vehicles, pedestrians, motorcycles, bicycles and others who travel the streets, highways and other roadways.  Signs have specific colors and shapes to aid in prompt recognition by drivers.</a:t>
            </a:r>
            <a:endParaRPr lang="en-US" dirty="0"/>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2.01 Signs Signals Markings &amp; Speed Limits</a:t>
            </a:r>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Revised 7-07</a:t>
            </a: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C468B8-562F-43E6-B4DC-419A2E91CFC8}" type="slidenum">
              <a:rPr lang="en-US" smtClean="0">
                <a:latin typeface="Times New Roman" pitchFamily="18" charset="0"/>
              </a:rPr>
              <a:pPr/>
              <a:t>2</a:t>
            </a:fld>
            <a:endParaRPr 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02940"/>
                </a:solidFill>
                <a:effectLst/>
                <a:latin typeface="Open Sans"/>
              </a:rPr>
              <a:t>Traffic signals control the flow of traffic in one way or another. Increase safety, manage traffic and travel times, and provide direction for drivers. </a:t>
            </a:r>
            <a:endParaRPr lang="en-US" dirty="0"/>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13</a:t>
            </a:fld>
            <a:endParaRPr lang="en-US"/>
          </a:p>
        </p:txBody>
      </p:sp>
    </p:spTree>
    <p:extLst>
      <p:ext uri="{BB962C8B-B14F-4D97-AF65-F5344CB8AC3E}">
        <p14:creationId xmlns:p14="http://schemas.microsoft.com/office/powerpoint/2010/main" val="2487126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FF0000"/>
              </a:solidFill>
            </a:endParaRPr>
          </a:p>
        </p:txBody>
      </p:sp>
      <p:sp>
        <p:nvSpPr>
          <p:cNvPr id="276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2.01 Signs Signals Markings &amp; Speed Limits</a:t>
            </a:r>
          </a:p>
        </p:txBody>
      </p:sp>
      <p:sp>
        <p:nvSpPr>
          <p:cNvPr id="276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Revised 7-07</a:t>
            </a:r>
          </a:p>
        </p:txBody>
      </p:sp>
      <p:sp>
        <p:nvSpPr>
          <p:cNvPr id="276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FDA96B-41BE-4B99-92AE-1209EA23F7C9}" type="slidenum">
              <a:rPr lang="en-US" smtClean="0">
                <a:latin typeface="Times New Roman" pitchFamily="18" charset="0"/>
              </a:rPr>
              <a:pPr/>
              <a:t>14</a:t>
            </a:fld>
            <a:endParaRPr 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FF0000"/>
                </a:solidFill>
              </a:rPr>
              <a:t>Emphasis on UNPROTECTED turns needed</a:t>
            </a:r>
          </a:p>
        </p:txBody>
      </p:sp>
      <p:sp>
        <p:nvSpPr>
          <p:cNvPr id="286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2.01 Signs Signals Markings &amp; Speed Limits</a:t>
            </a:r>
          </a:p>
        </p:txBody>
      </p:sp>
      <p:sp>
        <p:nvSpPr>
          <p:cNvPr id="2867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Revised 7-07</a:t>
            </a:r>
          </a:p>
        </p:txBody>
      </p:sp>
      <p:sp>
        <p:nvSpPr>
          <p:cNvPr id="2867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80ED3C-429F-4D92-BF07-374C05050DE0}" type="slidenum">
              <a:rPr lang="en-US" smtClean="0">
                <a:latin typeface="Times New Roman" pitchFamily="18" charset="0"/>
              </a:rPr>
              <a:pPr/>
              <a:t>15</a:t>
            </a:fld>
            <a:endParaRPr 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0000"/>
                </a:solidFill>
              </a:rPr>
              <a:t>Emphasis on UNPROTECTED turns needed</a:t>
            </a:r>
          </a:p>
          <a:p>
            <a:endParaRPr lang="en-US" dirty="0"/>
          </a:p>
        </p:txBody>
      </p:sp>
      <p:sp>
        <p:nvSpPr>
          <p:cNvPr id="4" name="Header Placeholder 3"/>
          <p:cNvSpPr>
            <a:spLocks noGrp="1"/>
          </p:cNvSpPr>
          <p:nvPr>
            <p:ph type="hdr" sz="quarter" idx="10"/>
          </p:nvPr>
        </p:nvSpPr>
        <p:spPr/>
        <p:txBody>
          <a:bodyPr/>
          <a:lstStyle/>
          <a:p>
            <a:pPr>
              <a:defRPr/>
            </a:pPr>
            <a:r>
              <a:rPr lang="en-US"/>
              <a:t>2.01 Signs Signals Markings &amp; Speed Limits</a:t>
            </a:r>
          </a:p>
        </p:txBody>
      </p:sp>
      <p:sp>
        <p:nvSpPr>
          <p:cNvPr id="5" name="Footer Placeholder 4"/>
          <p:cNvSpPr>
            <a:spLocks noGrp="1"/>
          </p:cNvSpPr>
          <p:nvPr>
            <p:ph type="ftr" sz="quarter" idx="11"/>
          </p:nvPr>
        </p:nvSpPr>
        <p:spPr/>
        <p:txBody>
          <a:bodyPr/>
          <a:lstStyle/>
          <a:p>
            <a:pPr>
              <a:defRPr/>
            </a:pPr>
            <a:r>
              <a:rPr lang="en-US"/>
              <a:t>Revised 7-07</a:t>
            </a:r>
          </a:p>
        </p:txBody>
      </p:sp>
      <p:sp>
        <p:nvSpPr>
          <p:cNvPr id="6" name="Slide Number Placeholder 5"/>
          <p:cNvSpPr>
            <a:spLocks noGrp="1"/>
          </p:cNvSpPr>
          <p:nvPr>
            <p:ph type="sldNum" sz="quarter" idx="12"/>
          </p:nvPr>
        </p:nvSpPr>
        <p:spPr/>
        <p:txBody>
          <a:bodyPr/>
          <a:lstStyle/>
          <a:p>
            <a:pPr>
              <a:defRPr/>
            </a:pPr>
            <a:fld id="{186FD4F9-3748-4EAB-8AA6-D553CB9E31E4}" type="slidenum">
              <a:rPr lang="en-US" smtClean="0"/>
              <a:pPr>
                <a:defRPr/>
              </a:pPr>
              <a:t>16</a:t>
            </a:fld>
            <a:endParaRPr lang="en-US"/>
          </a:p>
        </p:txBody>
      </p:sp>
    </p:spTree>
    <p:extLst>
      <p:ext uri="{BB962C8B-B14F-4D97-AF65-F5344CB8AC3E}">
        <p14:creationId xmlns:p14="http://schemas.microsoft.com/office/powerpoint/2010/main" val="1131048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Lane use signals and speed limits – all regulatory</a:t>
            </a:r>
          </a:p>
          <a:p>
            <a:pPr eaLnBrk="1" hangingPunct="1"/>
            <a:r>
              <a:rPr lang="en-US" dirty="0"/>
              <a:t>Ramp Metering</a:t>
            </a:r>
          </a:p>
          <a:p>
            <a:pPr marL="808038" lvl="1" indent="-61913" eaLnBrk="1" hangingPunct="1"/>
            <a:r>
              <a:rPr lang="en-US" dirty="0"/>
              <a:t>Road Sensors</a:t>
            </a:r>
          </a:p>
          <a:p>
            <a:pPr marL="808038" lvl="1" indent="-61913" eaLnBrk="1" hangingPunct="1"/>
            <a:r>
              <a:rPr lang="en-US" dirty="0"/>
              <a:t>Traffic Light</a:t>
            </a:r>
          </a:p>
          <a:p>
            <a:pPr marL="808038" lvl="1" indent="-61913" eaLnBrk="1" hangingPunct="1"/>
            <a:r>
              <a:rPr lang="en-US" dirty="0"/>
              <a:t>Stop Here on Red</a:t>
            </a:r>
          </a:p>
          <a:p>
            <a:pPr marL="808038" lvl="1" indent="-61913" eaLnBrk="1" hangingPunct="1"/>
            <a:r>
              <a:rPr lang="en-US" dirty="0"/>
              <a:t>Proceed on Green</a:t>
            </a:r>
          </a:p>
          <a:p>
            <a:endParaRPr lang="en-US" dirty="0"/>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2.01 Signs Signals Markings &amp; Speed Limits</a:t>
            </a:r>
          </a:p>
        </p:txBody>
      </p:sp>
      <p:sp>
        <p:nvSpPr>
          <p:cNvPr id="297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Revised 7-07</a:t>
            </a:r>
          </a:p>
        </p:txBody>
      </p:sp>
      <p:sp>
        <p:nvSpPr>
          <p:cNvPr id="297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FD7FF8-62F6-4F12-9200-47FC66A657AA}" type="slidenum">
              <a:rPr lang="en-US" smtClean="0">
                <a:latin typeface="Times New Roman" pitchFamily="18" charset="0"/>
              </a:rPr>
              <a:pPr/>
              <a:t>17</a:t>
            </a:fld>
            <a:endParaRPr 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18</a:t>
            </a:fld>
            <a:endParaRPr lang="en-US"/>
          </a:p>
        </p:txBody>
      </p:sp>
    </p:spTree>
    <p:extLst>
      <p:ext uri="{BB962C8B-B14F-4D97-AF65-F5344CB8AC3E}">
        <p14:creationId xmlns:p14="http://schemas.microsoft.com/office/powerpoint/2010/main" val="2626377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lane road on-coming cannot pass, fog lines</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19</a:t>
            </a:fld>
            <a:endParaRPr lang="en-US"/>
          </a:p>
        </p:txBody>
      </p:sp>
    </p:spTree>
    <p:extLst>
      <p:ext uri="{BB962C8B-B14F-4D97-AF65-F5344CB8AC3E}">
        <p14:creationId xmlns:p14="http://schemas.microsoft.com/office/powerpoint/2010/main" val="3764539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 turn lane</a:t>
            </a:r>
          </a:p>
          <a:p>
            <a:r>
              <a:rPr lang="en-US" dirty="0"/>
              <a:t>Fog line</a:t>
            </a:r>
          </a:p>
          <a:p>
            <a:r>
              <a:rPr lang="en-US" dirty="0"/>
              <a:t>Break in line indicates intersection</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20</a:t>
            </a:fld>
            <a:endParaRPr lang="en-US"/>
          </a:p>
        </p:txBody>
      </p:sp>
    </p:spTree>
    <p:extLst>
      <p:ext uri="{BB962C8B-B14F-4D97-AF65-F5344CB8AC3E}">
        <p14:creationId xmlns:p14="http://schemas.microsoft.com/office/powerpoint/2010/main" val="1950313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mn-ea"/>
                <a:cs typeface="+mn-cs"/>
              </a:rPr>
              <a:t>Double yellow lines indicate no passing.  Turning is permitted.  Double white lines indicate a lane barrier between a regular use and a preferential use lane, such as a bike lane. You should not change lanes over these pavement markings; wait until a single broken white line appears. Bike lane</a:t>
            </a:r>
            <a:endParaRPr lang="en-US" b="0" dirty="0"/>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21</a:t>
            </a:fld>
            <a:endParaRPr lang="en-US"/>
          </a:p>
        </p:txBody>
      </p:sp>
    </p:spTree>
    <p:extLst>
      <p:ext uri="{BB962C8B-B14F-4D97-AF65-F5344CB8AC3E}">
        <p14:creationId xmlns:p14="http://schemas.microsoft.com/office/powerpoint/2010/main" val="742883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Painted STOP means the same as a physical stop sign.  Left turn pocket, stop bar (line) and continental crosswalk markings.  Continental crosswalk markings </a:t>
            </a:r>
            <a:r>
              <a:rPr lang="en-US" sz="1200" dirty="0">
                <a:effectLst/>
                <a:latin typeface="Times New Roman" panose="02020603050405020304" pitchFamily="18" charset="0"/>
              </a:rPr>
              <a:t>are visible from a significantly greater distance away. Yellow curb indicates no parking</a:t>
            </a:r>
            <a:endParaRPr lang="en-US" dirty="0"/>
          </a:p>
          <a:p>
            <a:endParaRPr lang="en-US" dirty="0"/>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22</a:t>
            </a:fld>
            <a:endParaRPr lang="en-US"/>
          </a:p>
        </p:txBody>
      </p:sp>
    </p:spTree>
    <p:extLst>
      <p:ext uri="{BB962C8B-B14F-4D97-AF65-F5344CB8AC3E}">
        <p14:creationId xmlns:p14="http://schemas.microsoft.com/office/powerpoint/2010/main" val="18211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0" dirty="0">
                <a:solidFill>
                  <a:srgbClr val="202124"/>
                </a:solidFill>
                <a:effectLst/>
                <a:latin typeface="Roboto"/>
              </a:rPr>
              <a:t>Regulatory</a:t>
            </a:r>
            <a:r>
              <a:rPr lang="en-US" b="0" i="0" dirty="0">
                <a:solidFill>
                  <a:srgbClr val="202124"/>
                </a:solidFill>
                <a:effectLst/>
                <a:latin typeface="Roboto"/>
              </a:rPr>
              <a:t> traffic </a:t>
            </a:r>
            <a:r>
              <a:rPr lang="en-US" b="1" i="0" dirty="0">
                <a:solidFill>
                  <a:srgbClr val="202124"/>
                </a:solidFill>
                <a:effectLst/>
                <a:latin typeface="Roboto"/>
              </a:rPr>
              <a:t>signs</a:t>
            </a:r>
            <a:r>
              <a:rPr lang="en-US" b="0" i="0" dirty="0">
                <a:solidFill>
                  <a:srgbClr val="202124"/>
                </a:solidFill>
                <a:effectLst/>
                <a:latin typeface="Roboto"/>
              </a:rPr>
              <a:t> are white with black or red letters instructing road users what they must or must not do under certain conditions. </a:t>
            </a:r>
          </a:p>
          <a:p>
            <a:r>
              <a:rPr lang="en-US" b="1" i="0" dirty="0">
                <a:solidFill>
                  <a:srgbClr val="202124"/>
                </a:solidFill>
                <a:effectLst/>
                <a:latin typeface="Roboto"/>
              </a:rPr>
              <a:t>Regulatory signs</a:t>
            </a:r>
            <a:r>
              <a:rPr lang="en-US" b="0" i="0" dirty="0">
                <a:solidFill>
                  <a:srgbClr val="202124"/>
                </a:solidFill>
                <a:effectLst/>
                <a:latin typeface="Roboto"/>
              </a:rPr>
              <a:t> indicate and reinforce traffic laws and </a:t>
            </a:r>
            <a:r>
              <a:rPr lang="en-US" b="1" i="0" dirty="0">
                <a:solidFill>
                  <a:srgbClr val="202124"/>
                </a:solidFill>
                <a:effectLst/>
                <a:latin typeface="Roboto"/>
              </a:rPr>
              <a:t>regulations</a:t>
            </a:r>
            <a:r>
              <a:rPr lang="en-US" b="0" i="0" dirty="0">
                <a:solidFill>
                  <a:srgbClr val="202124"/>
                </a:solidFill>
                <a:effectLst/>
                <a:latin typeface="Roboto"/>
              </a:rPr>
              <a:t> which apply either permanently or at specified times or places.</a:t>
            </a:r>
            <a:endParaRPr lang="en-US" dirty="0"/>
          </a:p>
        </p:txBody>
      </p:sp>
      <p:sp>
        <p:nvSpPr>
          <p:cNvPr id="194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2.01 Signs Signals Markings &amp; Speed Limits</a:t>
            </a:r>
          </a:p>
        </p:txBody>
      </p:sp>
      <p:sp>
        <p:nvSpPr>
          <p:cNvPr id="194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Revised 7-07</a:t>
            </a:r>
          </a:p>
        </p:txBody>
      </p:sp>
      <p:sp>
        <p:nvSpPr>
          <p:cNvPr id="194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263F14-C52D-4CD3-A59B-D55795E79914}" type="slidenum">
              <a:rPr lang="en-US" smtClean="0">
                <a:latin typeface="Times New Roman" pitchFamily="18" charset="0"/>
              </a:rPr>
              <a:pPr/>
              <a:t>5</a:t>
            </a:fld>
            <a:endParaRPr lang="en-US">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Directional arrow indicating what is allowed in this lane</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23</a:t>
            </a:fld>
            <a:endParaRPr lang="en-US"/>
          </a:p>
        </p:txBody>
      </p:sp>
    </p:spTree>
    <p:extLst>
      <p:ext uri="{BB962C8B-B14F-4D97-AF65-F5344CB8AC3E}">
        <p14:creationId xmlns:p14="http://schemas.microsoft.com/office/powerpoint/2010/main" val="1989955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Lane ending, merge left, painted median turns into shared turn lane</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24</a:t>
            </a:fld>
            <a:endParaRPr lang="en-US"/>
          </a:p>
        </p:txBody>
      </p:sp>
    </p:spTree>
    <p:extLst>
      <p:ext uri="{BB962C8B-B14F-4D97-AF65-F5344CB8AC3E}">
        <p14:creationId xmlns:p14="http://schemas.microsoft.com/office/powerpoint/2010/main" val="2902390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Railroad advanced warning pavement markings, fog line, shared turn lane</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25</a:t>
            </a:fld>
            <a:endParaRPr lang="en-US"/>
          </a:p>
        </p:txBody>
      </p:sp>
    </p:spTree>
    <p:extLst>
      <p:ext uri="{BB962C8B-B14F-4D97-AF65-F5344CB8AC3E}">
        <p14:creationId xmlns:p14="http://schemas.microsoft.com/office/powerpoint/2010/main" val="2365761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supplemental buffered bike lane at intersection. Green colored paint is used to highlight space used for cycling in high conflict areas</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26</a:t>
            </a:fld>
            <a:endParaRPr lang="en-US"/>
          </a:p>
        </p:txBody>
      </p:sp>
    </p:spTree>
    <p:extLst>
      <p:ext uri="{BB962C8B-B14F-4D97-AF65-F5344CB8AC3E}">
        <p14:creationId xmlns:p14="http://schemas.microsoft.com/office/powerpoint/2010/main" val="3618236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Painted median turns to a physical median.  Physical median to the left and right, bike lane, and continental crosswalk, </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27</a:t>
            </a:fld>
            <a:endParaRPr lang="en-US"/>
          </a:p>
        </p:txBody>
      </p:sp>
    </p:spTree>
    <p:extLst>
      <p:ext uri="{BB962C8B-B14F-4D97-AF65-F5344CB8AC3E}">
        <p14:creationId xmlns:p14="http://schemas.microsoft.com/office/powerpoint/2010/main" val="3335183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turn pocket, continental crosswalk, double white line to the right, bike lane, green bike box and green supplemental buffered bike lane</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28</a:t>
            </a:fld>
            <a:endParaRPr lang="en-US"/>
          </a:p>
        </p:txBody>
      </p:sp>
    </p:spTree>
    <p:extLst>
      <p:ext uri="{BB962C8B-B14F-4D97-AF65-F5344CB8AC3E}">
        <p14:creationId xmlns:p14="http://schemas.microsoft.com/office/powerpoint/2010/main" val="3072504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Continental crosswalk, green bike box and green supplemental buffered bike lane</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29</a:t>
            </a:fld>
            <a:endParaRPr lang="en-US"/>
          </a:p>
        </p:txBody>
      </p:sp>
    </p:spTree>
    <p:extLst>
      <p:ext uri="{BB962C8B-B14F-4D97-AF65-F5344CB8AC3E}">
        <p14:creationId xmlns:p14="http://schemas.microsoft.com/office/powerpoint/2010/main" val="2858589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 yellow line (separates traffic traveling in opposite directions/no passing), speed hump (traffic calming device marked with chevrons), continental crosswalk and green supplemental buffered bike lane</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30</a:t>
            </a:fld>
            <a:endParaRPr lang="en-US"/>
          </a:p>
        </p:txBody>
      </p:sp>
    </p:spTree>
    <p:extLst>
      <p:ext uri="{BB962C8B-B14F-4D97-AF65-F5344CB8AC3E}">
        <p14:creationId xmlns:p14="http://schemas.microsoft.com/office/powerpoint/2010/main" val="3530608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Crosswalk, dashed white line extensions</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31</a:t>
            </a:fld>
            <a:endParaRPr lang="en-US"/>
          </a:p>
        </p:txBody>
      </p:sp>
    </p:spTree>
    <p:extLst>
      <p:ext uri="{BB962C8B-B14F-4D97-AF65-F5344CB8AC3E}">
        <p14:creationId xmlns:p14="http://schemas.microsoft.com/office/powerpoint/2010/main" val="1883148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Speed hump with large chevron pavement markings</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32</a:t>
            </a:fld>
            <a:endParaRPr lang="en-US"/>
          </a:p>
        </p:txBody>
      </p:sp>
    </p:spTree>
    <p:extLst>
      <p:ext uri="{BB962C8B-B14F-4D97-AF65-F5344CB8AC3E}">
        <p14:creationId xmlns:p14="http://schemas.microsoft.com/office/powerpoint/2010/main" val="280401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School zones can be posted with varying signs.</a:t>
            </a:r>
          </a:p>
        </p:txBody>
      </p:sp>
      <p:sp>
        <p:nvSpPr>
          <p:cNvPr id="204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2.01 Signs Signals Markings &amp; Speed Limits</a:t>
            </a:r>
          </a:p>
        </p:txBody>
      </p:sp>
      <p:sp>
        <p:nvSpPr>
          <p:cNvPr id="204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Revised 7-07</a:t>
            </a:r>
          </a:p>
        </p:txBody>
      </p:sp>
      <p:sp>
        <p:nvSpPr>
          <p:cNvPr id="204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AB46F6-C754-4CC7-AE89-312A9FF1D89A}" type="slidenum">
              <a:rPr lang="en-US" smtClean="0">
                <a:latin typeface="Times New Roman" pitchFamily="18" charset="0"/>
              </a:rPr>
              <a:pPr/>
              <a:t>6</a:t>
            </a:fld>
            <a:endParaRPr lang="en-US">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Bike lane with opening for access to right turn pocket</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33</a:t>
            </a:fld>
            <a:endParaRPr lang="en-US"/>
          </a:p>
        </p:txBody>
      </p:sp>
    </p:spTree>
    <p:extLst>
      <p:ext uri="{BB962C8B-B14F-4D97-AF65-F5344CB8AC3E}">
        <p14:creationId xmlns:p14="http://schemas.microsoft.com/office/powerpoint/2010/main" val="1183998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Speed hump with chevron pavement markings</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34</a:t>
            </a:fld>
            <a:endParaRPr lang="en-US"/>
          </a:p>
        </p:txBody>
      </p:sp>
    </p:spTree>
    <p:extLst>
      <p:ext uri="{BB962C8B-B14F-4D97-AF65-F5344CB8AC3E}">
        <p14:creationId xmlns:p14="http://schemas.microsoft.com/office/powerpoint/2010/main" val="3825106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 yellow (no passing), fog line</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35</a:t>
            </a:fld>
            <a:endParaRPr lang="en-US"/>
          </a:p>
        </p:txBody>
      </p:sp>
    </p:spTree>
    <p:extLst>
      <p:ext uri="{BB962C8B-B14F-4D97-AF65-F5344CB8AC3E}">
        <p14:creationId xmlns:p14="http://schemas.microsoft.com/office/powerpoint/2010/main" val="3266319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Crosswalk in parking lot, handicap parking space, yellow speed bump</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36</a:t>
            </a:fld>
            <a:endParaRPr lang="en-US"/>
          </a:p>
        </p:txBody>
      </p:sp>
    </p:spTree>
    <p:extLst>
      <p:ext uri="{BB962C8B-B14F-4D97-AF65-F5344CB8AC3E}">
        <p14:creationId xmlns:p14="http://schemas.microsoft.com/office/powerpoint/2010/main" val="4013233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 yellow line, left turn pocket, straight/left turn lane, painted STOP on roadway, stop bar (line), crosswalk</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37</a:t>
            </a:fld>
            <a:endParaRPr lang="en-US"/>
          </a:p>
        </p:txBody>
      </p:sp>
    </p:spTree>
    <p:extLst>
      <p:ext uri="{BB962C8B-B14F-4D97-AF65-F5344CB8AC3E}">
        <p14:creationId xmlns:p14="http://schemas.microsoft.com/office/powerpoint/2010/main" val="1120934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Painted median (traversable), bike lane opening up for vehicle crossover to right turn lane, left turn lane</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38</a:t>
            </a:fld>
            <a:endParaRPr lang="en-US"/>
          </a:p>
        </p:txBody>
      </p:sp>
    </p:spTree>
    <p:extLst>
      <p:ext uri="{BB962C8B-B14F-4D97-AF65-F5344CB8AC3E}">
        <p14:creationId xmlns:p14="http://schemas.microsoft.com/office/powerpoint/2010/main" val="1069263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Parking lane to the right of marked bike lane, dashed yellow lane indicates traffic flows in opposite directions (passing permitted)</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39</a:t>
            </a:fld>
            <a:endParaRPr lang="en-US"/>
          </a:p>
        </p:txBody>
      </p:sp>
    </p:spTree>
    <p:extLst>
      <p:ext uri="{BB962C8B-B14F-4D97-AF65-F5344CB8AC3E}">
        <p14:creationId xmlns:p14="http://schemas.microsoft.com/office/powerpoint/2010/main" val="2197220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 lane marking, speed hump</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40</a:t>
            </a:fld>
            <a:endParaRPr lang="en-US"/>
          </a:p>
        </p:txBody>
      </p:sp>
    </p:spTree>
    <p:extLst>
      <p:ext uri="{BB962C8B-B14F-4D97-AF65-F5344CB8AC3E}">
        <p14:creationId xmlns:p14="http://schemas.microsoft.com/office/powerpoint/2010/main" val="868748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Gore point (no crossing)</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41</a:t>
            </a:fld>
            <a:endParaRPr lang="en-US"/>
          </a:p>
        </p:txBody>
      </p:sp>
    </p:spTree>
    <p:extLst>
      <p:ext uri="{BB962C8B-B14F-4D97-AF65-F5344CB8AC3E}">
        <p14:creationId xmlns:p14="http://schemas.microsoft.com/office/powerpoint/2010/main" val="594535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 turn lane, school crossing zone, bike lane</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42</a:t>
            </a:fld>
            <a:endParaRPr lang="en-US"/>
          </a:p>
        </p:txBody>
      </p:sp>
    </p:spTree>
    <p:extLst>
      <p:ext uri="{BB962C8B-B14F-4D97-AF65-F5344CB8AC3E}">
        <p14:creationId xmlns:p14="http://schemas.microsoft.com/office/powerpoint/2010/main" val="182740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i="0" dirty="0">
                <a:solidFill>
                  <a:srgbClr val="000000"/>
                </a:solidFill>
                <a:effectLst/>
                <a:latin typeface="arial" panose="020B0604020202020204" pitchFamily="34" charset="0"/>
              </a:rPr>
              <a:t>Warning signs are used to alert highway, street or road users to unexpected or dangerous conditions ahead that might call for a reduction of speed, situations that might not be readily apparent, or an action in the interest of safety and efficient traffic operations such as a curve, detour, sideroad, etc. They usually have a yellow or orange background with black symbols or letters on a diamond-shaped or rectangular sign. Yellow pennant-shaped signs caution motorists where passing is unsafe. Round yellow warning signs alert motorists that there's a railroad crossing ahead.</a:t>
            </a:r>
            <a:r>
              <a:rPr lang="en-US" b="0" i="0" dirty="0">
                <a:solidFill>
                  <a:srgbClr val="000000"/>
                </a:solidFill>
                <a:effectLst/>
                <a:latin typeface="OpenSansRegular"/>
              </a:rPr>
              <a:t> </a:t>
            </a:r>
            <a:endParaRPr lang="en-US" dirty="0"/>
          </a:p>
        </p:txBody>
      </p:sp>
      <p:sp>
        <p:nvSpPr>
          <p:cNvPr id="215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2.01 Signs Signals Markings &amp; Speed Limits</a:t>
            </a:r>
          </a:p>
        </p:txBody>
      </p:sp>
      <p:sp>
        <p:nvSpPr>
          <p:cNvPr id="215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Revised 7-07</a:t>
            </a:r>
          </a:p>
        </p:txBody>
      </p:sp>
      <p:sp>
        <p:nvSpPr>
          <p:cNvPr id="215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A40DE1-EE7D-43A1-B8D4-97817F0684E6}" type="slidenum">
              <a:rPr lang="en-US" smtClean="0">
                <a:latin typeface="Times New Roman" pitchFamily="18" charset="0"/>
              </a:rPr>
              <a:pPr/>
              <a:t>7</a:t>
            </a:fld>
            <a:endParaRPr lang="en-US">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 turn lane, bike lane turns to the right into dashed lines indicating crossing permitted by vehicles</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43</a:t>
            </a:fld>
            <a:endParaRPr lang="en-US"/>
          </a:p>
        </p:txBody>
      </p:sp>
    </p:spTree>
    <p:extLst>
      <p:ext uri="{BB962C8B-B14F-4D97-AF65-F5344CB8AC3E}">
        <p14:creationId xmlns:p14="http://schemas.microsoft.com/office/powerpoint/2010/main" val="2064572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Bike lane proceeds up onto curb and changes to a painted bike box</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44</a:t>
            </a:fld>
            <a:endParaRPr lang="en-US"/>
          </a:p>
        </p:txBody>
      </p:sp>
    </p:spTree>
    <p:extLst>
      <p:ext uri="{BB962C8B-B14F-4D97-AF65-F5344CB8AC3E}">
        <p14:creationId xmlns:p14="http://schemas.microsoft.com/office/powerpoint/2010/main" val="25780704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Painted median (do not drive across median), speed hump, bike lane, yellow curb indicating no parking</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45</a:t>
            </a:fld>
            <a:endParaRPr lang="en-US"/>
          </a:p>
        </p:txBody>
      </p:sp>
    </p:spTree>
    <p:extLst>
      <p:ext uri="{BB962C8B-B14F-4D97-AF65-F5344CB8AC3E}">
        <p14:creationId xmlns:p14="http://schemas.microsoft.com/office/powerpoint/2010/main" val="4215465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painted curb indicating No Parking – Fire Lane</a:t>
            </a:r>
          </a:p>
        </p:txBody>
      </p:sp>
      <p:sp>
        <p:nvSpPr>
          <p:cNvPr id="4" name="Header Placeholder 3"/>
          <p:cNvSpPr>
            <a:spLocks noGrp="1"/>
          </p:cNvSpPr>
          <p:nvPr>
            <p:ph type="hdr" sz="quarter"/>
          </p:nvPr>
        </p:nvSpPr>
        <p:spPr/>
        <p:txBody>
          <a:bodyPr/>
          <a:lstStyle/>
          <a:p>
            <a:pPr>
              <a:defRPr/>
            </a:pPr>
            <a:r>
              <a:rPr lang="en-US"/>
              <a:t>2.01 Signs Signals Markings &amp; Speed Limits</a:t>
            </a:r>
          </a:p>
        </p:txBody>
      </p:sp>
      <p:sp>
        <p:nvSpPr>
          <p:cNvPr id="5" name="Footer Placeholder 4"/>
          <p:cNvSpPr>
            <a:spLocks noGrp="1"/>
          </p:cNvSpPr>
          <p:nvPr>
            <p:ph type="ftr" sz="quarter" idx="4"/>
          </p:nvPr>
        </p:nvSpPr>
        <p:spPr/>
        <p:txBody>
          <a:bodyPr/>
          <a:lstStyle/>
          <a:p>
            <a:pPr>
              <a:defRPr/>
            </a:pPr>
            <a:r>
              <a:rPr lang="en-US"/>
              <a:t>Revised 7-07</a:t>
            </a:r>
          </a:p>
        </p:txBody>
      </p:sp>
      <p:sp>
        <p:nvSpPr>
          <p:cNvPr id="6" name="Slide Number Placeholder 5"/>
          <p:cNvSpPr>
            <a:spLocks noGrp="1"/>
          </p:cNvSpPr>
          <p:nvPr>
            <p:ph type="sldNum" sz="quarter" idx="5"/>
          </p:nvPr>
        </p:nvSpPr>
        <p:spPr/>
        <p:txBody>
          <a:bodyPr/>
          <a:lstStyle/>
          <a:p>
            <a:pPr>
              <a:defRPr/>
            </a:pPr>
            <a:fld id="{186FD4F9-3748-4EAB-8AA6-D553CB9E31E4}" type="slidenum">
              <a:rPr lang="en-US" smtClean="0"/>
              <a:pPr>
                <a:defRPr/>
              </a:pPr>
              <a:t>46</a:t>
            </a:fld>
            <a:endParaRPr lang="en-US"/>
          </a:p>
        </p:txBody>
      </p:sp>
    </p:spTree>
    <p:extLst>
      <p:ext uri="{BB962C8B-B14F-4D97-AF65-F5344CB8AC3E}">
        <p14:creationId xmlns:p14="http://schemas.microsoft.com/office/powerpoint/2010/main" val="217542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0" dirty="0">
                <a:solidFill>
                  <a:srgbClr val="202124"/>
                </a:solidFill>
                <a:effectLst/>
                <a:latin typeface="Roboto"/>
              </a:rPr>
              <a:t>Guide signs</a:t>
            </a:r>
            <a:r>
              <a:rPr lang="en-US" b="0" i="0" dirty="0">
                <a:solidFill>
                  <a:srgbClr val="202124"/>
                </a:solidFill>
                <a:effectLst/>
                <a:latin typeface="Roboto"/>
              </a:rPr>
              <a:t> provide directional and mileage information to specific destinations. They can be rectangular or have other shapes. Route </a:t>
            </a:r>
            <a:r>
              <a:rPr lang="en-US" b="1" i="0" dirty="0">
                <a:solidFill>
                  <a:srgbClr val="202124"/>
                </a:solidFill>
                <a:effectLst/>
                <a:latin typeface="Roboto"/>
              </a:rPr>
              <a:t>signs</a:t>
            </a:r>
            <a:r>
              <a:rPr lang="en-US" b="0" i="0" dirty="0">
                <a:solidFill>
                  <a:srgbClr val="202124"/>
                </a:solidFill>
                <a:effectLst/>
                <a:latin typeface="Roboto"/>
              </a:rPr>
              <a:t> mark federal interstates, state highways, and county or municipal roadways.</a:t>
            </a:r>
            <a:endParaRPr lang="en-US" dirty="0"/>
          </a:p>
        </p:txBody>
      </p:sp>
      <p:sp>
        <p:nvSpPr>
          <p:cNvPr id="225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2.01 Signs Signals Markings &amp; Speed Limits</a:t>
            </a:r>
          </a:p>
        </p:txBody>
      </p:sp>
      <p:sp>
        <p:nvSpPr>
          <p:cNvPr id="225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Revised 7-07</a:t>
            </a:r>
          </a:p>
        </p:txBody>
      </p:sp>
      <p:sp>
        <p:nvSpPr>
          <p:cNvPr id="225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E02DC8-CB3F-4FEE-82E6-4B7607C0F6F0}" type="slidenum">
              <a:rPr lang="en-US" smtClean="0">
                <a:latin typeface="Times New Roman" pitchFamily="18" charset="0"/>
              </a:rPr>
              <a:pPr/>
              <a:t>8</a:t>
            </a:fld>
            <a:endParaRPr 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2.01 Signs Signals Markings &amp; Speed Limits</a:t>
            </a:r>
          </a:p>
        </p:txBody>
      </p:sp>
      <p:sp>
        <p:nvSpPr>
          <p:cNvPr id="235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Revised 7-07</a:t>
            </a:r>
          </a:p>
        </p:txBody>
      </p:sp>
      <p:sp>
        <p:nvSpPr>
          <p:cNvPr id="235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D6DDBF-D4AA-412C-9CF3-10393748FF5C}" type="slidenum">
              <a:rPr lang="en-US" smtClean="0">
                <a:latin typeface="Times New Roman" pitchFamily="18" charset="0"/>
              </a:rPr>
              <a:pPr/>
              <a:t>9</a:t>
            </a:fld>
            <a:endParaRPr 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i="0" dirty="0">
                <a:solidFill>
                  <a:srgbClr val="202124"/>
                </a:solidFill>
                <a:effectLst/>
                <a:latin typeface="Roboto"/>
              </a:rPr>
              <a:t>All roadways in </a:t>
            </a:r>
            <a:r>
              <a:rPr lang="en-US" b="1" i="0" dirty="0">
                <a:solidFill>
                  <a:srgbClr val="202124"/>
                </a:solidFill>
                <a:effectLst/>
                <a:latin typeface="Roboto"/>
              </a:rPr>
              <a:t>Oregon have</a:t>
            </a:r>
            <a:r>
              <a:rPr lang="en-US" b="0" i="0" dirty="0">
                <a:solidFill>
                  <a:srgbClr val="202124"/>
                </a:solidFill>
                <a:effectLst/>
                <a:latin typeface="Roboto"/>
              </a:rPr>
              <a:t> specific </a:t>
            </a:r>
            <a:r>
              <a:rPr lang="en-US" b="1" i="0" dirty="0">
                <a:solidFill>
                  <a:srgbClr val="202124"/>
                </a:solidFill>
                <a:effectLst/>
                <a:latin typeface="Roboto"/>
              </a:rPr>
              <a:t>speed limits</a:t>
            </a:r>
            <a:r>
              <a:rPr lang="en-US" b="0" i="0" dirty="0">
                <a:solidFill>
                  <a:srgbClr val="202124"/>
                </a:solidFill>
                <a:effectLst/>
                <a:latin typeface="Roboto"/>
              </a:rPr>
              <a:t>. </a:t>
            </a:r>
            <a:r>
              <a:rPr lang="en-US" b="1" i="0" dirty="0">
                <a:solidFill>
                  <a:srgbClr val="202124"/>
                </a:solidFill>
                <a:effectLst/>
                <a:latin typeface="Roboto"/>
              </a:rPr>
              <a:t>Speed limits do</a:t>
            </a:r>
            <a:r>
              <a:rPr lang="en-US" b="0" i="0" dirty="0">
                <a:solidFill>
                  <a:srgbClr val="202124"/>
                </a:solidFill>
                <a:effectLst/>
                <a:latin typeface="Roboto"/>
              </a:rPr>
              <a:t> not authorize </a:t>
            </a:r>
            <a:r>
              <a:rPr lang="en-US" b="1" i="0" dirty="0">
                <a:solidFill>
                  <a:srgbClr val="202124"/>
                </a:solidFill>
                <a:effectLst/>
                <a:latin typeface="Roboto"/>
              </a:rPr>
              <a:t>speeds</a:t>
            </a:r>
            <a:r>
              <a:rPr lang="en-US" b="0" i="0" dirty="0">
                <a:solidFill>
                  <a:srgbClr val="202124"/>
                </a:solidFill>
                <a:effectLst/>
                <a:latin typeface="Roboto"/>
              </a:rPr>
              <a:t> higher than those required for compliance with the basic </a:t>
            </a:r>
            <a:r>
              <a:rPr lang="en-US" b="1" i="0" dirty="0">
                <a:solidFill>
                  <a:srgbClr val="202124"/>
                </a:solidFill>
                <a:effectLst/>
                <a:latin typeface="Roboto"/>
              </a:rPr>
              <a:t>speed</a:t>
            </a:r>
            <a:r>
              <a:rPr lang="en-US" b="0" i="0" dirty="0">
                <a:solidFill>
                  <a:srgbClr val="202124"/>
                </a:solidFill>
                <a:effectLst/>
                <a:latin typeface="Roboto"/>
              </a:rPr>
              <a:t> rule.</a:t>
            </a:r>
            <a:endParaRPr lang="en-US" dirty="0"/>
          </a:p>
        </p:txBody>
      </p:sp>
      <p:sp>
        <p:nvSpPr>
          <p:cNvPr id="245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2.01 Signs Signals Markings &amp; Speed Limits</a:t>
            </a:r>
          </a:p>
        </p:txBody>
      </p:sp>
      <p:sp>
        <p:nvSpPr>
          <p:cNvPr id="245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Revised 7-07</a:t>
            </a:r>
          </a:p>
        </p:txBody>
      </p:sp>
      <p:sp>
        <p:nvSpPr>
          <p:cNvPr id="245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68736F-2B4E-4D10-8461-E2D2E6368E03}" type="slidenum">
              <a:rPr lang="en-US" smtClean="0">
                <a:latin typeface="Times New Roman" pitchFamily="18" charset="0"/>
              </a:rPr>
              <a:pPr/>
              <a:t>10</a:t>
            </a:fld>
            <a:endParaRPr 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55 mph – all other roads and highways not meeting other definitions.</a:t>
            </a:r>
          </a:p>
          <a:p>
            <a:r>
              <a:rPr lang="en-US" dirty="0"/>
              <a:t>Can be lower or up to 70 max in Oregon</a:t>
            </a:r>
          </a:p>
        </p:txBody>
      </p:sp>
      <p:sp>
        <p:nvSpPr>
          <p:cNvPr id="2560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2.01 Signs Signals Markings &amp; Speed Limits</a:t>
            </a:r>
          </a:p>
        </p:txBody>
      </p:sp>
      <p:sp>
        <p:nvSpPr>
          <p:cNvPr id="2560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Revised 7-07</a:t>
            </a:r>
          </a:p>
        </p:txBody>
      </p:sp>
      <p:sp>
        <p:nvSpPr>
          <p:cNvPr id="2560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C0AFB1-D035-417C-B62D-5B993EEB4AB9}" type="slidenum">
              <a:rPr lang="en-US" smtClean="0">
                <a:latin typeface="Times New Roman" pitchFamily="18" charset="0"/>
              </a:rPr>
              <a:pPr/>
              <a:t>11</a:t>
            </a:fld>
            <a:endParaRPr 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2.01 Signs Signals Markings &amp; Speed Limits</a:t>
            </a:r>
          </a:p>
        </p:txBody>
      </p:sp>
      <p:sp>
        <p:nvSpPr>
          <p:cNvPr id="266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Times New Roman" pitchFamily="18" charset="0"/>
              </a:rPr>
              <a:t>Revised 7-07</a:t>
            </a:r>
          </a:p>
        </p:txBody>
      </p:sp>
      <p:sp>
        <p:nvSpPr>
          <p:cNvPr id="266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9FB684-87A2-4873-A463-D76D14B56495}" type="slidenum">
              <a:rPr lang="en-US" smtClean="0">
                <a:latin typeface="Times New Roman" pitchFamily="18" charset="0"/>
              </a:rPr>
              <a:pPr/>
              <a:t>12</a:t>
            </a:fld>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9409-24AC-2A41-805F-169049BA4FF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CD3590B-CAD5-2447-99D1-FC9AB866AF3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a:extLst>
              <a:ext uri="{FF2B5EF4-FFF2-40B4-BE49-F238E27FC236}">
                <a16:creationId xmlns:a16="http://schemas.microsoft.com/office/drawing/2014/main" id="{4B026D1D-EBBF-BC49-B601-35E286398280}"/>
              </a:ext>
            </a:extLst>
          </p:cNvPr>
          <p:cNvPicPr>
            <a:picLocks noChangeAspect="1"/>
          </p:cNvPicPr>
          <p:nvPr/>
        </p:nvPicPr>
        <p:blipFill>
          <a:blip r:embed="rId2"/>
          <a:stretch>
            <a:fillRect/>
          </a:stretch>
        </p:blipFill>
        <p:spPr>
          <a:xfrm>
            <a:off x="221933" y="282004"/>
            <a:ext cx="3762375" cy="368300"/>
          </a:xfrm>
          <a:prstGeom prst="rect">
            <a:avLst/>
          </a:prstGeom>
        </p:spPr>
      </p:pic>
    </p:spTree>
    <p:extLst>
      <p:ext uri="{BB962C8B-B14F-4D97-AF65-F5344CB8AC3E}">
        <p14:creationId xmlns:p14="http://schemas.microsoft.com/office/powerpoint/2010/main" val="299019690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2BD9-5BC0-9D4B-8EBA-547067794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A04AF-8FE6-8D46-8B46-28302A5662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590A258-A7C9-414F-BE5E-9100359F18AE}"/>
              </a:ext>
            </a:extLst>
          </p:cNvPr>
          <p:cNvPicPr>
            <a:picLocks noChangeAspect="1"/>
          </p:cNvPicPr>
          <p:nvPr/>
        </p:nvPicPr>
        <p:blipFill>
          <a:blip r:embed="rId2"/>
          <a:stretch>
            <a:fillRect/>
          </a:stretch>
        </p:blipFill>
        <p:spPr>
          <a:xfrm>
            <a:off x="221933" y="282004"/>
            <a:ext cx="3762375" cy="368300"/>
          </a:xfrm>
          <a:prstGeom prst="rect">
            <a:avLst/>
          </a:prstGeom>
        </p:spPr>
      </p:pic>
    </p:spTree>
    <p:extLst>
      <p:ext uri="{BB962C8B-B14F-4D97-AF65-F5344CB8AC3E}">
        <p14:creationId xmlns:p14="http://schemas.microsoft.com/office/powerpoint/2010/main" val="328154694"/>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Lesso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AFFA-D374-1044-A228-4B5D16D55AC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DE829F2-FFDC-EE45-82D3-FC9F783E1D7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F4276D1-E096-F646-931E-34ACF3C4C8D2}"/>
              </a:ext>
            </a:extLst>
          </p:cNvPr>
          <p:cNvPicPr>
            <a:picLocks noChangeAspect="1"/>
          </p:cNvPicPr>
          <p:nvPr/>
        </p:nvPicPr>
        <p:blipFill>
          <a:blip r:embed="rId2"/>
          <a:stretch>
            <a:fillRect/>
          </a:stretch>
        </p:blipFill>
        <p:spPr>
          <a:xfrm>
            <a:off x="221933" y="282004"/>
            <a:ext cx="3762375" cy="368300"/>
          </a:xfrm>
          <a:prstGeom prst="rect">
            <a:avLst/>
          </a:prstGeom>
        </p:spPr>
      </p:pic>
    </p:spTree>
    <p:extLst>
      <p:ext uri="{BB962C8B-B14F-4D97-AF65-F5344CB8AC3E}">
        <p14:creationId xmlns:p14="http://schemas.microsoft.com/office/powerpoint/2010/main" val="25164522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6C9D-F948-9140-A579-DA37CBAC4E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15A6B4-733F-014B-A4D4-EB096F45857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8D05B9-42CA-9A4F-A64D-7889BA79964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B7FE4DB-D25E-8B4E-AD0F-6EB0B349F5CD}"/>
              </a:ext>
            </a:extLst>
          </p:cNvPr>
          <p:cNvPicPr>
            <a:picLocks noChangeAspect="1"/>
          </p:cNvPicPr>
          <p:nvPr/>
        </p:nvPicPr>
        <p:blipFill>
          <a:blip r:embed="rId2"/>
          <a:stretch>
            <a:fillRect/>
          </a:stretch>
        </p:blipFill>
        <p:spPr>
          <a:xfrm>
            <a:off x="221933" y="282004"/>
            <a:ext cx="3762375" cy="368300"/>
          </a:xfrm>
          <a:prstGeom prst="rect">
            <a:avLst/>
          </a:prstGeom>
        </p:spPr>
      </p:pic>
    </p:spTree>
    <p:extLst>
      <p:ext uri="{BB962C8B-B14F-4D97-AF65-F5344CB8AC3E}">
        <p14:creationId xmlns:p14="http://schemas.microsoft.com/office/powerpoint/2010/main" val="246900183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3F36F-A5BD-1A48-AEA1-B565256BF9D6}"/>
              </a:ext>
            </a:extLst>
          </p:cNvPr>
          <p:cNvSpPr>
            <a:spLocks noGrp="1"/>
          </p:cNvSpPr>
          <p:nvPr>
            <p:ph type="title"/>
          </p:nvPr>
        </p:nvSpPr>
        <p:spPr>
          <a:xfrm>
            <a:off x="629841" y="866776"/>
            <a:ext cx="7886700"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264C56-F954-624C-8B30-75140C7A834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50A1DA1-385D-1340-B4E3-B21FE9EA678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424F5F-5960-784C-B0A9-A9F2BA20F11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2B645D0-C4F4-C246-88FC-9F50EE5D3B6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CBDEBE4-F25E-FB49-A696-F162A5FB533E}"/>
              </a:ext>
            </a:extLst>
          </p:cNvPr>
          <p:cNvPicPr>
            <a:picLocks noChangeAspect="1"/>
          </p:cNvPicPr>
          <p:nvPr/>
        </p:nvPicPr>
        <p:blipFill>
          <a:blip r:embed="rId2"/>
          <a:stretch>
            <a:fillRect/>
          </a:stretch>
        </p:blipFill>
        <p:spPr>
          <a:xfrm>
            <a:off x="221933" y="282004"/>
            <a:ext cx="3762375" cy="368300"/>
          </a:xfrm>
          <a:prstGeom prst="rect">
            <a:avLst/>
          </a:prstGeom>
        </p:spPr>
      </p:pic>
    </p:spTree>
    <p:extLst>
      <p:ext uri="{BB962C8B-B14F-4D97-AF65-F5344CB8AC3E}">
        <p14:creationId xmlns:p14="http://schemas.microsoft.com/office/powerpoint/2010/main" val="403042570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A444-58D9-0744-A533-0F8C9FD98970}"/>
              </a:ext>
            </a:extLst>
          </p:cNvPr>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BDC9D05D-38A2-0A40-92CA-D3A7A106F9A4}"/>
              </a:ext>
            </a:extLst>
          </p:cNvPr>
          <p:cNvPicPr>
            <a:picLocks noChangeAspect="1"/>
          </p:cNvPicPr>
          <p:nvPr/>
        </p:nvPicPr>
        <p:blipFill>
          <a:blip r:embed="rId2"/>
          <a:stretch>
            <a:fillRect/>
          </a:stretch>
        </p:blipFill>
        <p:spPr>
          <a:xfrm>
            <a:off x="221933" y="282004"/>
            <a:ext cx="3762375" cy="368300"/>
          </a:xfrm>
          <a:prstGeom prst="rect">
            <a:avLst/>
          </a:prstGeom>
        </p:spPr>
      </p:pic>
    </p:spTree>
    <p:extLst>
      <p:ext uri="{BB962C8B-B14F-4D97-AF65-F5344CB8AC3E}">
        <p14:creationId xmlns:p14="http://schemas.microsoft.com/office/powerpoint/2010/main" val="244382601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A444-58D9-0744-A533-0F8C9FD98970}"/>
              </a:ext>
            </a:extLst>
          </p:cNvPr>
          <p:cNvSpPr>
            <a:spLocks noGrp="1"/>
          </p:cNvSpPr>
          <p:nvPr>
            <p:ph type="title" hasCustomPrompt="1"/>
          </p:nvPr>
        </p:nvSpPr>
        <p:spPr/>
        <p:txBody>
          <a:bodyPr/>
          <a:lstStyle/>
          <a:p>
            <a:r>
              <a:rPr lang="en-US" dirty="0"/>
              <a:t>Learning Objectives</a:t>
            </a:r>
          </a:p>
        </p:txBody>
      </p:sp>
      <p:pic>
        <p:nvPicPr>
          <p:cNvPr id="6" name="Picture 5">
            <a:extLst>
              <a:ext uri="{FF2B5EF4-FFF2-40B4-BE49-F238E27FC236}">
                <a16:creationId xmlns:a16="http://schemas.microsoft.com/office/drawing/2014/main" id="{BDC9D05D-38A2-0A40-92CA-D3A7A106F9A4}"/>
              </a:ext>
            </a:extLst>
          </p:cNvPr>
          <p:cNvPicPr>
            <a:picLocks noChangeAspect="1"/>
          </p:cNvPicPr>
          <p:nvPr/>
        </p:nvPicPr>
        <p:blipFill>
          <a:blip r:embed="rId2"/>
          <a:stretch>
            <a:fillRect/>
          </a:stretch>
        </p:blipFill>
        <p:spPr>
          <a:xfrm>
            <a:off x="221933" y="282004"/>
            <a:ext cx="3762375" cy="368300"/>
          </a:xfrm>
          <a:prstGeom prst="rect">
            <a:avLst/>
          </a:prstGeom>
        </p:spPr>
      </p:pic>
    </p:spTree>
    <p:extLst>
      <p:ext uri="{BB962C8B-B14F-4D97-AF65-F5344CB8AC3E}">
        <p14:creationId xmlns:p14="http://schemas.microsoft.com/office/powerpoint/2010/main" val="166918046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A444-58D9-0744-A533-0F8C9FD98970}"/>
              </a:ext>
            </a:extLst>
          </p:cNvPr>
          <p:cNvSpPr>
            <a:spLocks noGrp="1"/>
          </p:cNvSpPr>
          <p:nvPr>
            <p:ph type="title" hasCustomPrompt="1"/>
          </p:nvPr>
        </p:nvSpPr>
        <p:spPr>
          <a:xfrm>
            <a:off x="555498" y="871760"/>
            <a:ext cx="7886700" cy="368300"/>
          </a:xfrm>
        </p:spPr>
        <p:txBody>
          <a:bodyPr>
            <a:normAutofit/>
          </a:bodyPr>
          <a:lstStyle>
            <a:lvl1pPr>
              <a:defRPr sz="2400"/>
            </a:lvl1pPr>
          </a:lstStyle>
          <a:p>
            <a:r>
              <a:rPr lang="en-US" dirty="0"/>
              <a:t>Activity</a:t>
            </a:r>
          </a:p>
        </p:txBody>
      </p:sp>
      <p:pic>
        <p:nvPicPr>
          <p:cNvPr id="6" name="Picture 5">
            <a:extLst>
              <a:ext uri="{FF2B5EF4-FFF2-40B4-BE49-F238E27FC236}">
                <a16:creationId xmlns:a16="http://schemas.microsoft.com/office/drawing/2014/main" id="{BDC9D05D-38A2-0A40-92CA-D3A7A106F9A4}"/>
              </a:ext>
            </a:extLst>
          </p:cNvPr>
          <p:cNvPicPr>
            <a:picLocks noChangeAspect="1"/>
          </p:cNvPicPr>
          <p:nvPr/>
        </p:nvPicPr>
        <p:blipFill>
          <a:blip r:embed="rId2"/>
          <a:stretch>
            <a:fillRect/>
          </a:stretch>
        </p:blipFill>
        <p:spPr>
          <a:xfrm>
            <a:off x="221933" y="282004"/>
            <a:ext cx="3762375" cy="368300"/>
          </a:xfrm>
          <a:prstGeom prst="rect">
            <a:avLst/>
          </a:prstGeom>
        </p:spPr>
      </p:pic>
      <p:sp>
        <p:nvSpPr>
          <p:cNvPr id="4" name="Title 1">
            <a:extLst>
              <a:ext uri="{FF2B5EF4-FFF2-40B4-BE49-F238E27FC236}">
                <a16:creationId xmlns:a16="http://schemas.microsoft.com/office/drawing/2014/main" id="{7CFC2D37-18F6-9441-A812-A3AA6F4E60EB}"/>
              </a:ext>
            </a:extLst>
          </p:cNvPr>
          <p:cNvSpPr txBox="1">
            <a:spLocks/>
          </p:cNvSpPr>
          <p:nvPr/>
        </p:nvSpPr>
        <p:spPr>
          <a:xfrm>
            <a:off x="555498" y="1240060"/>
            <a:ext cx="7886700" cy="46583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i="0"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1800" dirty="0">
                <a:solidFill>
                  <a:schemeClr val="bg1">
                    <a:lumMod val="50000"/>
                  </a:schemeClr>
                </a:solidFill>
              </a:rPr>
              <a:t>Click to edit Master title style</a:t>
            </a:r>
          </a:p>
        </p:txBody>
      </p:sp>
    </p:spTree>
    <p:extLst>
      <p:ext uri="{BB962C8B-B14F-4D97-AF65-F5344CB8AC3E}">
        <p14:creationId xmlns:p14="http://schemas.microsoft.com/office/powerpoint/2010/main" val="253169073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3482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ACC4C-196E-BC4C-B3C3-4EE07E299D00}"/>
              </a:ext>
            </a:extLst>
          </p:cNvPr>
          <p:cNvSpPr>
            <a:spLocks noGrp="1"/>
          </p:cNvSpPr>
          <p:nvPr>
            <p:ph type="title"/>
          </p:nvPr>
        </p:nvSpPr>
        <p:spPr>
          <a:xfrm>
            <a:off x="555498" y="871760"/>
            <a:ext cx="7886700" cy="8107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AD9BCBF-7217-124E-858F-0B6055D3F1C2}"/>
              </a:ext>
            </a:extLst>
          </p:cNvPr>
          <p:cNvSpPr>
            <a:spLocks noGrp="1"/>
          </p:cNvSpPr>
          <p:nvPr>
            <p:ph type="body" idx="1"/>
          </p:nvPr>
        </p:nvSpPr>
        <p:spPr>
          <a:xfrm>
            <a:off x="555498" y="1962913"/>
            <a:ext cx="7886700" cy="43647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45741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Lst>
  <p:transition>
    <p:fade thruBlk="1"/>
  </p:transition>
  <p:hf hdr="0" ftr="0" dt="0"/>
  <p:txStyles>
    <p:title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Georgia" panose="020405020504050203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Georgia" panose="020405020504050203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eorgia" panose="020405020504050203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45.jpg"/><Relationship Id="rId4" Type="http://schemas.openxmlformats.org/officeDocument/2006/relationships/image" Target="../media/image44.gif"/></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51.gif"/><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6.gif"/><Relationship Id="rId5" Type="http://schemas.openxmlformats.org/officeDocument/2006/relationships/image" Target="../media/image55.gif"/><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image" Target="../media/image26.png"/><Relationship Id="rId9"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41.JP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6AAC-E630-481E-8868-DEA1E13056C4}"/>
              </a:ext>
            </a:extLst>
          </p:cNvPr>
          <p:cNvSpPr>
            <a:spLocks noGrp="1"/>
          </p:cNvSpPr>
          <p:nvPr>
            <p:ph type="ctrTitle"/>
          </p:nvPr>
        </p:nvSpPr>
        <p:spPr>
          <a:xfrm>
            <a:off x="1219200" y="1600200"/>
            <a:ext cx="7239000" cy="2819400"/>
          </a:xfrm>
        </p:spPr>
        <p:txBody>
          <a:bodyPr>
            <a:normAutofit/>
          </a:bodyPr>
          <a:lstStyle/>
          <a:p>
            <a:r>
              <a:rPr lang="en-US" sz="4800" dirty="0">
                <a:latin typeface="Arial" panose="020B0604020202020204" pitchFamily="34" charset="0"/>
                <a:cs typeface="Arial" panose="020B0604020202020204" pitchFamily="34" charset="0"/>
              </a:rPr>
              <a:t>Traffic Signs, Signals </a:t>
            </a:r>
            <a:br>
              <a:rPr lang="en-US" sz="48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and Pavement Markings</a:t>
            </a:r>
          </a:p>
        </p:txBody>
      </p:sp>
    </p:spTree>
    <p:extLst>
      <p:ext uri="{BB962C8B-B14F-4D97-AF65-F5344CB8AC3E}">
        <p14:creationId xmlns:p14="http://schemas.microsoft.com/office/powerpoint/2010/main" val="3848574580"/>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968828" y="567504"/>
            <a:ext cx="7663543" cy="1143000"/>
          </a:xfrm>
        </p:spPr>
        <p:txBody>
          <a:bodyPr>
            <a:normAutofit/>
          </a:bodyPr>
          <a:lstStyle/>
          <a:p>
            <a:pPr algn="l"/>
            <a:r>
              <a:rPr lang="en-US" sz="4400" b="1" dirty="0">
                <a:latin typeface="Arial" panose="020B0604020202020204" pitchFamily="34" charset="0"/>
                <a:cs typeface="Arial" panose="020B0604020202020204" pitchFamily="34" charset="0"/>
              </a:rPr>
              <a:t>Unless otherwise posted…</a:t>
            </a:r>
          </a:p>
        </p:txBody>
      </p:sp>
      <p:sp>
        <p:nvSpPr>
          <p:cNvPr id="4" name="Content Placeholder 3"/>
          <p:cNvSpPr>
            <a:spLocks noGrp="1"/>
          </p:cNvSpPr>
          <p:nvPr>
            <p:ph idx="1"/>
          </p:nvPr>
        </p:nvSpPr>
        <p:spPr>
          <a:xfrm>
            <a:off x="21771" y="1905000"/>
            <a:ext cx="5105400" cy="4286328"/>
          </a:xfrm>
        </p:spPr>
        <p:txBody>
          <a:bodyPr>
            <a:normAutofit/>
          </a:bodyPr>
          <a:lstStyle/>
          <a:p>
            <a:pPr algn="ctr">
              <a:spcBef>
                <a:spcPct val="0"/>
              </a:spcBef>
              <a:buNone/>
            </a:pPr>
            <a:r>
              <a:rPr lang="en-US" sz="2400" b="1" dirty="0">
                <a:solidFill>
                  <a:srgbClr val="003300"/>
                </a:solidFill>
                <a:latin typeface="Arial" panose="020B0604020202020204" pitchFamily="34" charset="0"/>
                <a:cs typeface="Arial" panose="020B0604020202020204" pitchFamily="34" charset="0"/>
              </a:rPr>
              <a:t>Narrow Residential </a:t>
            </a:r>
            <a:r>
              <a:rPr lang="en-US" sz="2800" b="1" dirty="0">
                <a:solidFill>
                  <a:srgbClr val="003300"/>
                </a:solidFill>
                <a:latin typeface="Arial" panose="020B0604020202020204" pitchFamily="34" charset="0"/>
                <a:cs typeface="Arial" panose="020B0604020202020204" pitchFamily="34" charset="0"/>
              </a:rPr>
              <a:t>(18 feet)</a:t>
            </a:r>
            <a:r>
              <a:rPr lang="en-US" sz="2400" b="1" dirty="0">
                <a:solidFill>
                  <a:srgbClr val="003300"/>
                </a:solidFill>
                <a:latin typeface="Arial" panose="020B0604020202020204" pitchFamily="34" charset="0"/>
                <a:cs typeface="Arial" panose="020B0604020202020204" pitchFamily="34" charset="0"/>
              </a:rPr>
              <a:t>? </a:t>
            </a:r>
          </a:p>
          <a:p>
            <a:pPr algn="ctr">
              <a:spcBef>
                <a:spcPct val="0"/>
              </a:spcBef>
              <a:buNone/>
            </a:pPr>
            <a:r>
              <a:rPr lang="en-US" sz="3200" b="1" dirty="0">
                <a:latin typeface="Arial" panose="020B0604020202020204" pitchFamily="34" charset="0"/>
                <a:cs typeface="Arial" panose="020B0604020202020204" pitchFamily="34" charset="0"/>
              </a:rPr>
              <a:t>15 mph</a:t>
            </a:r>
          </a:p>
          <a:p>
            <a:pPr algn="ctr">
              <a:spcBef>
                <a:spcPts val="1800"/>
              </a:spcBef>
              <a:buNone/>
            </a:pPr>
            <a:r>
              <a:rPr lang="en-US" sz="2400" b="1" dirty="0">
                <a:solidFill>
                  <a:srgbClr val="003300"/>
                </a:solidFill>
                <a:latin typeface="Arial" panose="020B0604020202020204" pitchFamily="34" charset="0"/>
                <a:cs typeface="Arial" panose="020B0604020202020204" pitchFamily="34" charset="0"/>
              </a:rPr>
              <a:t>Residential Street? </a:t>
            </a:r>
          </a:p>
          <a:p>
            <a:pPr algn="ctr">
              <a:spcBef>
                <a:spcPct val="0"/>
              </a:spcBef>
              <a:buFont typeface="Arial" charset="0"/>
              <a:buNone/>
            </a:pPr>
            <a:r>
              <a:rPr lang="en-US" sz="3200" b="1" dirty="0">
                <a:latin typeface="Arial" panose="020B0604020202020204" pitchFamily="34" charset="0"/>
                <a:cs typeface="Arial" panose="020B0604020202020204" pitchFamily="34" charset="0"/>
              </a:rPr>
              <a:t>25 mph</a:t>
            </a:r>
          </a:p>
          <a:p>
            <a:pPr algn="ctr">
              <a:spcBef>
                <a:spcPts val="1800"/>
              </a:spcBef>
              <a:buNone/>
            </a:pPr>
            <a:r>
              <a:rPr lang="en-US" sz="2400" b="1" dirty="0">
                <a:solidFill>
                  <a:srgbClr val="003300"/>
                </a:solidFill>
                <a:latin typeface="Arial" panose="020B0604020202020204" pitchFamily="34" charset="0"/>
                <a:cs typeface="Arial" panose="020B0604020202020204" pitchFamily="34" charset="0"/>
              </a:rPr>
              <a:t>Business District? </a:t>
            </a:r>
          </a:p>
          <a:p>
            <a:pPr algn="ctr">
              <a:spcBef>
                <a:spcPct val="0"/>
              </a:spcBef>
              <a:buFont typeface="Arial" charset="0"/>
              <a:buNone/>
            </a:pPr>
            <a:r>
              <a:rPr lang="en-US" sz="3200" b="1" dirty="0">
                <a:latin typeface="Arial" panose="020B0604020202020204" pitchFamily="34" charset="0"/>
                <a:cs typeface="Arial" panose="020B0604020202020204" pitchFamily="34" charset="0"/>
              </a:rPr>
              <a:t>20 mph</a:t>
            </a:r>
          </a:p>
          <a:p>
            <a:pPr algn="ctr">
              <a:spcBef>
                <a:spcPts val="1800"/>
              </a:spcBef>
              <a:buNone/>
            </a:pPr>
            <a:r>
              <a:rPr lang="en-US" sz="2400" b="1" dirty="0">
                <a:solidFill>
                  <a:srgbClr val="003300"/>
                </a:solidFill>
                <a:latin typeface="Arial" panose="020B0604020202020204" pitchFamily="34" charset="0"/>
                <a:cs typeface="Arial" panose="020B0604020202020204" pitchFamily="34" charset="0"/>
              </a:rPr>
              <a:t>Alley?</a:t>
            </a:r>
          </a:p>
          <a:p>
            <a:pPr algn="ctr">
              <a:spcBef>
                <a:spcPct val="0"/>
              </a:spcBef>
              <a:buFont typeface="Arial" charset="0"/>
              <a:buNone/>
            </a:pPr>
            <a:r>
              <a:rPr lang="en-US" sz="3200" b="1" dirty="0">
                <a:latin typeface="Arial" panose="020B0604020202020204" pitchFamily="34" charset="0"/>
                <a:cs typeface="Arial" panose="020B0604020202020204" pitchFamily="34" charset="0"/>
              </a:rPr>
              <a:t>15 mph</a:t>
            </a:r>
          </a:p>
        </p:txBody>
      </p:sp>
      <p:pic>
        <p:nvPicPr>
          <p:cNvPr id="9221" name="Picture 9" descr="whats the limi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73557">
            <a:off x="4986006" y="1851281"/>
            <a:ext cx="4167187"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itle 2"/>
          <p:cNvSpPr>
            <a:spLocks noGrp="1"/>
          </p:cNvSpPr>
          <p:nvPr>
            <p:ph type="title"/>
          </p:nvPr>
        </p:nvSpPr>
        <p:spPr>
          <a:xfrm>
            <a:off x="723901" y="623908"/>
            <a:ext cx="7543800" cy="1143000"/>
          </a:xfrm>
        </p:spPr>
        <p:txBody>
          <a:bodyPr>
            <a:normAutofit/>
          </a:bodyPr>
          <a:lstStyle/>
          <a:p>
            <a:pPr algn="l"/>
            <a:r>
              <a:rPr lang="en-US" sz="4400" b="1" dirty="0">
                <a:latin typeface="Arial" panose="020B0604020202020204" pitchFamily="34" charset="0"/>
                <a:cs typeface="Arial" panose="020B0604020202020204" pitchFamily="34" charset="0"/>
              </a:rPr>
              <a:t>Unless otherwise posted…</a:t>
            </a:r>
          </a:p>
        </p:txBody>
      </p:sp>
      <p:sp>
        <p:nvSpPr>
          <p:cNvPr id="4" name="Content Placeholder 3"/>
          <p:cNvSpPr>
            <a:spLocks noGrp="1"/>
          </p:cNvSpPr>
          <p:nvPr>
            <p:ph idx="1"/>
          </p:nvPr>
        </p:nvSpPr>
        <p:spPr>
          <a:xfrm>
            <a:off x="4191000" y="1828800"/>
            <a:ext cx="4953000" cy="5029200"/>
          </a:xfrm>
        </p:spPr>
        <p:txBody>
          <a:bodyPr/>
          <a:lstStyle/>
          <a:p>
            <a:pPr lvl="0" algn="ctr">
              <a:buNone/>
            </a:pPr>
            <a:r>
              <a:rPr lang="en-US" sz="2800" b="1" dirty="0">
                <a:latin typeface="Arial" panose="020B0604020202020204" pitchFamily="34" charset="0"/>
                <a:cs typeface="Arial" panose="020B0604020202020204" pitchFamily="34" charset="0"/>
              </a:rPr>
              <a:t>Public Parks? </a:t>
            </a:r>
          </a:p>
          <a:p>
            <a:pPr lvl="0" algn="ctr">
              <a:buNone/>
            </a:pPr>
            <a:r>
              <a:rPr lang="en-US" sz="3600" b="1" dirty="0">
                <a:latin typeface="Arial" panose="020B0604020202020204" pitchFamily="34" charset="0"/>
                <a:cs typeface="Arial" panose="020B0604020202020204" pitchFamily="34" charset="0"/>
              </a:rPr>
              <a:t>25 mph</a:t>
            </a:r>
          </a:p>
          <a:p>
            <a:pPr lvl="0" algn="ctr">
              <a:buNone/>
            </a:pPr>
            <a:r>
              <a:rPr lang="en-US" sz="2800" b="1" dirty="0">
                <a:latin typeface="Arial" panose="020B0604020202020204" pitchFamily="34" charset="0"/>
                <a:cs typeface="Arial" panose="020B0604020202020204" pitchFamily="34" charset="0"/>
              </a:rPr>
              <a:t>Highways? </a:t>
            </a:r>
          </a:p>
          <a:p>
            <a:pPr lvl="0" algn="ctr">
              <a:buNone/>
            </a:pPr>
            <a:r>
              <a:rPr lang="en-US" sz="3600" b="1" dirty="0">
                <a:latin typeface="Arial" panose="020B0604020202020204" pitchFamily="34" charset="0"/>
                <a:cs typeface="Arial" panose="020B0604020202020204" pitchFamily="34" charset="0"/>
              </a:rPr>
              <a:t>55 mph</a:t>
            </a:r>
          </a:p>
          <a:p>
            <a:pPr lvl="0" algn="ctr">
              <a:buNone/>
            </a:pPr>
            <a:r>
              <a:rPr lang="en-US" sz="2800" b="1" dirty="0">
                <a:latin typeface="Arial" panose="020B0604020202020204" pitchFamily="34" charset="0"/>
                <a:cs typeface="Arial" panose="020B0604020202020204" pitchFamily="34" charset="0"/>
              </a:rPr>
              <a:t>Freeway?</a:t>
            </a:r>
          </a:p>
          <a:p>
            <a:pPr lvl="0" algn="ctr">
              <a:buNone/>
            </a:pPr>
            <a:r>
              <a:rPr lang="en-US" sz="3600" b="1" dirty="0">
                <a:latin typeface="Arial" panose="020B0604020202020204" pitchFamily="34" charset="0"/>
                <a:cs typeface="Arial" panose="020B0604020202020204" pitchFamily="34" charset="0"/>
              </a:rPr>
              <a:t>65 mph</a:t>
            </a:r>
          </a:p>
          <a:p>
            <a:pPr algn="ctr">
              <a:buNone/>
            </a:pPr>
            <a:r>
              <a:rPr lang="en-US" sz="3200" b="1" dirty="0">
                <a:latin typeface="Arial" panose="020B0604020202020204" pitchFamily="34" charset="0"/>
                <a:cs typeface="Arial" panose="020B0604020202020204" pitchFamily="34" charset="0"/>
              </a:rPr>
              <a:t>(Varies by location)</a:t>
            </a:r>
          </a:p>
          <a:p>
            <a:pPr lvl="0" algn="ctr">
              <a:buNone/>
            </a:pPr>
            <a:endParaRPr lang="en-US" sz="2800" b="1" dirty="0">
              <a:solidFill>
                <a:prstClr val="black"/>
              </a:solidFill>
            </a:endParaRPr>
          </a:p>
        </p:txBody>
      </p:sp>
      <p:pic>
        <p:nvPicPr>
          <p:cNvPr id="10244" name="Picture 9" descr="whats the limi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82233">
            <a:off x="213689" y="1686729"/>
            <a:ext cx="416718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4294967295"/>
          </p:nvPr>
        </p:nvSpPr>
        <p:spPr>
          <a:xfrm>
            <a:off x="7010400" y="6356350"/>
            <a:ext cx="2133600" cy="365125"/>
          </a:xfrm>
          <a:prstGeom prst="rect">
            <a:avLst/>
          </a:prstGeom>
        </p:spPr>
        <p:txBody>
          <a:bodyPr/>
          <a:lstStyle/>
          <a:p>
            <a:pPr>
              <a:defRPr/>
            </a:pPr>
            <a:fld id="{CF82AB54-ED5B-4D58-96A2-3171F320A7B5}" type="slidenum">
              <a:rPr lang="en-US"/>
              <a:pPr>
                <a:defRPr/>
              </a:pPr>
              <a:t>12</a:t>
            </a:fld>
            <a:endParaRPr lang="en-US" dirty="0"/>
          </a:p>
        </p:txBody>
      </p:sp>
      <p:sp>
        <p:nvSpPr>
          <p:cNvPr id="11267" name="Text Box 3"/>
          <p:cNvSpPr txBox="1">
            <a:spLocks noChangeArrowheads="1"/>
          </p:cNvSpPr>
          <p:nvPr/>
        </p:nvSpPr>
        <p:spPr bwMode="auto">
          <a:xfrm>
            <a:off x="762000" y="4272121"/>
            <a:ext cx="541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latin typeface="Arial" panose="020B0604020202020204" pitchFamily="34" charset="0"/>
                <a:cs typeface="Arial" panose="020B0604020202020204" pitchFamily="34" charset="0"/>
              </a:rPr>
              <a:t>Crossbucks are </a:t>
            </a:r>
            <a:r>
              <a:rPr lang="en-US" sz="2400" b="1" u="sng" dirty="0">
                <a:latin typeface="Arial" panose="020B0604020202020204" pitchFamily="34" charset="0"/>
                <a:cs typeface="Arial" panose="020B0604020202020204" pitchFamily="34" charset="0"/>
              </a:rPr>
              <a:t>regulatory</a:t>
            </a:r>
            <a:r>
              <a:rPr lang="en-US" sz="2400" b="1" dirty="0">
                <a:latin typeface="Arial" panose="020B0604020202020204" pitchFamily="34" charset="0"/>
                <a:cs typeface="Arial" panose="020B0604020202020204" pitchFamily="34" charset="0"/>
              </a:rPr>
              <a:t> signs.</a:t>
            </a:r>
          </a:p>
          <a:p>
            <a:pPr eaLnBrk="1" hangingPunct="1"/>
            <a:endParaRPr lang="en-US" sz="2400" b="1" dirty="0">
              <a:latin typeface="Arial" panose="020B0604020202020204" pitchFamily="34" charset="0"/>
              <a:cs typeface="Arial" panose="020B0604020202020204" pitchFamily="34" charset="0"/>
            </a:endParaRPr>
          </a:p>
          <a:p>
            <a:pPr eaLnBrk="1" hangingPunct="1"/>
            <a:r>
              <a:rPr lang="en-US" sz="2400" b="1" dirty="0">
                <a:latin typeface="Arial" panose="020B0604020202020204" pitchFamily="34" charset="0"/>
                <a:cs typeface="Arial" panose="020B0604020202020204" pitchFamily="34" charset="0"/>
              </a:rPr>
              <a:t>Flashing red lights are regulatory  </a:t>
            </a:r>
          </a:p>
        </p:txBody>
      </p:sp>
      <p:sp>
        <p:nvSpPr>
          <p:cNvPr id="98309" name="Text Box 5"/>
          <p:cNvSpPr txBox="1">
            <a:spLocks noChangeArrowheads="1"/>
          </p:cNvSpPr>
          <p:nvPr/>
        </p:nvSpPr>
        <p:spPr bwMode="auto">
          <a:xfrm>
            <a:off x="0" y="228600"/>
            <a:ext cx="9144000" cy="830263"/>
          </a:xfrm>
          <a:prstGeom prst="rect">
            <a:avLst/>
          </a:prstGeom>
          <a:noFill/>
          <a:ln w="9525">
            <a:noFill/>
            <a:miter lim="800000"/>
            <a:headEnd/>
            <a:tailEnd/>
          </a:ln>
          <a:effectLst>
            <a:outerShdw dist="28398" dir="1593903" algn="ctr" rotWithShape="0">
              <a:schemeClr val="bg1"/>
            </a:outerShdw>
          </a:effectLst>
        </p:spPr>
        <p:txBody>
          <a:bodyPr>
            <a:spAutoFit/>
          </a:bodyPr>
          <a:lstStyle/>
          <a:p>
            <a:pPr algn="ctr" fontAlgn="auto">
              <a:spcBef>
                <a:spcPct val="50000"/>
              </a:spcBef>
              <a:spcAft>
                <a:spcPts val="0"/>
              </a:spcAft>
              <a:defRPr/>
            </a:pPr>
            <a:r>
              <a:rPr lang="en-US" sz="4800" b="1" dirty="0">
                <a:latin typeface="Arial" panose="020B0604020202020204" pitchFamily="34" charset="0"/>
                <a:cs typeface="Arial" panose="020B0604020202020204" pitchFamily="34" charset="0"/>
              </a:rPr>
              <a:t>Railroad Crossing Warnings</a:t>
            </a:r>
          </a:p>
        </p:txBody>
      </p:sp>
      <p:grpSp>
        <p:nvGrpSpPr>
          <p:cNvPr id="11270" name="Group 6"/>
          <p:cNvGrpSpPr>
            <a:grpSpLocks/>
          </p:cNvGrpSpPr>
          <p:nvPr/>
        </p:nvGrpSpPr>
        <p:grpSpPr bwMode="auto">
          <a:xfrm>
            <a:off x="597525" y="1289174"/>
            <a:ext cx="6108700" cy="1600200"/>
            <a:chOff x="3048" y="800"/>
            <a:chExt cx="3848" cy="1008"/>
          </a:xfrm>
        </p:grpSpPr>
        <p:sp>
          <p:nvSpPr>
            <p:cNvPr id="11273" name="Text Box 7"/>
            <p:cNvSpPr txBox="1">
              <a:spLocks noChangeArrowheads="1"/>
            </p:cNvSpPr>
            <p:nvPr/>
          </p:nvSpPr>
          <p:spPr bwMode="auto">
            <a:xfrm>
              <a:off x="4208" y="926"/>
              <a:ext cx="2688"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000000"/>
                  </a:solidFill>
                  <a:latin typeface="Arial" panose="020B0604020202020204" pitchFamily="34" charset="0"/>
                  <a:cs typeface="Arial" panose="020B0604020202020204" pitchFamily="34" charset="0"/>
                </a:rPr>
                <a:t>RR sign or RR painted on the pavement are advanced </a:t>
              </a:r>
              <a:r>
                <a:rPr lang="en-US" sz="2400" b="1" u="sng" dirty="0">
                  <a:solidFill>
                    <a:srgbClr val="000000"/>
                  </a:solidFill>
                  <a:latin typeface="Arial" panose="020B0604020202020204" pitchFamily="34" charset="0"/>
                  <a:cs typeface="Arial" panose="020B0604020202020204" pitchFamily="34" charset="0"/>
                </a:rPr>
                <a:t>warning</a:t>
              </a:r>
              <a:r>
                <a:rPr lang="en-US" sz="2400" b="1" dirty="0">
                  <a:solidFill>
                    <a:srgbClr val="000000"/>
                  </a:solidFill>
                  <a:latin typeface="Arial" panose="020B0604020202020204" pitchFamily="34" charset="0"/>
                  <a:cs typeface="Arial" panose="020B0604020202020204" pitchFamily="34" charset="0"/>
                </a:rPr>
                <a:t> signs.  </a:t>
              </a:r>
              <a:endParaRPr lang="en-US" sz="2400" b="1" dirty="0">
                <a:latin typeface="Arial" panose="020B0604020202020204" pitchFamily="34" charset="0"/>
                <a:cs typeface="Arial" panose="020B0604020202020204" pitchFamily="34" charset="0"/>
              </a:endParaRPr>
            </a:p>
          </p:txBody>
        </p:sp>
        <p:pic>
          <p:nvPicPr>
            <p:cNvPr id="11274" name="Picture 8" descr="Railroad Crossing Advance W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800"/>
              <a:ext cx="100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72" name="Picture 11" descr="RRflash picasion.com.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119686"/>
            <a:ext cx="1905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19DA601-F0F5-4636-A5CD-C6C68A9095B0}"/>
              </a:ext>
            </a:extLst>
          </p:cNvPr>
          <p:cNvPicPr>
            <a:picLocks noChangeAspect="1"/>
          </p:cNvPicPr>
          <p:nvPr/>
        </p:nvPicPr>
        <p:blipFill>
          <a:blip r:embed="rId5"/>
          <a:stretch>
            <a:fillRect/>
          </a:stretch>
        </p:blipFill>
        <p:spPr>
          <a:xfrm>
            <a:off x="6797623" y="1312034"/>
            <a:ext cx="1546897" cy="1554480"/>
          </a:xfrm>
          <a:prstGeom prst="rect">
            <a:avLst/>
          </a:prstGeom>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C178A46-62AF-4FF4-907F-B74716F96D1B}"/>
              </a:ext>
            </a:extLst>
          </p:cNvPr>
          <p:cNvSpPr txBox="1"/>
          <p:nvPr/>
        </p:nvSpPr>
        <p:spPr>
          <a:xfrm>
            <a:off x="513625" y="2194621"/>
            <a:ext cx="3797127" cy="954107"/>
          </a:xfrm>
          <a:prstGeom prst="rect">
            <a:avLst/>
          </a:prstGeom>
          <a:noFill/>
        </p:spPr>
        <p:txBody>
          <a:bodyPr wrap="square">
            <a:spAutoFit/>
          </a:bodyPr>
          <a:lstStyle/>
          <a:p>
            <a:r>
              <a:rPr lang="en-US" sz="2800" b="1" u="sng" dirty="0">
                <a:solidFill>
                  <a:prstClr val="black"/>
                </a:solidFill>
                <a:latin typeface="Arial" panose="020B0604020202020204" pitchFamily="34" charset="0"/>
                <a:cs typeface="Arial" panose="020B0604020202020204" pitchFamily="34" charset="0"/>
              </a:rPr>
              <a:t>Regulate</a:t>
            </a:r>
            <a:r>
              <a:rPr lang="en-US" sz="2800" dirty="0">
                <a:solidFill>
                  <a:prstClr val="black"/>
                </a:solidFill>
                <a:latin typeface="Arial" panose="020B0604020202020204" pitchFamily="34" charset="0"/>
                <a:cs typeface="Arial" panose="020B0604020202020204" pitchFamily="34" charset="0"/>
              </a:rPr>
              <a:t> traffic and movement</a:t>
            </a:r>
            <a:endParaRPr 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106C6BB-6FAD-4642-9133-00A6E6F50D2A}"/>
              </a:ext>
            </a:extLst>
          </p:cNvPr>
          <p:cNvSpPr txBox="1"/>
          <p:nvPr/>
        </p:nvSpPr>
        <p:spPr>
          <a:xfrm>
            <a:off x="517615" y="3378299"/>
            <a:ext cx="4206240" cy="1323439"/>
          </a:xfrm>
          <a:prstGeom prst="rect">
            <a:avLst/>
          </a:prstGeom>
          <a:noFill/>
        </p:spPr>
        <p:txBody>
          <a:bodyPr wrap="square">
            <a:spAutoFit/>
          </a:bodyPr>
          <a:lstStyle/>
          <a:p>
            <a:r>
              <a:rPr lang="en-US" sz="2800" b="1" u="sng" dirty="0">
                <a:solidFill>
                  <a:prstClr val="black"/>
                </a:solidFill>
                <a:latin typeface="Arial" panose="020B0604020202020204" pitchFamily="34" charset="0"/>
                <a:cs typeface="Arial" panose="020B0604020202020204" pitchFamily="34" charset="0"/>
              </a:rPr>
              <a:t>Warn </a:t>
            </a:r>
            <a:r>
              <a:rPr lang="en-US" sz="2800" dirty="0">
                <a:latin typeface="Arial" panose="020B0604020202020204" pitchFamily="34" charset="0"/>
                <a:cs typeface="Arial" panose="020B0604020202020204" pitchFamily="34" charset="0"/>
              </a:rPr>
              <a:t>of potential dangers</a:t>
            </a:r>
          </a:p>
          <a:p>
            <a:r>
              <a:rPr lang="en-US" sz="2400" b="1" dirty="0">
                <a:solidFill>
                  <a:prstClr val="black"/>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10EEC81-75A8-47FD-9072-36ABF6AD5E0B}"/>
              </a:ext>
            </a:extLst>
          </p:cNvPr>
          <p:cNvSpPr txBox="1"/>
          <p:nvPr/>
        </p:nvSpPr>
        <p:spPr>
          <a:xfrm>
            <a:off x="522385" y="4505982"/>
            <a:ext cx="4605527" cy="76944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(red light to follow, pedestrian crossing </a:t>
            </a:r>
            <a:r>
              <a:rPr lang="en-US" sz="2200" dirty="0" err="1">
                <a:latin typeface="Arial" panose="020B0604020202020204" pitchFamily="34" charset="0"/>
                <a:cs typeface="Arial" panose="020B0604020202020204" pitchFamily="34" charset="0"/>
              </a:rPr>
              <a:t>etc</a:t>
            </a:r>
            <a:r>
              <a:rPr lang="en-US" sz="2200" dirty="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978CE57E-0BE5-474C-997C-002EF8A0C4B9}"/>
              </a:ext>
            </a:extLst>
          </p:cNvPr>
          <p:cNvPicPr>
            <a:picLocks noChangeAspect="1"/>
          </p:cNvPicPr>
          <p:nvPr/>
        </p:nvPicPr>
        <p:blipFill>
          <a:blip r:embed="rId3"/>
          <a:stretch>
            <a:fillRect/>
          </a:stretch>
        </p:blipFill>
        <p:spPr>
          <a:xfrm>
            <a:off x="5880412" y="4024630"/>
            <a:ext cx="1097280" cy="2194560"/>
          </a:xfrm>
          <a:prstGeom prst="rect">
            <a:avLst/>
          </a:prstGeom>
        </p:spPr>
      </p:pic>
      <p:pic>
        <p:nvPicPr>
          <p:cNvPr id="4" name="Picture 3">
            <a:extLst>
              <a:ext uri="{FF2B5EF4-FFF2-40B4-BE49-F238E27FC236}">
                <a16:creationId xmlns:a16="http://schemas.microsoft.com/office/drawing/2014/main" id="{EA6A1DAA-9A31-41DD-B66E-2DC90DC7F2A3}"/>
              </a:ext>
            </a:extLst>
          </p:cNvPr>
          <p:cNvPicPr>
            <a:picLocks noChangeAspect="1"/>
          </p:cNvPicPr>
          <p:nvPr/>
        </p:nvPicPr>
        <p:blipFill>
          <a:blip r:embed="rId4"/>
          <a:stretch>
            <a:fillRect/>
          </a:stretch>
        </p:blipFill>
        <p:spPr>
          <a:xfrm>
            <a:off x="5238284" y="1026532"/>
            <a:ext cx="1284256" cy="2103120"/>
          </a:xfrm>
          <a:prstGeom prst="rect">
            <a:avLst/>
          </a:prstGeom>
        </p:spPr>
      </p:pic>
      <p:sp>
        <p:nvSpPr>
          <p:cNvPr id="5" name="Title 4">
            <a:extLst>
              <a:ext uri="{FF2B5EF4-FFF2-40B4-BE49-F238E27FC236}">
                <a16:creationId xmlns:a16="http://schemas.microsoft.com/office/drawing/2014/main" id="{B1B70C76-2111-4FC8-BE6C-609CF001498B}"/>
              </a:ext>
            </a:extLst>
          </p:cNvPr>
          <p:cNvSpPr>
            <a:spLocks noGrp="1"/>
          </p:cNvSpPr>
          <p:nvPr>
            <p:ph type="title"/>
          </p:nvPr>
        </p:nvSpPr>
        <p:spPr>
          <a:xfrm>
            <a:off x="423673" y="1459468"/>
            <a:ext cx="6019800" cy="738663"/>
          </a:xfrm>
        </p:spPr>
        <p:txBody>
          <a:bodyPr>
            <a:noAutofit/>
          </a:bodyPr>
          <a:lstStyle/>
          <a:p>
            <a:r>
              <a:rPr lang="en-US" sz="4400" b="1" dirty="0">
                <a:latin typeface="Arial" panose="020B0604020202020204" pitchFamily="34" charset="0"/>
                <a:cs typeface="Arial" panose="020B0604020202020204" pitchFamily="34" charset="0"/>
              </a:rPr>
              <a:t>Traffic signals</a:t>
            </a:r>
            <a:br>
              <a:rPr lang="en-US" sz="4400" b="1"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E93BC35-D1AE-2E45-0906-C51547698B7B}"/>
              </a:ext>
            </a:extLst>
          </p:cNvPr>
          <p:cNvPicPr>
            <a:picLocks noChangeAspect="1"/>
          </p:cNvPicPr>
          <p:nvPr/>
        </p:nvPicPr>
        <p:blipFill>
          <a:blip r:embed="rId5"/>
          <a:stretch>
            <a:fillRect/>
          </a:stretch>
        </p:blipFill>
        <p:spPr>
          <a:xfrm>
            <a:off x="7610555" y="1828800"/>
            <a:ext cx="1015830" cy="3200400"/>
          </a:xfrm>
          <a:prstGeom prst="rect">
            <a:avLst/>
          </a:prstGeom>
        </p:spPr>
      </p:pic>
    </p:spTree>
    <p:extLst>
      <p:ext uri="{BB962C8B-B14F-4D97-AF65-F5344CB8AC3E}">
        <p14:creationId xmlns:p14="http://schemas.microsoft.com/office/powerpoint/2010/main" val="56353316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title" idx="4294967295"/>
          </p:nvPr>
        </p:nvSpPr>
        <p:spPr>
          <a:xfrm>
            <a:off x="381000" y="381000"/>
            <a:ext cx="6553200" cy="1265238"/>
          </a:xfrm>
          <a:effectLst>
            <a:outerShdw dist="28398" dir="1593903" algn="ctr" rotWithShape="0">
              <a:schemeClr val="bg1"/>
            </a:outerShdw>
          </a:effectLst>
        </p:spPr>
        <p:txBody>
          <a:bodyPr/>
          <a:lstStyle/>
          <a:p>
            <a:pPr algn="l" eaLnBrk="1" hangingPunct="1"/>
            <a:r>
              <a:rPr lang="en-US" sz="4000" b="1" dirty="0">
                <a:latin typeface="Arial" panose="020B0604020202020204" pitchFamily="34" charset="0"/>
                <a:cs typeface="Arial" panose="020B0604020202020204" pitchFamily="34" charset="0"/>
              </a:rPr>
              <a:t>What is the meaning of…</a:t>
            </a:r>
          </a:p>
        </p:txBody>
      </p:sp>
      <p:sp>
        <p:nvSpPr>
          <p:cNvPr id="99330" name="Rectangle 2"/>
          <p:cNvSpPr>
            <a:spLocks noChangeArrowheads="1"/>
          </p:cNvSpPr>
          <p:nvPr/>
        </p:nvSpPr>
        <p:spPr bwMode="auto">
          <a:xfrm>
            <a:off x="381000" y="1752600"/>
            <a:ext cx="6553200" cy="4339650"/>
          </a:xfrm>
          <a:prstGeom prst="rect">
            <a:avLst/>
          </a:prstGeom>
          <a:noFill/>
          <a:ln w="9525">
            <a:noFill/>
            <a:miter lim="800000"/>
            <a:headEnd/>
            <a:tailEnd/>
          </a:ln>
        </p:spPr>
        <p:txBody>
          <a:bodyPr>
            <a:spAutoFit/>
          </a:bodyPr>
          <a:lstStyle/>
          <a:p>
            <a:pPr indent="-344488">
              <a:spcBef>
                <a:spcPts val="0"/>
              </a:spcBef>
              <a:spcAft>
                <a:spcPts val="0"/>
              </a:spcAft>
              <a:buClr>
                <a:srgbClr val="FF0000"/>
              </a:buClr>
              <a:buSzPct val="60000"/>
              <a:defRPr/>
            </a:pPr>
            <a:r>
              <a:rPr lang="en-US" sz="3600" b="1" dirty="0">
                <a:latin typeface="Arial" panose="020B0604020202020204" pitchFamily="34" charset="0"/>
                <a:cs typeface="Arial" panose="020B0604020202020204" pitchFamily="34" charset="0"/>
              </a:rPr>
              <a:t>Solid Red? </a:t>
            </a:r>
          </a:p>
          <a:p>
            <a:pPr marL="0" lvl="1" indent="-344488">
              <a:spcBef>
                <a:spcPts val="0"/>
              </a:spcBef>
              <a:spcAft>
                <a:spcPts val="0"/>
              </a:spcAft>
              <a:buClr>
                <a:srgbClr val="FF0000"/>
              </a:buClr>
              <a:buSzPct val="60000"/>
              <a:defRPr/>
            </a:pPr>
            <a:r>
              <a:rPr lang="en-US" sz="2800" dirty="0">
                <a:latin typeface="Arial" panose="020B0604020202020204" pitchFamily="34" charset="0"/>
                <a:cs typeface="Arial" panose="020B0604020202020204" pitchFamily="34" charset="0"/>
              </a:rPr>
              <a:t>Stop is required</a:t>
            </a:r>
          </a:p>
          <a:p>
            <a:pPr marL="0" lvl="1" indent="-344488">
              <a:spcBef>
                <a:spcPts val="0"/>
              </a:spcBef>
              <a:spcAft>
                <a:spcPts val="0"/>
              </a:spcAft>
              <a:buClr>
                <a:srgbClr val="FF0000"/>
              </a:buClr>
              <a:buSzPct val="60000"/>
              <a:defRPr/>
            </a:pPr>
            <a:endParaRPr lang="en-US" sz="2800" dirty="0">
              <a:latin typeface="Arial" panose="020B0604020202020204" pitchFamily="34" charset="0"/>
              <a:cs typeface="Arial" panose="020B0604020202020204" pitchFamily="34" charset="0"/>
            </a:endParaRPr>
          </a:p>
          <a:p>
            <a:pPr indent="-344488">
              <a:spcBef>
                <a:spcPts val="0"/>
              </a:spcBef>
              <a:spcAft>
                <a:spcPts val="0"/>
              </a:spcAft>
              <a:buClr>
                <a:srgbClr val="FF0000"/>
              </a:buClr>
              <a:buSzPct val="60000"/>
              <a:defRPr/>
            </a:pPr>
            <a:r>
              <a:rPr lang="en-US" sz="3600" b="1" dirty="0">
                <a:latin typeface="Arial" panose="020B0604020202020204" pitchFamily="34" charset="0"/>
                <a:cs typeface="Arial" panose="020B0604020202020204" pitchFamily="34" charset="0"/>
              </a:rPr>
              <a:t>Flashing Red? </a:t>
            </a:r>
          </a:p>
          <a:p>
            <a:pPr marL="0" lvl="1" indent="-344488">
              <a:spcBef>
                <a:spcPts val="0"/>
              </a:spcBef>
              <a:spcAft>
                <a:spcPts val="0"/>
              </a:spcAft>
              <a:buClr>
                <a:srgbClr val="FF0000"/>
              </a:buClr>
              <a:buSzPct val="60000"/>
              <a:defRPr/>
            </a:pPr>
            <a:r>
              <a:rPr lang="en-US" sz="2800" dirty="0">
                <a:latin typeface="Arial" panose="020B0604020202020204" pitchFamily="34" charset="0"/>
                <a:cs typeface="Arial" panose="020B0604020202020204" pitchFamily="34" charset="0"/>
              </a:rPr>
              <a:t>Stop, proceed when clear</a:t>
            </a:r>
          </a:p>
          <a:p>
            <a:pPr marL="0" lvl="1" indent="-344488">
              <a:spcBef>
                <a:spcPts val="0"/>
              </a:spcBef>
              <a:spcAft>
                <a:spcPts val="0"/>
              </a:spcAft>
              <a:buClr>
                <a:srgbClr val="FF0000"/>
              </a:buClr>
              <a:buSzPct val="60000"/>
              <a:defRPr/>
            </a:pPr>
            <a:endParaRPr lang="en-US" sz="2800" dirty="0">
              <a:latin typeface="Arial" panose="020B0604020202020204" pitchFamily="34" charset="0"/>
              <a:cs typeface="Arial" panose="020B0604020202020204" pitchFamily="34" charset="0"/>
            </a:endParaRPr>
          </a:p>
          <a:p>
            <a:pPr indent="-344488">
              <a:spcBef>
                <a:spcPts val="0"/>
              </a:spcBef>
              <a:spcAft>
                <a:spcPts val="0"/>
              </a:spcAft>
              <a:buClr>
                <a:srgbClr val="FF0000"/>
              </a:buClr>
              <a:buSzPct val="60000"/>
              <a:defRPr/>
            </a:pPr>
            <a:r>
              <a:rPr lang="en-US" sz="3600" b="1" dirty="0">
                <a:latin typeface="Arial" panose="020B0604020202020204" pitchFamily="34" charset="0"/>
                <a:cs typeface="Arial" panose="020B0604020202020204" pitchFamily="34" charset="0"/>
              </a:rPr>
              <a:t>Red Arrow? </a:t>
            </a:r>
          </a:p>
          <a:p>
            <a:pPr marL="0" lvl="1" indent="-344488">
              <a:spcBef>
                <a:spcPts val="0"/>
              </a:spcBef>
              <a:spcAft>
                <a:spcPts val="0"/>
              </a:spcAft>
              <a:buClr>
                <a:srgbClr val="FF0000"/>
              </a:buClr>
              <a:buSzPct val="60000"/>
              <a:defRPr/>
            </a:pPr>
            <a:r>
              <a:rPr lang="en-US" sz="2800" dirty="0">
                <a:latin typeface="Arial" panose="020B0604020202020204" pitchFamily="34" charset="0"/>
                <a:cs typeface="Arial" panose="020B0604020202020204" pitchFamily="34" charset="0"/>
              </a:rPr>
              <a:t>Stop is required</a:t>
            </a:r>
          </a:p>
          <a:p>
            <a:pPr marL="0" lvl="1" indent="-344488">
              <a:spcBef>
                <a:spcPts val="0"/>
              </a:spcBef>
              <a:spcAft>
                <a:spcPts val="0"/>
              </a:spcAft>
              <a:buClr>
                <a:srgbClr val="FF0000"/>
              </a:buClr>
              <a:buSzPct val="60000"/>
              <a:defRPr/>
            </a:pPr>
            <a:r>
              <a:rPr lang="en-US" sz="2800" dirty="0">
                <a:latin typeface="Arial" panose="020B0604020202020204" pitchFamily="34" charset="0"/>
                <a:cs typeface="Arial" panose="020B0604020202020204" pitchFamily="34" charset="0"/>
              </a:rPr>
              <a:t>Right turn permitted when clear</a:t>
            </a:r>
          </a:p>
        </p:txBody>
      </p:sp>
      <p:pic>
        <p:nvPicPr>
          <p:cNvPr id="12293" name="Picture 66" descr="r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1000"/>
            <a:ext cx="8445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7" descr="r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775732"/>
            <a:ext cx="19812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8" descr="flashingarowpicasion (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276600"/>
            <a:ext cx="8763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9" descr="redballarrow.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810000"/>
            <a:ext cx="8969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808">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933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9330">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933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933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93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idx="4294967295"/>
          </p:nvPr>
        </p:nvSpPr>
        <p:spPr>
          <a:xfrm>
            <a:off x="152400" y="53182"/>
            <a:ext cx="6324600" cy="1265237"/>
          </a:xfrm>
          <a:effectLst>
            <a:outerShdw dist="28398" dir="1593903" algn="ctr" rotWithShape="0">
              <a:schemeClr val="bg1"/>
            </a:outerShdw>
          </a:effectLst>
        </p:spPr>
        <p:txBody>
          <a:bodyPr>
            <a:normAutofit/>
          </a:bodyPr>
          <a:lstStyle/>
          <a:p>
            <a:pPr algn="l" eaLnBrk="1" hangingPunct="1"/>
            <a:r>
              <a:rPr lang="en-US" sz="3800" b="1" dirty="0">
                <a:latin typeface="Arial" panose="020B0604020202020204" pitchFamily="34" charset="0"/>
                <a:cs typeface="Arial" panose="020B0604020202020204" pitchFamily="34" charset="0"/>
              </a:rPr>
              <a:t>What is the meaning of…</a:t>
            </a:r>
          </a:p>
        </p:txBody>
      </p:sp>
      <p:sp>
        <p:nvSpPr>
          <p:cNvPr id="99330" name="Rectangle 2"/>
          <p:cNvSpPr>
            <a:spLocks noChangeArrowheads="1"/>
          </p:cNvSpPr>
          <p:nvPr/>
        </p:nvSpPr>
        <p:spPr bwMode="auto">
          <a:xfrm>
            <a:off x="457200" y="1524000"/>
            <a:ext cx="6934200" cy="4915192"/>
          </a:xfrm>
          <a:prstGeom prst="rect">
            <a:avLst/>
          </a:prstGeom>
          <a:noFill/>
          <a:ln w="9525">
            <a:noFill/>
            <a:miter lim="800000"/>
            <a:headEnd/>
            <a:tailEnd/>
          </a:ln>
        </p:spPr>
        <p:txBody>
          <a:bodyPr>
            <a:spAutoFit/>
          </a:bodyPr>
          <a:lstStyle/>
          <a:p>
            <a:pPr marL="344488" indent="-344488">
              <a:lnSpc>
                <a:spcPct val="80000"/>
              </a:lnSpc>
              <a:buClr>
                <a:srgbClr val="FF0000"/>
              </a:buClr>
              <a:buSzPct val="60000"/>
              <a:buFont typeface="Wingdings" pitchFamily="2" charset="2"/>
              <a:buNone/>
              <a:defRPr/>
            </a:pPr>
            <a:endParaRPr lang="en-US" sz="2800" b="1" dirty="0">
              <a:latin typeface="+mn-lt"/>
            </a:endParaRPr>
          </a:p>
          <a:p>
            <a:pPr marL="344488" indent="-344488">
              <a:lnSpc>
                <a:spcPct val="80000"/>
              </a:lnSpc>
              <a:buClr>
                <a:srgbClr val="FF0000"/>
              </a:buClr>
              <a:buSzPct val="60000"/>
              <a:defRPr/>
            </a:pPr>
            <a:r>
              <a:rPr lang="en-US" sz="3600" b="1" dirty="0">
                <a:latin typeface="Arial" panose="020B0604020202020204" pitchFamily="34" charset="0"/>
                <a:cs typeface="Arial" panose="020B0604020202020204" pitchFamily="34" charset="0"/>
              </a:rPr>
              <a:t>Solid Yellow?</a:t>
            </a:r>
          </a:p>
          <a:p>
            <a:pPr marL="344488" indent="-344488">
              <a:lnSpc>
                <a:spcPct val="80000"/>
              </a:lnSpc>
              <a:buClr>
                <a:srgbClr val="FF0000"/>
              </a:buClr>
              <a:buSzPct val="60000"/>
              <a:buFont typeface="Wingdings" pitchFamily="2" charset="2"/>
              <a:buNone/>
              <a:defRPr/>
            </a:pPr>
            <a:r>
              <a:rPr lang="en-US" sz="2800" dirty="0">
                <a:latin typeface="Arial" panose="020B0604020202020204" pitchFamily="34" charset="0"/>
                <a:cs typeface="Arial" panose="020B0604020202020204" pitchFamily="34" charset="0"/>
              </a:rPr>
              <a:t>Warns a red will follow</a:t>
            </a:r>
            <a:endParaRPr lang="en-US" sz="3200" dirty="0">
              <a:latin typeface="Arial" panose="020B0604020202020204" pitchFamily="34" charset="0"/>
              <a:cs typeface="Arial" panose="020B0604020202020204" pitchFamily="34" charset="0"/>
            </a:endParaRPr>
          </a:p>
          <a:p>
            <a:pPr marL="344488" indent="-344488">
              <a:spcBef>
                <a:spcPts val="1800"/>
              </a:spcBef>
              <a:buClr>
                <a:srgbClr val="FF0000"/>
              </a:buClr>
              <a:buSzPct val="60000"/>
              <a:defRPr/>
            </a:pPr>
            <a:r>
              <a:rPr lang="en-US" sz="3600" b="1" dirty="0">
                <a:latin typeface="Arial" panose="020B0604020202020204" pitchFamily="34" charset="0"/>
                <a:cs typeface="Arial" panose="020B0604020202020204" pitchFamily="34" charset="0"/>
              </a:rPr>
              <a:t>Flashing Yellow? </a:t>
            </a:r>
          </a:p>
          <a:p>
            <a:pPr marL="344488" indent="-344488">
              <a:lnSpc>
                <a:spcPct val="80000"/>
              </a:lnSpc>
              <a:buClr>
                <a:srgbClr val="FF0000"/>
              </a:buClr>
              <a:buSzPct val="60000"/>
              <a:buFont typeface="Wingdings" pitchFamily="2" charset="2"/>
              <a:buNone/>
              <a:defRPr/>
            </a:pPr>
            <a:r>
              <a:rPr lang="en-US" sz="2800" dirty="0">
                <a:latin typeface="Arial" panose="020B0604020202020204" pitchFamily="34" charset="0"/>
                <a:cs typeface="Arial" panose="020B0604020202020204" pitchFamily="34" charset="0"/>
              </a:rPr>
              <a:t>Caution</a:t>
            </a:r>
          </a:p>
          <a:p>
            <a:pPr marL="344488" indent="-344488">
              <a:lnSpc>
                <a:spcPct val="80000"/>
              </a:lnSpc>
              <a:buClr>
                <a:srgbClr val="FF0000"/>
              </a:buClr>
              <a:buSzPct val="60000"/>
              <a:buFont typeface="Wingdings" pitchFamily="2" charset="2"/>
              <a:buNone/>
              <a:defRPr/>
            </a:pPr>
            <a:endParaRPr lang="en-US" sz="2800" dirty="0">
              <a:latin typeface="Arial" panose="020B0604020202020204" pitchFamily="34" charset="0"/>
              <a:cs typeface="Arial" panose="020B0604020202020204" pitchFamily="34" charset="0"/>
            </a:endParaRPr>
          </a:p>
          <a:p>
            <a:pPr indent="-344488">
              <a:spcBef>
                <a:spcPts val="0"/>
              </a:spcBef>
              <a:buClr>
                <a:srgbClr val="FF0000"/>
              </a:buClr>
              <a:buSzPct val="60000"/>
              <a:defRPr/>
            </a:pPr>
            <a:r>
              <a:rPr lang="en-US" sz="3600" b="1" dirty="0">
                <a:latin typeface="Arial" panose="020B0604020202020204" pitchFamily="34" charset="0"/>
                <a:cs typeface="Arial" panose="020B0604020202020204" pitchFamily="34" charset="0"/>
              </a:rPr>
              <a:t>Flashing Yellow Arrow?</a:t>
            </a:r>
          </a:p>
          <a:p>
            <a:pPr indent="-344488">
              <a:spcBef>
                <a:spcPts val="0"/>
              </a:spcBef>
              <a:buClr>
                <a:srgbClr val="FF0000"/>
              </a:buClr>
              <a:buSzPct val="60000"/>
              <a:defRPr/>
            </a:pPr>
            <a:r>
              <a:rPr lang="en-US" sz="2800" dirty="0">
                <a:latin typeface="Arial" panose="020B0604020202020204" pitchFamily="34" charset="0"/>
                <a:cs typeface="Arial" panose="020B0604020202020204" pitchFamily="34" charset="0"/>
              </a:rPr>
              <a:t>Unprotected turn</a:t>
            </a:r>
          </a:p>
          <a:p>
            <a:pPr lvl="1">
              <a:lnSpc>
                <a:spcPct val="80000"/>
              </a:lnSpc>
              <a:buClr>
                <a:srgbClr val="FF0000"/>
              </a:buClr>
              <a:buSzPct val="60000"/>
              <a:defRPr/>
            </a:pPr>
            <a:endParaRPr lang="en-US" sz="4400" dirty="0">
              <a:latin typeface="Arial" panose="020B0604020202020204" pitchFamily="34" charset="0"/>
              <a:cs typeface="Arial" panose="020B0604020202020204" pitchFamily="34" charset="0"/>
            </a:endParaRPr>
          </a:p>
          <a:p>
            <a:pPr>
              <a:lnSpc>
                <a:spcPct val="80000"/>
              </a:lnSpc>
              <a:buClr>
                <a:srgbClr val="FF0000"/>
              </a:buClr>
              <a:buSzPct val="60000"/>
              <a:defRPr/>
            </a:pPr>
            <a:r>
              <a:rPr lang="en-US" sz="2800" b="1" u="sng" dirty="0">
                <a:solidFill>
                  <a:srgbClr val="FF0000"/>
                </a:solidFill>
                <a:latin typeface="Arial" panose="020B0604020202020204" pitchFamily="34" charset="0"/>
                <a:cs typeface="Arial" panose="020B0604020202020204" pitchFamily="34" charset="0"/>
              </a:rPr>
              <a:t>Always Yield </a:t>
            </a:r>
            <a:r>
              <a:rPr lang="en-US" sz="2800" b="1" dirty="0">
                <a:solidFill>
                  <a:srgbClr val="FF0000"/>
                </a:solidFill>
                <a:latin typeface="Arial" panose="020B0604020202020204" pitchFamily="34" charset="0"/>
                <a:cs typeface="Arial" panose="020B0604020202020204" pitchFamily="34" charset="0"/>
              </a:rPr>
              <a:t>to oncoming traffic and pedestrians before turning left </a:t>
            </a:r>
            <a:endParaRPr lang="en-US" sz="3600" b="1" dirty="0">
              <a:latin typeface="Arial" panose="020B0604020202020204" pitchFamily="34" charset="0"/>
              <a:cs typeface="Arial" panose="020B0604020202020204" pitchFamily="34" charset="0"/>
            </a:endParaRPr>
          </a:p>
        </p:txBody>
      </p:sp>
      <p:pic>
        <p:nvPicPr>
          <p:cNvPr id="13317" name="Picture 16" descr="doghouseyell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637" y="720213"/>
            <a:ext cx="14779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descr="yell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4177" y="882445"/>
            <a:ext cx="812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lashgyellow picasion.com.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009900"/>
            <a:ext cx="8588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lashingarowpicasion (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3887403"/>
            <a:ext cx="8445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808">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933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9330">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933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33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3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Grp="1" noChangeArrowheads="1"/>
          </p:cNvSpPr>
          <p:nvPr>
            <p:ph type="title" idx="4294967295"/>
          </p:nvPr>
        </p:nvSpPr>
        <p:spPr>
          <a:xfrm>
            <a:off x="457200" y="75680"/>
            <a:ext cx="6477000" cy="1265238"/>
          </a:xfrm>
          <a:effectLst>
            <a:outerShdw dist="28398" dir="1593903" algn="ctr" rotWithShape="0">
              <a:schemeClr val="bg1"/>
            </a:outerShdw>
          </a:effectLst>
        </p:spPr>
        <p:txBody>
          <a:bodyPr/>
          <a:lstStyle/>
          <a:p>
            <a:pPr algn="l" eaLnBrk="1" hangingPunct="1"/>
            <a:r>
              <a:rPr lang="en-US" sz="4000" b="1" dirty="0">
                <a:latin typeface="Arial" panose="020B0604020202020204" pitchFamily="34" charset="0"/>
                <a:cs typeface="Arial" panose="020B0604020202020204" pitchFamily="34" charset="0"/>
              </a:rPr>
              <a:t>What is the meaning of…</a:t>
            </a:r>
          </a:p>
        </p:txBody>
      </p:sp>
      <p:sp>
        <p:nvSpPr>
          <p:cNvPr id="100354" name="Rectangle 2"/>
          <p:cNvSpPr>
            <a:spLocks noChangeArrowheads="1"/>
          </p:cNvSpPr>
          <p:nvPr/>
        </p:nvSpPr>
        <p:spPr bwMode="auto">
          <a:xfrm>
            <a:off x="342900" y="1752600"/>
            <a:ext cx="4724400" cy="6431312"/>
          </a:xfrm>
          <a:prstGeom prst="rect">
            <a:avLst/>
          </a:prstGeom>
          <a:noFill/>
          <a:ln w="9525">
            <a:noFill/>
            <a:miter lim="800000"/>
            <a:headEnd/>
            <a:tailEnd/>
          </a:ln>
        </p:spPr>
        <p:txBody>
          <a:bodyPr wrap="square">
            <a:spAutoFit/>
          </a:bodyPr>
          <a:lstStyle/>
          <a:p>
            <a:pPr marL="344488" indent="-344488">
              <a:lnSpc>
                <a:spcPct val="80000"/>
              </a:lnSpc>
              <a:buClr>
                <a:srgbClr val="FF0000"/>
              </a:buClr>
              <a:buSzPct val="60000"/>
              <a:defRPr/>
            </a:pPr>
            <a:r>
              <a:rPr lang="en-US" sz="3600" b="1" dirty="0">
                <a:latin typeface="Arial" panose="020B0604020202020204" pitchFamily="34" charset="0"/>
                <a:cs typeface="Arial" panose="020B0604020202020204" pitchFamily="34" charset="0"/>
              </a:rPr>
              <a:t>Solid Green?</a:t>
            </a:r>
          </a:p>
          <a:p>
            <a:pPr marL="344488" indent="-344488">
              <a:lnSpc>
                <a:spcPct val="80000"/>
              </a:lnSpc>
              <a:buClr>
                <a:srgbClr val="FF0000"/>
              </a:buClr>
              <a:buSzPct val="60000"/>
              <a:buFont typeface="Wingdings" pitchFamily="2" charset="2"/>
              <a:buNone/>
              <a:defRPr/>
            </a:pPr>
            <a:r>
              <a:rPr lang="en-US" sz="2800" dirty="0">
                <a:latin typeface="Arial" panose="020B0604020202020204" pitchFamily="34" charset="0"/>
                <a:cs typeface="Arial" panose="020B0604020202020204" pitchFamily="34" charset="0"/>
              </a:rPr>
              <a:t>Proceed when clear</a:t>
            </a:r>
          </a:p>
          <a:p>
            <a:pPr marL="344488" indent="-344488">
              <a:lnSpc>
                <a:spcPct val="80000"/>
              </a:lnSpc>
              <a:buClr>
                <a:srgbClr val="FF0000"/>
              </a:buClr>
              <a:buSzPct val="60000"/>
              <a:buFont typeface="Wingdings" pitchFamily="2" charset="2"/>
              <a:buNone/>
              <a:defRPr/>
            </a:pPr>
            <a:r>
              <a:rPr lang="en-US" sz="2800" dirty="0">
                <a:latin typeface="Arial" panose="020B0604020202020204" pitchFamily="34" charset="0"/>
                <a:cs typeface="Arial" panose="020B0604020202020204" pitchFamily="34" charset="0"/>
              </a:rPr>
              <a:t>	</a:t>
            </a:r>
          </a:p>
          <a:p>
            <a:pPr marL="344488" indent="-344488">
              <a:lnSpc>
                <a:spcPct val="80000"/>
              </a:lnSpc>
              <a:buClr>
                <a:srgbClr val="FF0000"/>
              </a:buClr>
              <a:buSzPct val="60000"/>
              <a:buFont typeface="Wingdings" pitchFamily="2" charset="2"/>
              <a:buNone/>
              <a:defRPr/>
            </a:pPr>
            <a:r>
              <a:rPr lang="en-US" sz="2800" b="1" dirty="0">
                <a:latin typeface="Arial" panose="020B0604020202020204" pitchFamily="34" charset="0"/>
                <a:cs typeface="Arial" panose="020B0604020202020204" pitchFamily="34" charset="0"/>
              </a:rPr>
              <a:t>Unprotected turn</a:t>
            </a:r>
          </a:p>
          <a:p>
            <a:pPr marL="344488" indent="-344488">
              <a:lnSpc>
                <a:spcPct val="80000"/>
              </a:lnSpc>
              <a:buClr>
                <a:srgbClr val="FF0000"/>
              </a:buClr>
              <a:buSzPct val="60000"/>
              <a:buFont typeface="Wingdings" pitchFamily="2" charset="2"/>
              <a:buNone/>
              <a:defRPr/>
            </a:pPr>
            <a:endParaRPr lang="en-US" sz="2800" b="1" u="sng" dirty="0">
              <a:latin typeface="Arial" panose="020B0604020202020204" pitchFamily="34" charset="0"/>
              <a:cs typeface="Arial" panose="020B0604020202020204" pitchFamily="34" charset="0"/>
            </a:endParaRPr>
          </a:p>
          <a:p>
            <a:pPr indent="-344488">
              <a:lnSpc>
                <a:spcPct val="80000"/>
              </a:lnSpc>
              <a:buClr>
                <a:srgbClr val="FF0000"/>
              </a:buClr>
              <a:buSzPct val="60000"/>
              <a:buFont typeface="Wingdings" pitchFamily="2" charset="2"/>
              <a:buNone/>
              <a:defRPr/>
            </a:pPr>
            <a:r>
              <a:rPr lang="en-US" sz="2400" b="1" u="sng" dirty="0">
                <a:solidFill>
                  <a:srgbClr val="FF0000"/>
                </a:solidFill>
                <a:latin typeface="Arial" panose="020B0604020202020204" pitchFamily="34" charset="0"/>
                <a:cs typeface="Arial" panose="020B0604020202020204" pitchFamily="34" charset="0"/>
              </a:rPr>
              <a:t>Always Yield </a:t>
            </a:r>
            <a:r>
              <a:rPr lang="en-US" sz="2400" b="1" dirty="0">
                <a:solidFill>
                  <a:srgbClr val="FF0000"/>
                </a:solidFill>
                <a:latin typeface="Arial" panose="020B0604020202020204" pitchFamily="34" charset="0"/>
                <a:cs typeface="Arial" panose="020B0604020202020204" pitchFamily="34" charset="0"/>
              </a:rPr>
              <a:t>to oncoming  traffic and pedestrians before turning left </a:t>
            </a:r>
            <a:endParaRPr lang="en-US" sz="3200" b="1" dirty="0">
              <a:solidFill>
                <a:srgbClr val="FF0000"/>
              </a:solidFill>
              <a:latin typeface="Arial" panose="020B0604020202020204" pitchFamily="34" charset="0"/>
              <a:cs typeface="Arial" panose="020B0604020202020204" pitchFamily="34" charset="0"/>
            </a:endParaRPr>
          </a:p>
          <a:p>
            <a:pPr marL="344488" indent="-344488">
              <a:spcBef>
                <a:spcPts val="2400"/>
              </a:spcBef>
              <a:buClr>
                <a:srgbClr val="FF0000"/>
              </a:buClr>
              <a:buSzPct val="60000"/>
              <a:defRPr/>
            </a:pPr>
            <a:r>
              <a:rPr lang="en-US" sz="3600" b="1" dirty="0">
                <a:latin typeface="Arial" panose="020B0604020202020204" pitchFamily="34" charset="0"/>
                <a:cs typeface="Arial" panose="020B0604020202020204" pitchFamily="34" charset="0"/>
              </a:rPr>
              <a:t>Green Arrows?</a:t>
            </a:r>
          </a:p>
          <a:p>
            <a:pPr marL="344488" lvl="0" indent="-344488">
              <a:lnSpc>
                <a:spcPct val="80000"/>
              </a:lnSpc>
              <a:buClr>
                <a:srgbClr val="FF0000"/>
              </a:buClr>
              <a:buSzPct val="60000"/>
              <a:defRPr/>
            </a:pPr>
            <a:r>
              <a:rPr lang="en-US" sz="2800" dirty="0">
                <a:solidFill>
                  <a:prstClr val="black"/>
                </a:solidFill>
                <a:latin typeface="Arial" panose="020B0604020202020204" pitchFamily="34" charset="0"/>
                <a:cs typeface="Arial" panose="020B0604020202020204" pitchFamily="34" charset="0"/>
              </a:rPr>
              <a:t>Protected turn</a:t>
            </a:r>
          </a:p>
          <a:p>
            <a:pPr marL="344488" indent="-344488">
              <a:lnSpc>
                <a:spcPct val="80000"/>
              </a:lnSpc>
              <a:buClr>
                <a:srgbClr val="FF0000"/>
              </a:buClr>
              <a:buSzPct val="60000"/>
              <a:buFont typeface="Wingdings" pitchFamily="2" charset="2"/>
              <a:buNone/>
              <a:defRPr/>
            </a:pPr>
            <a:r>
              <a:rPr lang="en-US" sz="2800" dirty="0">
                <a:latin typeface="Arial" panose="020B0604020202020204" pitchFamily="34" charset="0"/>
                <a:cs typeface="Arial" panose="020B0604020202020204" pitchFamily="34" charset="0"/>
              </a:rPr>
              <a:t>Proceed when clear</a:t>
            </a:r>
          </a:p>
          <a:p>
            <a:pPr marL="344488" indent="-344488">
              <a:lnSpc>
                <a:spcPct val="80000"/>
              </a:lnSpc>
              <a:buClr>
                <a:srgbClr val="FF0000"/>
              </a:buClr>
              <a:buSzPct val="60000"/>
              <a:buFont typeface="Wingdings" pitchFamily="2" charset="2"/>
              <a:buNone/>
              <a:defRPr/>
            </a:pPr>
            <a:r>
              <a:rPr lang="en-US" sz="2800" dirty="0">
                <a:latin typeface="+mn-lt"/>
              </a:rPr>
              <a:t>			</a:t>
            </a:r>
          </a:p>
          <a:p>
            <a:pPr marL="344488" indent="-344488">
              <a:lnSpc>
                <a:spcPct val="80000"/>
              </a:lnSpc>
              <a:buClr>
                <a:srgbClr val="FF0000"/>
              </a:buClr>
              <a:buSzPct val="60000"/>
              <a:buFont typeface="Wingdings" pitchFamily="2" charset="2"/>
              <a:buNone/>
              <a:defRPr/>
            </a:pPr>
            <a:endParaRPr lang="en-US" sz="2800" b="1" dirty="0">
              <a:latin typeface="+mn-lt"/>
            </a:endParaRPr>
          </a:p>
          <a:p>
            <a:pPr marL="344488" indent="-344488">
              <a:lnSpc>
                <a:spcPct val="80000"/>
              </a:lnSpc>
              <a:buClr>
                <a:srgbClr val="FF0000"/>
              </a:buClr>
              <a:buSzPct val="60000"/>
              <a:buFont typeface="Wingdings" pitchFamily="2" charset="2"/>
              <a:buNone/>
              <a:defRPr/>
            </a:pPr>
            <a:endParaRPr lang="en-US" sz="2800" b="1" dirty="0">
              <a:latin typeface="+mn-lt"/>
            </a:endParaRPr>
          </a:p>
          <a:p>
            <a:pPr marL="344488" indent="-344488">
              <a:lnSpc>
                <a:spcPct val="80000"/>
              </a:lnSpc>
              <a:buClr>
                <a:srgbClr val="FF0000"/>
              </a:buClr>
              <a:buSzPct val="60000"/>
              <a:buFont typeface="Wingdings" pitchFamily="2" charset="2"/>
              <a:buNone/>
              <a:defRPr/>
            </a:pPr>
            <a:endParaRPr lang="en-US" sz="3600" b="1" dirty="0">
              <a:latin typeface="+mn-lt"/>
            </a:endParaRPr>
          </a:p>
          <a:p>
            <a:pPr marL="344488" indent="-344488">
              <a:lnSpc>
                <a:spcPct val="80000"/>
              </a:lnSpc>
              <a:buClr>
                <a:srgbClr val="FF0000"/>
              </a:buClr>
              <a:buSzPct val="60000"/>
              <a:buFont typeface="Wingdings" pitchFamily="2" charset="2"/>
              <a:buNone/>
              <a:defRPr/>
            </a:pPr>
            <a:endParaRPr lang="en-US" sz="3600" b="1" dirty="0">
              <a:latin typeface="+mn-lt"/>
            </a:endParaRPr>
          </a:p>
        </p:txBody>
      </p:sp>
      <p:pic>
        <p:nvPicPr>
          <p:cNvPr id="14341" name="Picture 15" descr="gre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3551" y="1559472"/>
            <a:ext cx="19812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7" descr="gre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5582" y="1263650"/>
            <a:ext cx="846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8" descr="grnballwaro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02550" y="1085356"/>
            <a:ext cx="8477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grnarrow.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02200" y="4495800"/>
            <a:ext cx="812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grnballarrow.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4038600"/>
            <a:ext cx="8239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doghousegrn.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886200"/>
            <a:ext cx="13128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808">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35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035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0354">
                                            <p:txEl>
                                              <p:pRg st="5" end="5"/>
                                            </p:txEl>
                                          </p:spTgt>
                                        </p:tgtEl>
                                        <p:attrNameLst>
                                          <p:attrName>style.visibility</p:attrName>
                                        </p:attrNameLst>
                                      </p:cBhvr>
                                      <p:to>
                                        <p:strVal val="visible"/>
                                      </p:to>
                                    </p:set>
                                    <p:anim calcmode="lin" valueType="num">
                                      <p:cBhvr>
                                        <p:cTn id="21" dur="1000" fill="hold"/>
                                        <p:tgtEl>
                                          <p:spTgt spid="100354">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100354">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100354">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10035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035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35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35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3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idx="4294967295"/>
          </p:nvPr>
        </p:nvSpPr>
        <p:spPr>
          <a:xfrm>
            <a:off x="1943100" y="86924"/>
            <a:ext cx="5257800" cy="838200"/>
          </a:xfrm>
        </p:spPr>
        <p:txBody>
          <a:bodyPr>
            <a:normAutofit/>
          </a:bodyPr>
          <a:lstStyle/>
          <a:p>
            <a:r>
              <a:rPr lang="en-US" sz="3200" b="1" dirty="0">
                <a:latin typeface="Arial" panose="020B0604020202020204" pitchFamily="34" charset="0"/>
                <a:cs typeface="Arial" panose="020B0604020202020204" pitchFamily="34" charset="0"/>
              </a:rPr>
              <a:t>Smarter Highway System </a:t>
            </a:r>
          </a:p>
        </p:txBody>
      </p:sp>
      <p:sp>
        <p:nvSpPr>
          <p:cNvPr id="22" name="Slide Number Placeholder 5"/>
          <p:cNvSpPr>
            <a:spLocks noGrp="1"/>
          </p:cNvSpPr>
          <p:nvPr>
            <p:ph type="sldNum" sz="quarter" idx="4294967295"/>
          </p:nvPr>
        </p:nvSpPr>
        <p:spPr>
          <a:xfrm>
            <a:off x="7010400" y="6356350"/>
            <a:ext cx="2133600" cy="365125"/>
          </a:xfrm>
          <a:prstGeom prst="rect">
            <a:avLst/>
          </a:prstGeom>
        </p:spPr>
        <p:txBody>
          <a:bodyPr/>
          <a:lstStyle/>
          <a:p>
            <a:pPr>
              <a:defRPr/>
            </a:pPr>
            <a:fld id="{EF093D80-E7BB-401E-8E6A-944688348A2C}" type="slidenum">
              <a:rPr lang="en-US"/>
              <a:pPr>
                <a:defRPr/>
              </a:pPr>
              <a:t>17</a:t>
            </a:fld>
            <a:endParaRPr lang="en-US"/>
          </a:p>
        </p:txBody>
      </p:sp>
      <p:sp>
        <p:nvSpPr>
          <p:cNvPr id="15364" name="Rectangle 4"/>
          <p:cNvSpPr>
            <a:spLocks noChangeArrowheads="1"/>
          </p:cNvSpPr>
          <p:nvPr/>
        </p:nvSpPr>
        <p:spPr bwMode="auto">
          <a:xfrm>
            <a:off x="6248400" y="4892675"/>
            <a:ext cx="10668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endParaRPr lang="en-US">
              <a:latin typeface="Calibri" pitchFamily="34" charset="0"/>
            </a:endParaRPr>
          </a:p>
        </p:txBody>
      </p:sp>
      <p:sp>
        <p:nvSpPr>
          <p:cNvPr id="15365" name="Rectangle 5"/>
          <p:cNvSpPr>
            <a:spLocks noChangeArrowheads="1"/>
          </p:cNvSpPr>
          <p:nvPr/>
        </p:nvSpPr>
        <p:spPr bwMode="auto">
          <a:xfrm>
            <a:off x="6781800" y="2606675"/>
            <a:ext cx="16351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endParaRPr lang="en-US">
              <a:latin typeface="Calibri" pitchFamily="34" charset="0"/>
            </a:endParaRPr>
          </a:p>
        </p:txBody>
      </p:sp>
      <p:pic>
        <p:nvPicPr>
          <p:cNvPr id="3" name="Picture 2">
            <a:extLst>
              <a:ext uri="{FF2B5EF4-FFF2-40B4-BE49-F238E27FC236}">
                <a16:creationId xmlns:a16="http://schemas.microsoft.com/office/drawing/2014/main" id="{49241B1A-B459-4C63-A8F4-EE1EEB9DB26B}"/>
              </a:ext>
            </a:extLst>
          </p:cNvPr>
          <p:cNvPicPr>
            <a:picLocks noChangeAspect="1"/>
          </p:cNvPicPr>
          <p:nvPr/>
        </p:nvPicPr>
        <p:blipFill>
          <a:blip r:embed="rId3"/>
          <a:stretch>
            <a:fillRect/>
          </a:stretch>
        </p:blipFill>
        <p:spPr>
          <a:xfrm>
            <a:off x="1246655" y="921164"/>
            <a:ext cx="6650690" cy="4134547"/>
          </a:xfrm>
          <a:prstGeom prst="rect">
            <a:avLst/>
          </a:prstGeom>
        </p:spPr>
      </p:pic>
      <p:pic>
        <p:nvPicPr>
          <p:cNvPr id="9" name="Content Placeholder 6">
            <a:extLst>
              <a:ext uri="{FF2B5EF4-FFF2-40B4-BE49-F238E27FC236}">
                <a16:creationId xmlns:a16="http://schemas.microsoft.com/office/drawing/2014/main" id="{804677BD-DD62-4450-B34F-EB4709632708}"/>
              </a:ext>
            </a:extLst>
          </p:cNvPr>
          <p:cNvPicPr>
            <a:picLocks noChangeAspect="1"/>
          </p:cNvPicPr>
          <p:nvPr/>
        </p:nvPicPr>
        <p:blipFill rotWithShape="1">
          <a:blip r:embed="rId4"/>
          <a:srcRect l="4068" t="59181" b="8168"/>
          <a:stretch/>
        </p:blipFill>
        <p:spPr>
          <a:xfrm>
            <a:off x="1573968" y="5051750"/>
            <a:ext cx="7104088" cy="1730623"/>
          </a:xfrm>
          <a:prstGeom prst="rect">
            <a:avLst/>
          </a:prstGeom>
        </p:spPr>
      </p:pic>
      <p:pic>
        <p:nvPicPr>
          <p:cNvPr id="6" name="Picture 5">
            <a:extLst>
              <a:ext uri="{FF2B5EF4-FFF2-40B4-BE49-F238E27FC236}">
                <a16:creationId xmlns:a16="http://schemas.microsoft.com/office/drawing/2014/main" id="{7B2428D6-2982-4CD3-8C33-390BE4E42928}"/>
              </a:ext>
            </a:extLst>
          </p:cNvPr>
          <p:cNvPicPr>
            <a:picLocks noChangeAspect="1"/>
          </p:cNvPicPr>
          <p:nvPr/>
        </p:nvPicPr>
        <p:blipFill>
          <a:blip r:embed="rId5"/>
          <a:stretch>
            <a:fillRect/>
          </a:stretch>
        </p:blipFill>
        <p:spPr>
          <a:xfrm>
            <a:off x="6994244" y="1412875"/>
            <a:ext cx="605118" cy="457200"/>
          </a:xfrm>
          <a:prstGeom prst="rect">
            <a:avLst/>
          </a:prstGeom>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87C2-7ED9-4E8E-B5D2-D6C00ECC1EC6}"/>
              </a:ext>
            </a:extLst>
          </p:cNvPr>
          <p:cNvSpPr>
            <a:spLocks noGrp="1"/>
          </p:cNvSpPr>
          <p:nvPr>
            <p:ph type="title"/>
          </p:nvPr>
        </p:nvSpPr>
        <p:spPr>
          <a:xfrm>
            <a:off x="1981200" y="1101121"/>
            <a:ext cx="6073902" cy="499840"/>
          </a:xfrm>
        </p:spPr>
        <p:txBody>
          <a:bodyPr>
            <a:noAutofit/>
          </a:bodyPr>
          <a:lstStyle/>
          <a:p>
            <a:r>
              <a:rPr lang="en-US" sz="4000" dirty="0">
                <a:latin typeface="Arial" panose="020B0604020202020204" pitchFamily="34" charset="0"/>
                <a:cs typeface="Arial" panose="020B0604020202020204" pitchFamily="34" charset="0"/>
              </a:rPr>
              <a:t>Pavement Markings</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2DE5237-0EAF-4797-A993-882E41EB1EDC}"/>
              </a:ext>
            </a:extLst>
          </p:cNvPr>
          <p:cNvSpPr txBox="1"/>
          <p:nvPr/>
        </p:nvSpPr>
        <p:spPr>
          <a:xfrm>
            <a:off x="2590800" y="1771883"/>
            <a:ext cx="5872985"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Regulate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traffic and movement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4950847-69F5-477A-925E-2871DEAF2151}"/>
              </a:ext>
            </a:extLst>
          </p:cNvPr>
          <p:cNvSpPr txBox="1"/>
          <p:nvPr/>
        </p:nvSpPr>
        <p:spPr>
          <a:xfrm>
            <a:off x="2590800" y="3863545"/>
            <a:ext cx="5105400" cy="1077218"/>
          </a:xfrm>
          <a:prstGeom prst="rect">
            <a:avLst/>
          </a:prstGeom>
          <a:noFill/>
        </p:spPr>
        <p:txBody>
          <a:bodyPr wrap="square" rtlCol="0">
            <a:spAutoFit/>
          </a:bodyPr>
          <a:lstStyle/>
          <a:p>
            <a:r>
              <a:rPr kumimoji="0" lang="en-US" sz="32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Guide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provide </a:t>
            </a:r>
          </a:p>
          <a:p>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information</a:t>
            </a:r>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ECDB3AA-0FA4-4E84-A2BA-038CDADF017A}"/>
              </a:ext>
            </a:extLst>
          </p:cNvPr>
          <p:cNvPicPr>
            <a:picLocks noChangeAspect="1"/>
          </p:cNvPicPr>
          <p:nvPr/>
        </p:nvPicPr>
        <p:blipFill>
          <a:blip r:embed="rId3"/>
          <a:stretch>
            <a:fillRect/>
          </a:stretch>
        </p:blipFill>
        <p:spPr>
          <a:xfrm>
            <a:off x="6125905" y="3152751"/>
            <a:ext cx="2597121" cy="3109229"/>
          </a:xfrm>
          <a:prstGeom prst="rect">
            <a:avLst/>
          </a:prstGeom>
        </p:spPr>
      </p:pic>
      <p:pic>
        <p:nvPicPr>
          <p:cNvPr id="6" name="Picture 5">
            <a:extLst>
              <a:ext uri="{FF2B5EF4-FFF2-40B4-BE49-F238E27FC236}">
                <a16:creationId xmlns:a16="http://schemas.microsoft.com/office/drawing/2014/main" id="{2E85BF9D-F381-44FB-ACAF-E6ADE509D116}"/>
              </a:ext>
            </a:extLst>
          </p:cNvPr>
          <p:cNvPicPr>
            <a:picLocks noChangeAspect="1"/>
          </p:cNvPicPr>
          <p:nvPr/>
        </p:nvPicPr>
        <p:blipFill>
          <a:blip r:embed="rId4"/>
          <a:stretch>
            <a:fillRect/>
          </a:stretch>
        </p:blipFill>
        <p:spPr>
          <a:xfrm>
            <a:off x="265086" y="1859492"/>
            <a:ext cx="2060627" cy="3029975"/>
          </a:xfrm>
          <a:prstGeom prst="rect">
            <a:avLst/>
          </a:prstGeom>
        </p:spPr>
      </p:pic>
      <p:sp>
        <p:nvSpPr>
          <p:cNvPr id="9" name="TextBox 8">
            <a:extLst>
              <a:ext uri="{FF2B5EF4-FFF2-40B4-BE49-F238E27FC236}">
                <a16:creationId xmlns:a16="http://schemas.microsoft.com/office/drawing/2014/main" id="{AC36A606-2023-4C7B-9F9D-F32173AC8BB4}"/>
              </a:ext>
            </a:extLst>
          </p:cNvPr>
          <p:cNvSpPr txBox="1"/>
          <p:nvPr/>
        </p:nvSpPr>
        <p:spPr>
          <a:xfrm>
            <a:off x="2659835" y="2549351"/>
            <a:ext cx="4967329" cy="1077218"/>
          </a:xfrm>
          <a:prstGeom prst="rect">
            <a:avLst/>
          </a:prstGeom>
          <a:noFill/>
        </p:spPr>
        <p:txBody>
          <a:bodyPr wrap="square" lIns="0" rIns="0">
            <a:spAutoFit/>
          </a:bodyPr>
          <a:lstStyle/>
          <a:p>
            <a:pPr indent="-457200">
              <a:spcBef>
                <a:spcPts val="6000"/>
              </a:spcBef>
              <a:spcAft>
                <a:spcPts val="6600"/>
              </a:spcAft>
              <a:defRPr/>
            </a:pPr>
            <a:r>
              <a:rPr kumimoji="0" lang="en-US" sz="32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Warn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potential dangers or road conditions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6422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700331-8072-46BE-878D-421273A9F210}"/>
              </a:ext>
            </a:extLst>
          </p:cNvPr>
          <p:cNvSpPr txBox="1"/>
          <p:nvPr/>
        </p:nvSpPr>
        <p:spPr>
          <a:xfrm>
            <a:off x="1009158" y="6096000"/>
            <a:ext cx="712568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4" y="381000"/>
            <a:ext cx="8972550" cy="5829300"/>
          </a:xfrm>
          <a:prstGeom prst="rect">
            <a:avLst/>
          </a:prstGeom>
        </p:spPr>
      </p:pic>
    </p:spTree>
    <p:extLst>
      <p:ext uri="{BB962C8B-B14F-4D97-AF65-F5344CB8AC3E}">
        <p14:creationId xmlns:p14="http://schemas.microsoft.com/office/powerpoint/2010/main" val="190378516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ChangeArrowheads="1"/>
          </p:cNvSpPr>
          <p:nvPr/>
        </p:nvSpPr>
        <p:spPr bwMode="auto">
          <a:xfrm>
            <a:off x="2351314" y="1306286"/>
            <a:ext cx="6629400" cy="4908550"/>
          </a:xfrm>
          <a:prstGeom prst="rect">
            <a:avLst/>
          </a:prstGeom>
          <a:noFill/>
          <a:ln w="9525">
            <a:noFill/>
            <a:miter lim="800000"/>
            <a:headEnd/>
            <a:tailEnd/>
          </a:ln>
        </p:spPr>
        <p:txBody>
          <a:bodyPr>
            <a:spAutoFit/>
          </a:bodyPr>
          <a:lstStyle/>
          <a:p>
            <a:pPr marL="457200" indent="-457200">
              <a:spcBef>
                <a:spcPts val="0"/>
              </a:spcBef>
              <a:spcAft>
                <a:spcPts val="6600"/>
              </a:spcAft>
              <a:defRPr/>
            </a:pPr>
            <a:r>
              <a:rPr lang="en-US" sz="3200" b="1" u="sng" dirty="0">
                <a:latin typeface="Arial" panose="020B0604020202020204" pitchFamily="34" charset="0"/>
                <a:cs typeface="Arial" panose="020B0604020202020204" pitchFamily="34" charset="0"/>
              </a:rPr>
              <a:t>Regulate</a:t>
            </a:r>
            <a:r>
              <a:rPr lang="en-US" sz="32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traffic, movement, or parking</a:t>
            </a:r>
            <a:endParaRPr lang="en-US" sz="1200" dirty="0">
              <a:latin typeface="Arial" panose="020B0604020202020204" pitchFamily="34" charset="0"/>
              <a:cs typeface="Arial" panose="020B0604020202020204" pitchFamily="34" charset="0"/>
            </a:endParaRPr>
          </a:p>
          <a:p>
            <a:pPr indent="-457200">
              <a:spcBef>
                <a:spcPts val="6000"/>
              </a:spcBef>
              <a:spcAft>
                <a:spcPts val="6600"/>
              </a:spcAft>
              <a:defRPr/>
            </a:pPr>
            <a:r>
              <a:rPr lang="en-US" sz="3200" b="1" u="sng" dirty="0">
                <a:latin typeface="Arial" panose="020B0604020202020204" pitchFamily="34" charset="0"/>
                <a:cs typeface="Arial" panose="020B0604020202020204" pitchFamily="34" charset="0"/>
              </a:rPr>
              <a:t>Warn</a:t>
            </a:r>
            <a:r>
              <a:rPr lang="en-US" sz="32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of potential dangers or road conditions </a:t>
            </a:r>
            <a:endParaRPr lang="en-US" sz="1000" dirty="0">
              <a:latin typeface="Arial" panose="020B0604020202020204" pitchFamily="34" charset="0"/>
              <a:cs typeface="Arial" panose="020B0604020202020204" pitchFamily="34" charset="0"/>
            </a:endParaRPr>
          </a:p>
          <a:p>
            <a:pPr marL="457200" indent="-457200">
              <a:spcBef>
                <a:spcPts val="3000"/>
              </a:spcBef>
              <a:spcAft>
                <a:spcPts val="0"/>
              </a:spcAft>
              <a:defRPr/>
            </a:pPr>
            <a:r>
              <a:rPr lang="en-US" sz="3200" b="1" u="sng" dirty="0">
                <a:latin typeface="Arial" panose="020B0604020202020204" pitchFamily="34" charset="0"/>
                <a:cs typeface="Arial" panose="020B0604020202020204" pitchFamily="34" charset="0"/>
              </a:rPr>
              <a:t>Guide</a:t>
            </a:r>
            <a:r>
              <a:rPr lang="en-US" sz="32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and provide information</a:t>
            </a:r>
            <a:endParaRPr lang="en-US" sz="3200" dirty="0">
              <a:latin typeface="Arial" panose="020B0604020202020204" pitchFamily="34" charset="0"/>
              <a:cs typeface="Arial" panose="020B0604020202020204" pitchFamily="34" charset="0"/>
            </a:endParaRPr>
          </a:p>
        </p:txBody>
      </p:sp>
      <p:pic>
        <p:nvPicPr>
          <p:cNvPr id="3077" name="Picture 7" descr="http://members.aol.com/rmoeuradot/200x200/warn/W1-1.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581" y="280946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81600"/>
            <a:ext cx="1905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2C7E344-7D3B-46BE-BEBE-32152967584D}"/>
              </a:ext>
            </a:extLst>
          </p:cNvPr>
          <p:cNvPicPr>
            <a:picLocks noChangeAspect="1"/>
          </p:cNvPicPr>
          <p:nvPr/>
        </p:nvPicPr>
        <p:blipFill>
          <a:blip r:embed="rId5"/>
          <a:stretch>
            <a:fillRect/>
          </a:stretch>
        </p:blipFill>
        <p:spPr>
          <a:xfrm>
            <a:off x="304800" y="717550"/>
            <a:ext cx="1932562" cy="1828800"/>
          </a:xfrm>
          <a:prstGeom prst="rect">
            <a:avLst/>
          </a:prstGeom>
        </p:spPr>
      </p:pic>
      <p:sp>
        <p:nvSpPr>
          <p:cNvPr id="3075" name="Rectangle 2"/>
          <p:cNvSpPr>
            <a:spLocks noChangeArrowheads="1"/>
          </p:cNvSpPr>
          <p:nvPr/>
        </p:nvSpPr>
        <p:spPr bwMode="auto">
          <a:xfrm>
            <a:off x="76200" y="-54974"/>
            <a:ext cx="9144000" cy="982513"/>
          </a:xfrm>
          <a:prstGeom prst="rect">
            <a:avLst/>
          </a:prstGeom>
          <a:noFill/>
          <a:ln w="9525">
            <a:noFill/>
            <a:miter lim="800000"/>
            <a:headEnd/>
            <a:tailEnd/>
          </a:ln>
          <a:effectLst>
            <a:outerShdw dist="17961" dir="2700000" algn="ctr" rotWithShape="0">
              <a:schemeClr val="bg1"/>
            </a:outerShdw>
          </a:effectLst>
        </p:spPr>
        <p:txBody>
          <a:bodyPr>
            <a:spAutoFit/>
          </a:bodyPr>
          <a:lstStyle/>
          <a:p>
            <a:pPr algn="ctr">
              <a:lnSpc>
                <a:spcPct val="150000"/>
              </a:lnSpc>
              <a:spcBef>
                <a:spcPct val="10000"/>
              </a:spcBef>
              <a:spcAft>
                <a:spcPts val="700"/>
              </a:spcAft>
              <a:defRPr/>
            </a:pPr>
            <a:r>
              <a:rPr lang="en-US" sz="4000" b="1" dirty="0">
                <a:latin typeface="Arial" panose="020B0604020202020204" pitchFamily="34" charset="0"/>
                <a:cs typeface="Arial" panose="020B0604020202020204" pitchFamily="34" charset="0"/>
              </a:rPr>
              <a:t>3 Categories of Traffic </a:t>
            </a:r>
            <a:r>
              <a:rPr lang="en-US" sz="4400" b="1" dirty="0">
                <a:latin typeface="Arial" panose="020B0604020202020204" pitchFamily="34" charset="0"/>
                <a:cs typeface="Arial" panose="020B0604020202020204" pitchFamily="34" charset="0"/>
              </a:rPr>
              <a:t>Signs: </a:t>
            </a:r>
            <a:endParaRPr lang="en-US" sz="4000" b="1" dirty="0">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3C0EA9-3AEF-4318-A834-91112F49F332}"/>
              </a:ext>
            </a:extLst>
          </p:cNvPr>
          <p:cNvSpPr txBox="1"/>
          <p:nvPr/>
        </p:nvSpPr>
        <p:spPr>
          <a:xfrm>
            <a:off x="1066800" y="6019800"/>
            <a:ext cx="719588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1095375"/>
            <a:ext cx="8877300" cy="4667250"/>
          </a:xfrm>
          <a:prstGeom prst="rect">
            <a:avLst/>
          </a:prstGeom>
        </p:spPr>
      </p:pic>
    </p:spTree>
    <p:extLst>
      <p:ext uri="{BB962C8B-B14F-4D97-AF65-F5344CB8AC3E}">
        <p14:creationId xmlns:p14="http://schemas.microsoft.com/office/powerpoint/2010/main" val="3493925901"/>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DFB51F-EF10-4A7B-9857-DB2FA6C6F49F}"/>
              </a:ext>
            </a:extLst>
          </p:cNvPr>
          <p:cNvSpPr txBox="1"/>
          <p:nvPr/>
        </p:nvSpPr>
        <p:spPr>
          <a:xfrm>
            <a:off x="990600" y="5867400"/>
            <a:ext cx="71628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1109662"/>
            <a:ext cx="8953500" cy="4638675"/>
          </a:xfrm>
          <a:prstGeom prst="rect">
            <a:avLst/>
          </a:prstGeom>
        </p:spPr>
      </p:pic>
    </p:spTree>
    <p:extLst>
      <p:ext uri="{BB962C8B-B14F-4D97-AF65-F5344CB8AC3E}">
        <p14:creationId xmlns:p14="http://schemas.microsoft.com/office/powerpoint/2010/main" val="2581243200"/>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1E9B8A-5DCA-4185-9414-0DB850F62370}"/>
              </a:ext>
            </a:extLst>
          </p:cNvPr>
          <p:cNvSpPr txBox="1"/>
          <p:nvPr/>
        </p:nvSpPr>
        <p:spPr>
          <a:xfrm>
            <a:off x="1045564" y="6096000"/>
            <a:ext cx="705287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 y="838200"/>
            <a:ext cx="8743950" cy="5181600"/>
          </a:xfrm>
          <a:prstGeom prst="rect">
            <a:avLst/>
          </a:prstGeom>
        </p:spPr>
      </p:pic>
    </p:spTree>
    <p:extLst>
      <p:ext uri="{BB962C8B-B14F-4D97-AF65-F5344CB8AC3E}">
        <p14:creationId xmlns:p14="http://schemas.microsoft.com/office/powerpoint/2010/main" val="3861287847"/>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5A810D-B4C1-44FA-B911-48EFB0CC8BBC}"/>
              </a:ext>
            </a:extLst>
          </p:cNvPr>
          <p:cNvSpPr txBox="1"/>
          <p:nvPr/>
        </p:nvSpPr>
        <p:spPr>
          <a:xfrm>
            <a:off x="976859" y="5715000"/>
            <a:ext cx="719028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26363"/>
            <a:ext cx="8153400" cy="4244945"/>
          </a:xfrm>
          <a:prstGeom prst="rect">
            <a:avLst/>
          </a:prstGeom>
        </p:spPr>
      </p:pic>
    </p:spTree>
    <p:extLst>
      <p:ext uri="{BB962C8B-B14F-4D97-AF65-F5344CB8AC3E}">
        <p14:creationId xmlns:p14="http://schemas.microsoft.com/office/powerpoint/2010/main" val="441692074"/>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495A-87BD-44CA-95DC-C51933476DAB}"/>
              </a:ext>
            </a:extLst>
          </p:cNvPr>
          <p:cNvSpPr txBox="1"/>
          <p:nvPr/>
        </p:nvSpPr>
        <p:spPr>
          <a:xfrm>
            <a:off x="990600" y="5943600"/>
            <a:ext cx="747014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 y="1152525"/>
            <a:ext cx="8934450" cy="4552950"/>
          </a:xfrm>
          <a:prstGeom prst="rect">
            <a:avLst/>
          </a:prstGeom>
        </p:spPr>
      </p:pic>
    </p:spTree>
    <p:extLst>
      <p:ext uri="{BB962C8B-B14F-4D97-AF65-F5344CB8AC3E}">
        <p14:creationId xmlns:p14="http://schemas.microsoft.com/office/powerpoint/2010/main" val="1134302169"/>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39DC33-2015-497D-A175-FAB0323B5310}"/>
              </a:ext>
            </a:extLst>
          </p:cNvPr>
          <p:cNvSpPr txBox="1"/>
          <p:nvPr/>
        </p:nvSpPr>
        <p:spPr>
          <a:xfrm>
            <a:off x="932245" y="6125517"/>
            <a:ext cx="713406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87332"/>
            <a:ext cx="8458200" cy="5331366"/>
          </a:xfrm>
          <a:prstGeom prst="rect">
            <a:avLst/>
          </a:prstGeom>
        </p:spPr>
      </p:pic>
    </p:spTree>
    <p:extLst>
      <p:ext uri="{BB962C8B-B14F-4D97-AF65-F5344CB8AC3E}">
        <p14:creationId xmlns:p14="http://schemas.microsoft.com/office/powerpoint/2010/main" val="1907867277"/>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77C652-E353-4DE6-8896-849AAD46E6D1}"/>
              </a:ext>
            </a:extLst>
          </p:cNvPr>
          <p:cNvSpPr txBox="1"/>
          <p:nvPr/>
        </p:nvSpPr>
        <p:spPr>
          <a:xfrm>
            <a:off x="1020737" y="5507662"/>
            <a:ext cx="710252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 y="1609725"/>
            <a:ext cx="8896350" cy="3638550"/>
          </a:xfrm>
          <a:prstGeom prst="rect">
            <a:avLst/>
          </a:prstGeom>
        </p:spPr>
      </p:pic>
    </p:spTree>
    <p:extLst>
      <p:ext uri="{BB962C8B-B14F-4D97-AF65-F5344CB8AC3E}">
        <p14:creationId xmlns:p14="http://schemas.microsoft.com/office/powerpoint/2010/main" val="3280221759"/>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F11736-F8E5-4DC3-80A4-E8B5698D41E4}"/>
              </a:ext>
            </a:extLst>
          </p:cNvPr>
          <p:cNvSpPr txBox="1"/>
          <p:nvPr/>
        </p:nvSpPr>
        <p:spPr>
          <a:xfrm>
            <a:off x="956021" y="5791200"/>
            <a:ext cx="723195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338262"/>
            <a:ext cx="8801100" cy="4181475"/>
          </a:xfrm>
          <a:prstGeom prst="rect">
            <a:avLst/>
          </a:prstGeom>
        </p:spPr>
      </p:pic>
    </p:spTree>
    <p:extLst>
      <p:ext uri="{BB962C8B-B14F-4D97-AF65-F5344CB8AC3E}">
        <p14:creationId xmlns:p14="http://schemas.microsoft.com/office/powerpoint/2010/main" val="225913542"/>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C042EC-09D8-42F5-BB78-FF75A82D157D}"/>
              </a:ext>
            </a:extLst>
          </p:cNvPr>
          <p:cNvSpPr txBox="1"/>
          <p:nvPr/>
        </p:nvSpPr>
        <p:spPr>
          <a:xfrm>
            <a:off x="952500" y="5715000"/>
            <a:ext cx="72390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343025"/>
            <a:ext cx="8915400" cy="4171950"/>
          </a:xfrm>
          <a:prstGeom prst="rect">
            <a:avLst/>
          </a:prstGeom>
        </p:spPr>
      </p:pic>
    </p:spTree>
    <p:extLst>
      <p:ext uri="{BB962C8B-B14F-4D97-AF65-F5344CB8AC3E}">
        <p14:creationId xmlns:p14="http://schemas.microsoft.com/office/powerpoint/2010/main" val="2991919490"/>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EAE008-F61F-47AE-9F1E-A8A572BD50C6}"/>
              </a:ext>
            </a:extLst>
          </p:cNvPr>
          <p:cNvSpPr txBox="1"/>
          <p:nvPr/>
        </p:nvSpPr>
        <p:spPr>
          <a:xfrm>
            <a:off x="990600" y="6019800"/>
            <a:ext cx="733985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1019175"/>
            <a:ext cx="8858250" cy="4819650"/>
          </a:xfrm>
          <a:prstGeom prst="rect">
            <a:avLst/>
          </a:prstGeom>
        </p:spPr>
      </p:pic>
    </p:spTree>
    <p:extLst>
      <p:ext uri="{BB962C8B-B14F-4D97-AF65-F5344CB8AC3E}">
        <p14:creationId xmlns:p14="http://schemas.microsoft.com/office/powerpoint/2010/main" val="142163314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49E9F-DD6E-4086-967D-61CA563CA49B}"/>
              </a:ext>
            </a:extLst>
          </p:cNvPr>
          <p:cNvSpPr>
            <a:spLocks noGrp="1"/>
          </p:cNvSpPr>
          <p:nvPr>
            <p:ph type="title" idx="4294967295"/>
          </p:nvPr>
        </p:nvSpPr>
        <p:spPr>
          <a:xfrm>
            <a:off x="512342" y="145190"/>
            <a:ext cx="8229600" cy="1143000"/>
          </a:xfrm>
        </p:spPr>
        <p:txBody>
          <a:bodyPr/>
          <a:lstStyle/>
          <a:p>
            <a:r>
              <a:rPr lang="en-US" sz="3200" dirty="0">
                <a:latin typeface="Arial" panose="020B0604020202020204" pitchFamily="34" charset="0"/>
                <a:cs typeface="Arial" panose="020B0604020202020204" pitchFamily="34" charset="0"/>
              </a:rPr>
              <a:t>Traffic Signs have specific shapes and colors to aid in prompt driver recognition</a:t>
            </a:r>
          </a:p>
        </p:txBody>
      </p:sp>
      <p:grpSp>
        <p:nvGrpSpPr>
          <p:cNvPr id="4" name="Group 3">
            <a:extLst>
              <a:ext uri="{FF2B5EF4-FFF2-40B4-BE49-F238E27FC236}">
                <a16:creationId xmlns:a16="http://schemas.microsoft.com/office/drawing/2014/main" id="{8A2F4BC3-E899-4B52-9EB2-5FBD8A46FD26}"/>
              </a:ext>
            </a:extLst>
          </p:cNvPr>
          <p:cNvGrpSpPr>
            <a:grpSpLocks/>
          </p:cNvGrpSpPr>
          <p:nvPr/>
        </p:nvGrpSpPr>
        <p:grpSpPr bwMode="auto">
          <a:xfrm>
            <a:off x="512342" y="1463900"/>
            <a:ext cx="3459828" cy="1005488"/>
            <a:chOff x="672" y="912"/>
            <a:chExt cx="1826" cy="571"/>
          </a:xfrm>
        </p:grpSpPr>
        <p:sp>
          <p:nvSpPr>
            <p:cNvPr id="5" name="Text Box 4">
              <a:extLst>
                <a:ext uri="{FF2B5EF4-FFF2-40B4-BE49-F238E27FC236}">
                  <a16:creationId xmlns:a16="http://schemas.microsoft.com/office/drawing/2014/main" id="{B7ED256E-B535-4002-9164-00735B2D9AE6}"/>
                </a:ext>
              </a:extLst>
            </p:cNvPr>
            <p:cNvSpPr txBox="1">
              <a:spLocks noChangeArrowheads="1"/>
            </p:cNvSpPr>
            <p:nvPr/>
          </p:nvSpPr>
          <p:spPr bwMode="auto">
            <a:xfrm>
              <a:off x="1344" y="960"/>
              <a:ext cx="115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FF0000"/>
                  </a:solidFill>
                  <a:latin typeface="Calibri" pitchFamily="34" charset="0"/>
                </a:rPr>
                <a:t>Octagon/Red</a:t>
              </a:r>
            </a:p>
          </p:txBody>
        </p:sp>
        <p:pic>
          <p:nvPicPr>
            <p:cNvPr id="6" name="Picture 5" descr="blank-Red">
              <a:extLst>
                <a:ext uri="{FF2B5EF4-FFF2-40B4-BE49-F238E27FC236}">
                  <a16:creationId xmlns:a16="http://schemas.microsoft.com/office/drawing/2014/main" id="{59DFAC95-21C3-43B1-B60C-794925BF8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912"/>
              <a:ext cx="571"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8">
            <a:extLst>
              <a:ext uri="{FF2B5EF4-FFF2-40B4-BE49-F238E27FC236}">
                <a16:creationId xmlns:a16="http://schemas.microsoft.com/office/drawing/2014/main" id="{CDF9E98C-5518-48A5-8F1C-0DFE7C6FB432}"/>
              </a:ext>
            </a:extLst>
          </p:cNvPr>
          <p:cNvGrpSpPr>
            <a:grpSpLocks/>
          </p:cNvGrpSpPr>
          <p:nvPr/>
        </p:nvGrpSpPr>
        <p:grpSpPr bwMode="auto">
          <a:xfrm>
            <a:off x="367699" y="4644354"/>
            <a:ext cx="3308975" cy="1157552"/>
            <a:chOff x="-2621" y="2087"/>
            <a:chExt cx="1739" cy="625"/>
          </a:xfrm>
        </p:grpSpPr>
        <p:sp>
          <p:nvSpPr>
            <p:cNvPr id="14" name="Text Box 19">
              <a:extLst>
                <a:ext uri="{FF2B5EF4-FFF2-40B4-BE49-F238E27FC236}">
                  <a16:creationId xmlns:a16="http://schemas.microsoft.com/office/drawing/2014/main" id="{C47149DE-6F8E-4E14-84A1-842FA2850C21}"/>
                </a:ext>
              </a:extLst>
            </p:cNvPr>
            <p:cNvSpPr txBox="1">
              <a:spLocks noChangeArrowheads="1"/>
            </p:cNvSpPr>
            <p:nvPr/>
          </p:nvSpPr>
          <p:spPr bwMode="auto">
            <a:xfrm>
              <a:off x="-1950" y="2146"/>
              <a:ext cx="1068" cy="2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FFFF00"/>
                  </a:solidFill>
                  <a:latin typeface="Calibri" pitchFamily="34" charset="0"/>
                </a:rPr>
                <a:t>Diamond/Yellow</a:t>
              </a:r>
            </a:p>
          </p:txBody>
        </p:sp>
        <p:pic>
          <p:nvPicPr>
            <p:cNvPr id="15" name="Picture 20" descr="Blank-Yellow">
              <a:extLst>
                <a:ext uri="{FF2B5EF4-FFF2-40B4-BE49-F238E27FC236}">
                  <a16:creationId xmlns:a16="http://schemas.microsoft.com/office/drawing/2014/main" id="{625AD994-EA3F-489D-A543-F1B1CFDB0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 y="2087"/>
              <a:ext cx="625"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24">
            <a:extLst>
              <a:ext uri="{FF2B5EF4-FFF2-40B4-BE49-F238E27FC236}">
                <a16:creationId xmlns:a16="http://schemas.microsoft.com/office/drawing/2014/main" id="{4EB4FC52-156B-4578-AFBD-285C575C1836}"/>
              </a:ext>
            </a:extLst>
          </p:cNvPr>
          <p:cNvGrpSpPr>
            <a:grpSpLocks/>
          </p:cNvGrpSpPr>
          <p:nvPr/>
        </p:nvGrpSpPr>
        <p:grpSpPr bwMode="auto">
          <a:xfrm>
            <a:off x="4805143" y="1463807"/>
            <a:ext cx="3696217" cy="801416"/>
            <a:chOff x="2651" y="2910"/>
            <a:chExt cx="1982" cy="215"/>
          </a:xfrm>
        </p:grpSpPr>
        <p:sp>
          <p:nvSpPr>
            <p:cNvPr id="20" name="Text Box 25">
              <a:extLst>
                <a:ext uri="{FF2B5EF4-FFF2-40B4-BE49-F238E27FC236}">
                  <a16:creationId xmlns:a16="http://schemas.microsoft.com/office/drawing/2014/main" id="{0B17F18A-2BC9-492B-BB5D-3A06269349F3}"/>
                </a:ext>
              </a:extLst>
            </p:cNvPr>
            <p:cNvSpPr txBox="1">
              <a:spLocks noChangeArrowheads="1"/>
            </p:cNvSpPr>
            <p:nvPr/>
          </p:nvSpPr>
          <p:spPr bwMode="auto">
            <a:xfrm>
              <a:off x="3485" y="2910"/>
              <a:ext cx="1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990000"/>
                  </a:solidFill>
                  <a:latin typeface="Calibri" pitchFamily="34" charset="0"/>
                </a:rPr>
                <a:t>Trapezoid/Brown</a:t>
              </a:r>
            </a:p>
          </p:txBody>
        </p:sp>
        <p:pic>
          <p:nvPicPr>
            <p:cNvPr id="21" name="Picture 26" descr="blank-Brown">
              <a:extLst>
                <a:ext uri="{FF2B5EF4-FFF2-40B4-BE49-F238E27FC236}">
                  <a16:creationId xmlns:a16="http://schemas.microsoft.com/office/drawing/2014/main" id="{C50CC610-1540-4F14-B7E1-74EE380B1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 y="2921"/>
              <a:ext cx="76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32">
            <a:extLst>
              <a:ext uri="{FF2B5EF4-FFF2-40B4-BE49-F238E27FC236}">
                <a16:creationId xmlns:a16="http://schemas.microsoft.com/office/drawing/2014/main" id="{083A8BC3-478A-426D-8FF5-6BEF4F7EFB55}"/>
              </a:ext>
            </a:extLst>
          </p:cNvPr>
          <p:cNvGrpSpPr>
            <a:grpSpLocks/>
          </p:cNvGrpSpPr>
          <p:nvPr/>
        </p:nvGrpSpPr>
        <p:grpSpPr bwMode="auto">
          <a:xfrm>
            <a:off x="4873312" y="4645204"/>
            <a:ext cx="3693351" cy="1066887"/>
            <a:chOff x="1477763" y="5489504"/>
            <a:chExt cx="3181372" cy="781942"/>
          </a:xfrm>
        </p:grpSpPr>
        <p:sp>
          <p:nvSpPr>
            <p:cNvPr id="23" name="Text Box 28">
              <a:extLst>
                <a:ext uri="{FF2B5EF4-FFF2-40B4-BE49-F238E27FC236}">
                  <a16:creationId xmlns:a16="http://schemas.microsoft.com/office/drawing/2014/main" id="{CC1B3B80-3668-4EBC-8CB3-F1A88C1AACC7}"/>
                </a:ext>
              </a:extLst>
            </p:cNvPr>
            <p:cNvSpPr txBox="1">
              <a:spLocks noChangeArrowheads="1"/>
            </p:cNvSpPr>
            <p:nvPr/>
          </p:nvSpPr>
          <p:spPr bwMode="auto">
            <a:xfrm>
              <a:off x="2612563" y="5489504"/>
              <a:ext cx="2046572" cy="6090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pPr>
              <a:r>
                <a:rPr lang="en-US" sz="2000" b="1" dirty="0">
                  <a:solidFill>
                    <a:srgbClr val="FFFF00"/>
                  </a:solidFill>
                  <a:latin typeface="Calibri" pitchFamily="34" charset="0"/>
                </a:rPr>
                <a:t>Pentagon/Yellow</a:t>
              </a:r>
              <a:endParaRPr lang="en-US" sz="500" b="1" dirty="0">
                <a:solidFill>
                  <a:srgbClr val="FFFF00"/>
                </a:solidFill>
                <a:latin typeface="Calibri" pitchFamily="34" charset="0"/>
              </a:endParaRPr>
            </a:p>
            <a:p>
              <a:pPr algn="ctr" eaLnBrk="1" hangingPunct="1">
                <a:spcBef>
                  <a:spcPts val="0"/>
                </a:spcBef>
              </a:pPr>
              <a:r>
                <a:rPr lang="en-US" sz="2800" b="1" dirty="0">
                  <a:solidFill>
                    <a:srgbClr val="FFFF00"/>
                  </a:solidFill>
                  <a:latin typeface="Calibri" pitchFamily="34" charset="0"/>
                </a:rPr>
                <a:t> </a:t>
              </a:r>
              <a:r>
                <a:rPr lang="en-US" sz="2000" b="1" dirty="0">
                  <a:solidFill>
                    <a:srgbClr val="FFFF00"/>
                  </a:solidFill>
                  <a:latin typeface="Calibri" pitchFamily="34" charset="0"/>
                </a:rPr>
                <a:t>(pointed up)</a:t>
              </a:r>
            </a:p>
          </p:txBody>
        </p:sp>
        <p:pic>
          <p:nvPicPr>
            <p:cNvPr id="24" name="Picture 32" descr="C:\Users\rebel\Dropbox\From TOTs\Sharon\optic yellow.png">
              <a:extLst>
                <a:ext uri="{FF2B5EF4-FFF2-40B4-BE49-F238E27FC236}">
                  <a16:creationId xmlns:a16="http://schemas.microsoft.com/office/drawing/2014/main" id="{2333A08B-EA41-463F-BDFD-3B73261F4B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7763" y="5489504"/>
              <a:ext cx="845375" cy="78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Box 24">
            <a:extLst>
              <a:ext uri="{FF2B5EF4-FFF2-40B4-BE49-F238E27FC236}">
                <a16:creationId xmlns:a16="http://schemas.microsoft.com/office/drawing/2014/main" id="{13B2F9C6-2772-41B1-9551-B43B0C160267}"/>
              </a:ext>
            </a:extLst>
          </p:cNvPr>
          <p:cNvSpPr txBox="1">
            <a:spLocks noChangeArrowheads="1"/>
          </p:cNvSpPr>
          <p:nvPr/>
        </p:nvSpPr>
        <p:spPr bwMode="auto">
          <a:xfrm>
            <a:off x="2229095" y="1861977"/>
            <a:ext cx="67257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FF0000"/>
                </a:solidFill>
                <a:latin typeface="Calibri" pitchFamily="34" charset="0"/>
                <a:cs typeface="Calibri" pitchFamily="34" charset="0"/>
              </a:rPr>
              <a:t>Stop</a:t>
            </a:r>
          </a:p>
        </p:txBody>
      </p:sp>
      <p:sp>
        <p:nvSpPr>
          <p:cNvPr id="26" name="TextBox 25">
            <a:extLst>
              <a:ext uri="{FF2B5EF4-FFF2-40B4-BE49-F238E27FC236}">
                <a16:creationId xmlns:a16="http://schemas.microsoft.com/office/drawing/2014/main" id="{08A819BF-56C7-4D58-AD1A-512516BCACF6}"/>
              </a:ext>
            </a:extLst>
          </p:cNvPr>
          <p:cNvSpPr txBox="1"/>
          <p:nvPr/>
        </p:nvSpPr>
        <p:spPr>
          <a:xfrm>
            <a:off x="6103398" y="5545009"/>
            <a:ext cx="2550603" cy="369332"/>
          </a:xfrm>
          <a:prstGeom prst="rect">
            <a:avLst/>
          </a:prstGeom>
          <a:solidFill>
            <a:schemeClr val="tx1"/>
          </a:solidFill>
          <a:ln>
            <a:noFill/>
          </a:ln>
        </p:spPr>
        <p:txBody>
          <a:bodyPr wrap="square">
            <a:spAutoFit/>
          </a:bodyPr>
          <a:lstStyle/>
          <a:p>
            <a:pPr>
              <a:defRPr/>
            </a:pPr>
            <a:r>
              <a:rPr lang="en-US" b="1" dirty="0">
                <a:solidFill>
                  <a:srgbClr val="FFFF00"/>
                </a:solidFill>
                <a:latin typeface="Calibri" pitchFamily="34" charset="0"/>
                <a:cs typeface="Calibri" pitchFamily="34" charset="0"/>
              </a:rPr>
              <a:t>School Advance Warning</a:t>
            </a:r>
          </a:p>
        </p:txBody>
      </p:sp>
      <p:sp>
        <p:nvSpPr>
          <p:cNvPr id="27" name="TextBox 26">
            <a:extLst>
              <a:ext uri="{FF2B5EF4-FFF2-40B4-BE49-F238E27FC236}">
                <a16:creationId xmlns:a16="http://schemas.microsoft.com/office/drawing/2014/main" id="{45610FBE-CF4B-4A98-A712-70B60FCB7D51}"/>
              </a:ext>
            </a:extLst>
          </p:cNvPr>
          <p:cNvSpPr txBox="1">
            <a:spLocks noChangeArrowheads="1"/>
          </p:cNvSpPr>
          <p:nvPr/>
        </p:nvSpPr>
        <p:spPr bwMode="auto">
          <a:xfrm>
            <a:off x="1848362" y="5196275"/>
            <a:ext cx="1448473"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00"/>
                </a:solidFill>
                <a:latin typeface="Calibri" pitchFamily="34" charset="0"/>
                <a:cs typeface="Calibri" pitchFamily="34" charset="0"/>
              </a:rPr>
              <a:t>Warning</a:t>
            </a:r>
          </a:p>
        </p:txBody>
      </p:sp>
      <p:sp>
        <p:nvSpPr>
          <p:cNvPr id="28" name="Text Box 13">
            <a:extLst>
              <a:ext uri="{FF2B5EF4-FFF2-40B4-BE49-F238E27FC236}">
                <a16:creationId xmlns:a16="http://schemas.microsoft.com/office/drawing/2014/main" id="{AE4812C7-EC98-465F-8348-FA6D9B215304}"/>
              </a:ext>
            </a:extLst>
          </p:cNvPr>
          <p:cNvSpPr txBox="1">
            <a:spLocks noChangeArrowheads="1"/>
          </p:cNvSpPr>
          <p:nvPr/>
        </p:nvSpPr>
        <p:spPr bwMode="auto">
          <a:xfrm>
            <a:off x="1879262" y="3219186"/>
            <a:ext cx="106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FF6600"/>
                </a:solidFill>
                <a:latin typeface="Calibri" pitchFamily="34" charset="0"/>
              </a:rPr>
              <a:t>Warning</a:t>
            </a:r>
          </a:p>
        </p:txBody>
      </p:sp>
      <p:sp>
        <p:nvSpPr>
          <p:cNvPr id="31" name="Text Box 25">
            <a:extLst>
              <a:ext uri="{FF2B5EF4-FFF2-40B4-BE49-F238E27FC236}">
                <a16:creationId xmlns:a16="http://schemas.microsoft.com/office/drawing/2014/main" id="{328B1C40-D0CA-408C-8E82-466423BC1D54}"/>
              </a:ext>
            </a:extLst>
          </p:cNvPr>
          <p:cNvSpPr txBox="1">
            <a:spLocks noChangeArrowheads="1"/>
          </p:cNvSpPr>
          <p:nvPr/>
        </p:nvSpPr>
        <p:spPr bwMode="auto">
          <a:xfrm>
            <a:off x="6914905" y="1829665"/>
            <a:ext cx="773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990000"/>
                </a:solidFill>
                <a:latin typeface="Calibri" pitchFamily="34" charset="0"/>
              </a:rPr>
              <a:t>Guide</a:t>
            </a:r>
          </a:p>
        </p:txBody>
      </p:sp>
      <p:grpSp>
        <p:nvGrpSpPr>
          <p:cNvPr id="33" name="Group 12">
            <a:extLst>
              <a:ext uri="{FF2B5EF4-FFF2-40B4-BE49-F238E27FC236}">
                <a16:creationId xmlns:a16="http://schemas.microsoft.com/office/drawing/2014/main" id="{CB35A2A1-5D9E-4480-B0A1-D68E8367E19B}"/>
              </a:ext>
            </a:extLst>
          </p:cNvPr>
          <p:cNvGrpSpPr>
            <a:grpSpLocks/>
          </p:cNvGrpSpPr>
          <p:nvPr/>
        </p:nvGrpSpPr>
        <p:grpSpPr bwMode="auto">
          <a:xfrm>
            <a:off x="403281" y="2902618"/>
            <a:ext cx="3534005" cy="1190625"/>
            <a:chOff x="672" y="2784"/>
            <a:chExt cx="1859" cy="500"/>
          </a:xfrm>
        </p:grpSpPr>
        <p:sp>
          <p:nvSpPr>
            <p:cNvPr id="34" name="Text Box 13">
              <a:extLst>
                <a:ext uri="{FF2B5EF4-FFF2-40B4-BE49-F238E27FC236}">
                  <a16:creationId xmlns:a16="http://schemas.microsoft.com/office/drawing/2014/main" id="{E50D0E9F-D1C4-4F58-9EAC-A5145B280CC1}"/>
                </a:ext>
              </a:extLst>
            </p:cNvPr>
            <p:cNvSpPr txBox="1">
              <a:spLocks noChangeArrowheads="1"/>
            </p:cNvSpPr>
            <p:nvPr/>
          </p:nvSpPr>
          <p:spPr bwMode="auto">
            <a:xfrm>
              <a:off x="1462" y="2784"/>
              <a:ext cx="106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FF6600"/>
                  </a:solidFill>
                  <a:latin typeface="Calibri" pitchFamily="34" charset="0"/>
                </a:rPr>
                <a:t>Diamond/Orange</a:t>
              </a:r>
            </a:p>
          </p:txBody>
        </p:sp>
        <p:pic>
          <p:nvPicPr>
            <p:cNvPr id="35" name="Picture 14" descr="blank-Orange">
              <a:extLst>
                <a:ext uri="{FF2B5EF4-FFF2-40B4-BE49-F238E27FC236}">
                  <a16:creationId xmlns:a16="http://schemas.microsoft.com/office/drawing/2014/main" id="{31CD4657-897B-4775-A506-1E7E666341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2784"/>
              <a:ext cx="632"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Oval 35">
            <a:extLst>
              <a:ext uri="{FF2B5EF4-FFF2-40B4-BE49-F238E27FC236}">
                <a16:creationId xmlns:a16="http://schemas.microsoft.com/office/drawing/2014/main" id="{A2FE3F0F-BE4F-47BF-8C52-F568D3ED4E40}"/>
              </a:ext>
            </a:extLst>
          </p:cNvPr>
          <p:cNvSpPr/>
          <p:nvPr/>
        </p:nvSpPr>
        <p:spPr>
          <a:xfrm>
            <a:off x="4848893" y="2952291"/>
            <a:ext cx="1005840" cy="10058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9">
            <a:extLst>
              <a:ext uri="{FF2B5EF4-FFF2-40B4-BE49-F238E27FC236}">
                <a16:creationId xmlns:a16="http://schemas.microsoft.com/office/drawing/2014/main" id="{73CDB8C4-C504-4521-974D-CE95AF1C22DC}"/>
              </a:ext>
            </a:extLst>
          </p:cNvPr>
          <p:cNvSpPr txBox="1">
            <a:spLocks noChangeArrowheads="1"/>
          </p:cNvSpPr>
          <p:nvPr/>
        </p:nvSpPr>
        <p:spPr bwMode="auto">
          <a:xfrm>
            <a:off x="6416384" y="3034607"/>
            <a:ext cx="1714790"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FFFF00"/>
                </a:solidFill>
                <a:latin typeface="Calibri" pitchFamily="34" charset="0"/>
              </a:rPr>
              <a:t>Circle/Yellow</a:t>
            </a:r>
          </a:p>
        </p:txBody>
      </p:sp>
      <p:sp>
        <p:nvSpPr>
          <p:cNvPr id="38" name="TextBox 37">
            <a:extLst>
              <a:ext uri="{FF2B5EF4-FFF2-40B4-BE49-F238E27FC236}">
                <a16:creationId xmlns:a16="http://schemas.microsoft.com/office/drawing/2014/main" id="{17565A00-EC32-4E58-8380-E91D70A74C81}"/>
              </a:ext>
            </a:extLst>
          </p:cNvPr>
          <p:cNvSpPr txBox="1">
            <a:spLocks noChangeArrowheads="1"/>
          </p:cNvSpPr>
          <p:nvPr/>
        </p:nvSpPr>
        <p:spPr bwMode="auto">
          <a:xfrm>
            <a:off x="6103398" y="3497930"/>
            <a:ext cx="2654538"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00"/>
                </a:solidFill>
                <a:latin typeface="Calibri" pitchFamily="34" charset="0"/>
                <a:cs typeface="Calibri" pitchFamily="34" charset="0"/>
              </a:rPr>
              <a:t>RR Xing Advance Warning</a:t>
            </a:r>
          </a:p>
        </p:txBody>
      </p:sp>
    </p:spTree>
    <p:extLst>
      <p:ext uri="{BB962C8B-B14F-4D97-AF65-F5344CB8AC3E}">
        <p14:creationId xmlns:p14="http://schemas.microsoft.com/office/powerpoint/2010/main" val="142071399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p:bldP spid="31"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9BBA35-5E60-416E-AC28-855CFC4BC3FB}"/>
              </a:ext>
            </a:extLst>
          </p:cNvPr>
          <p:cNvSpPr txBox="1"/>
          <p:nvPr/>
        </p:nvSpPr>
        <p:spPr>
          <a:xfrm>
            <a:off x="1066799" y="5867400"/>
            <a:ext cx="70104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1419225"/>
            <a:ext cx="8877300" cy="4019550"/>
          </a:xfrm>
          <a:prstGeom prst="rect">
            <a:avLst/>
          </a:prstGeom>
        </p:spPr>
      </p:pic>
    </p:spTree>
    <p:extLst>
      <p:ext uri="{BB962C8B-B14F-4D97-AF65-F5344CB8AC3E}">
        <p14:creationId xmlns:p14="http://schemas.microsoft.com/office/powerpoint/2010/main" val="677204980"/>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D97D60-3E10-4118-8D3A-66C65A42F8DB}"/>
              </a:ext>
            </a:extLst>
          </p:cNvPr>
          <p:cNvSpPr txBox="1"/>
          <p:nvPr/>
        </p:nvSpPr>
        <p:spPr>
          <a:xfrm>
            <a:off x="1143000" y="6172200"/>
            <a:ext cx="79248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 y="742950"/>
            <a:ext cx="8420100" cy="5372100"/>
          </a:xfrm>
          <a:prstGeom prst="rect">
            <a:avLst/>
          </a:prstGeom>
        </p:spPr>
      </p:pic>
    </p:spTree>
    <p:extLst>
      <p:ext uri="{BB962C8B-B14F-4D97-AF65-F5344CB8AC3E}">
        <p14:creationId xmlns:p14="http://schemas.microsoft.com/office/powerpoint/2010/main" val="1294259195"/>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28F5B8-CD2C-4F72-A08E-94136FCFE928}"/>
              </a:ext>
            </a:extLst>
          </p:cNvPr>
          <p:cNvSpPr txBox="1"/>
          <p:nvPr/>
        </p:nvSpPr>
        <p:spPr>
          <a:xfrm>
            <a:off x="990599" y="5791200"/>
            <a:ext cx="71628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 y="1462087"/>
            <a:ext cx="8648700" cy="3933825"/>
          </a:xfrm>
          <a:prstGeom prst="rect">
            <a:avLst/>
          </a:prstGeom>
        </p:spPr>
      </p:pic>
    </p:spTree>
    <p:extLst>
      <p:ext uri="{BB962C8B-B14F-4D97-AF65-F5344CB8AC3E}">
        <p14:creationId xmlns:p14="http://schemas.microsoft.com/office/powerpoint/2010/main" val="1435478600"/>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3A9C62-4A7F-4326-AA2E-7E5A552081DB}"/>
              </a:ext>
            </a:extLst>
          </p:cNvPr>
          <p:cNvSpPr txBox="1"/>
          <p:nvPr/>
        </p:nvSpPr>
        <p:spPr>
          <a:xfrm>
            <a:off x="1002201" y="6019800"/>
            <a:ext cx="713959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066800"/>
            <a:ext cx="8915400" cy="4724400"/>
          </a:xfrm>
          <a:prstGeom prst="rect">
            <a:avLst/>
          </a:prstGeom>
        </p:spPr>
      </p:pic>
    </p:spTree>
    <p:extLst>
      <p:ext uri="{BB962C8B-B14F-4D97-AF65-F5344CB8AC3E}">
        <p14:creationId xmlns:p14="http://schemas.microsoft.com/office/powerpoint/2010/main" val="1801291043"/>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F19706-D430-454F-9792-86EE7F34BF35}"/>
              </a:ext>
            </a:extLst>
          </p:cNvPr>
          <p:cNvSpPr txBox="1"/>
          <p:nvPr/>
        </p:nvSpPr>
        <p:spPr>
          <a:xfrm>
            <a:off x="1010951" y="6055476"/>
            <a:ext cx="712209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27456"/>
            <a:ext cx="8382000" cy="5110175"/>
          </a:xfrm>
          <a:prstGeom prst="rect">
            <a:avLst/>
          </a:prstGeom>
        </p:spPr>
      </p:pic>
    </p:spTree>
    <p:extLst>
      <p:ext uri="{BB962C8B-B14F-4D97-AF65-F5344CB8AC3E}">
        <p14:creationId xmlns:p14="http://schemas.microsoft.com/office/powerpoint/2010/main" val="1470031209"/>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0E5510-05E2-4A93-9A98-092A2DF8E898}"/>
              </a:ext>
            </a:extLst>
          </p:cNvPr>
          <p:cNvSpPr txBox="1"/>
          <p:nvPr/>
        </p:nvSpPr>
        <p:spPr>
          <a:xfrm>
            <a:off x="1143000" y="6248400"/>
            <a:ext cx="703688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57225"/>
            <a:ext cx="7315200" cy="5543550"/>
          </a:xfrm>
          <a:prstGeom prst="rect">
            <a:avLst/>
          </a:prstGeom>
        </p:spPr>
      </p:pic>
    </p:spTree>
    <p:extLst>
      <p:ext uri="{BB962C8B-B14F-4D97-AF65-F5344CB8AC3E}">
        <p14:creationId xmlns:p14="http://schemas.microsoft.com/office/powerpoint/2010/main" val="3697772124"/>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512696-BF26-4047-9972-1D6189CA5ACB}"/>
              </a:ext>
            </a:extLst>
          </p:cNvPr>
          <p:cNvSpPr txBox="1"/>
          <p:nvPr/>
        </p:nvSpPr>
        <p:spPr>
          <a:xfrm>
            <a:off x="1075509" y="6248400"/>
            <a:ext cx="694944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0" y="700087"/>
            <a:ext cx="7200900" cy="5457825"/>
          </a:xfrm>
          <a:prstGeom prst="rect">
            <a:avLst/>
          </a:prstGeom>
        </p:spPr>
      </p:pic>
    </p:spTree>
    <p:extLst>
      <p:ext uri="{BB962C8B-B14F-4D97-AF65-F5344CB8AC3E}">
        <p14:creationId xmlns:p14="http://schemas.microsoft.com/office/powerpoint/2010/main" val="2007377760"/>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A3A117-790C-4B71-B680-95A9DF1AF794}"/>
              </a:ext>
            </a:extLst>
          </p:cNvPr>
          <p:cNvSpPr txBox="1"/>
          <p:nvPr/>
        </p:nvSpPr>
        <p:spPr>
          <a:xfrm>
            <a:off x="1028700" y="6015335"/>
            <a:ext cx="70866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75" y="271073"/>
            <a:ext cx="7562850" cy="5734050"/>
          </a:xfrm>
          <a:prstGeom prst="rect">
            <a:avLst/>
          </a:prstGeom>
        </p:spPr>
      </p:pic>
    </p:spTree>
    <p:extLst>
      <p:ext uri="{BB962C8B-B14F-4D97-AF65-F5344CB8AC3E}">
        <p14:creationId xmlns:p14="http://schemas.microsoft.com/office/powerpoint/2010/main" val="2516863742"/>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422DA9-A3D6-4B40-8F43-396D621ECCC5}"/>
              </a:ext>
            </a:extLst>
          </p:cNvPr>
          <p:cNvSpPr txBox="1"/>
          <p:nvPr/>
        </p:nvSpPr>
        <p:spPr>
          <a:xfrm>
            <a:off x="1143000" y="6248400"/>
            <a:ext cx="707136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57225"/>
            <a:ext cx="7315200" cy="5543550"/>
          </a:xfrm>
          <a:prstGeom prst="rect">
            <a:avLst/>
          </a:prstGeom>
        </p:spPr>
      </p:pic>
    </p:spTree>
    <p:extLst>
      <p:ext uri="{BB962C8B-B14F-4D97-AF65-F5344CB8AC3E}">
        <p14:creationId xmlns:p14="http://schemas.microsoft.com/office/powerpoint/2010/main" val="3944346729"/>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BA5FBC-0C33-4682-A000-80FA645A661B}"/>
              </a:ext>
            </a:extLst>
          </p:cNvPr>
          <p:cNvSpPr txBox="1"/>
          <p:nvPr/>
        </p:nvSpPr>
        <p:spPr>
          <a:xfrm>
            <a:off x="1062476" y="5852007"/>
            <a:ext cx="701904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066800"/>
            <a:ext cx="8705850" cy="4724400"/>
          </a:xfrm>
          <a:prstGeom prst="rect">
            <a:avLst/>
          </a:prstGeom>
        </p:spPr>
      </p:pic>
    </p:spTree>
    <p:extLst>
      <p:ext uri="{BB962C8B-B14F-4D97-AF65-F5344CB8AC3E}">
        <p14:creationId xmlns:p14="http://schemas.microsoft.com/office/powerpoint/2010/main" val="9805502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49E9F-DD6E-4086-967D-61CA563CA49B}"/>
              </a:ext>
            </a:extLst>
          </p:cNvPr>
          <p:cNvSpPr>
            <a:spLocks noGrp="1"/>
          </p:cNvSpPr>
          <p:nvPr>
            <p:ph type="title"/>
          </p:nvPr>
        </p:nvSpPr>
        <p:spPr>
          <a:xfrm>
            <a:off x="494674" y="697325"/>
            <a:ext cx="8154651" cy="1245331"/>
          </a:xfrm>
        </p:spPr>
        <p:txBody>
          <a:bodyPr>
            <a:normAutofit/>
          </a:bodyPr>
          <a:lstStyle/>
          <a:p>
            <a:r>
              <a:rPr lang="en-US" sz="3200" dirty="0">
                <a:latin typeface="Arial" panose="020B0604020202020204" pitchFamily="34" charset="0"/>
                <a:cs typeface="Arial" panose="020B0604020202020204" pitchFamily="34" charset="0"/>
              </a:rPr>
              <a:t>Traffic Signs have specific shapes and colors to aid in prompt driver recognition</a:t>
            </a:r>
          </a:p>
        </p:txBody>
      </p:sp>
      <p:grpSp>
        <p:nvGrpSpPr>
          <p:cNvPr id="7" name="Group 6">
            <a:extLst>
              <a:ext uri="{FF2B5EF4-FFF2-40B4-BE49-F238E27FC236}">
                <a16:creationId xmlns:a16="http://schemas.microsoft.com/office/drawing/2014/main" id="{DE1DB825-C5C6-48FB-952C-8A8874C9FFC2}"/>
              </a:ext>
            </a:extLst>
          </p:cNvPr>
          <p:cNvGrpSpPr>
            <a:grpSpLocks/>
          </p:cNvGrpSpPr>
          <p:nvPr/>
        </p:nvGrpSpPr>
        <p:grpSpPr bwMode="auto">
          <a:xfrm>
            <a:off x="612456" y="3216998"/>
            <a:ext cx="3341832" cy="705787"/>
            <a:chOff x="672" y="1563"/>
            <a:chExt cx="1654" cy="339"/>
          </a:xfrm>
        </p:grpSpPr>
        <p:sp>
          <p:nvSpPr>
            <p:cNvPr id="8" name="Text Box 7">
              <a:extLst>
                <a:ext uri="{FF2B5EF4-FFF2-40B4-BE49-F238E27FC236}">
                  <a16:creationId xmlns:a16="http://schemas.microsoft.com/office/drawing/2014/main" id="{763D0667-6CE8-439B-AF1B-8409E4991A18}"/>
                </a:ext>
              </a:extLst>
            </p:cNvPr>
            <p:cNvSpPr txBox="1">
              <a:spLocks noChangeArrowheads="1"/>
            </p:cNvSpPr>
            <p:nvPr/>
          </p:nvSpPr>
          <p:spPr bwMode="auto">
            <a:xfrm>
              <a:off x="1387" y="1563"/>
              <a:ext cx="9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000099"/>
                  </a:solidFill>
                  <a:latin typeface="Calibri" pitchFamily="34" charset="0"/>
                </a:rPr>
                <a:t>Rectangle/Blue</a:t>
              </a:r>
            </a:p>
          </p:txBody>
        </p:sp>
        <p:pic>
          <p:nvPicPr>
            <p:cNvPr id="9" name="Picture 8" descr="blank-blue">
              <a:extLst>
                <a:ext uri="{FF2B5EF4-FFF2-40B4-BE49-F238E27FC236}">
                  <a16:creationId xmlns:a16="http://schemas.microsoft.com/office/drawing/2014/main" id="{A39079CB-1819-456B-8584-FECC5FCEF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1584"/>
              <a:ext cx="576"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5">
            <a:extLst>
              <a:ext uri="{FF2B5EF4-FFF2-40B4-BE49-F238E27FC236}">
                <a16:creationId xmlns:a16="http://schemas.microsoft.com/office/drawing/2014/main" id="{AB0B2F3A-29AB-44F5-9017-551F7A2698E2}"/>
              </a:ext>
            </a:extLst>
          </p:cNvPr>
          <p:cNvGrpSpPr>
            <a:grpSpLocks/>
          </p:cNvGrpSpPr>
          <p:nvPr/>
        </p:nvGrpSpPr>
        <p:grpSpPr bwMode="auto">
          <a:xfrm>
            <a:off x="559965" y="1953018"/>
            <a:ext cx="3769375" cy="533400"/>
            <a:chOff x="3019" y="1035"/>
            <a:chExt cx="2126" cy="262"/>
          </a:xfrm>
        </p:grpSpPr>
        <p:sp>
          <p:nvSpPr>
            <p:cNvPr id="11" name="Text Box 16">
              <a:extLst>
                <a:ext uri="{FF2B5EF4-FFF2-40B4-BE49-F238E27FC236}">
                  <a16:creationId xmlns:a16="http://schemas.microsoft.com/office/drawing/2014/main" id="{3CF6F46E-855D-49F4-AC98-176B9C68BFEC}"/>
                </a:ext>
              </a:extLst>
            </p:cNvPr>
            <p:cNvSpPr txBox="1">
              <a:spLocks noChangeArrowheads="1"/>
            </p:cNvSpPr>
            <p:nvPr/>
          </p:nvSpPr>
          <p:spPr bwMode="auto">
            <a:xfrm>
              <a:off x="3019" y="1049"/>
              <a:ext cx="123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0F6B51"/>
                  </a:solidFill>
                  <a:latin typeface="Calibri" pitchFamily="34" charset="0"/>
                </a:rPr>
                <a:t>Rectangle/Green</a:t>
              </a:r>
            </a:p>
          </p:txBody>
        </p:sp>
        <p:pic>
          <p:nvPicPr>
            <p:cNvPr id="12" name="Picture 17" descr="blank-Green">
              <a:extLst>
                <a:ext uri="{FF2B5EF4-FFF2-40B4-BE49-F238E27FC236}">
                  <a16:creationId xmlns:a16="http://schemas.microsoft.com/office/drawing/2014/main" id="{5F802147-AA8F-483E-8C55-7CB147B4F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 y="1035"/>
              <a:ext cx="81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1">
            <a:extLst>
              <a:ext uri="{FF2B5EF4-FFF2-40B4-BE49-F238E27FC236}">
                <a16:creationId xmlns:a16="http://schemas.microsoft.com/office/drawing/2014/main" id="{52B5E5BD-F298-48DC-A1D1-D06942B71194}"/>
              </a:ext>
            </a:extLst>
          </p:cNvPr>
          <p:cNvGrpSpPr>
            <a:grpSpLocks/>
          </p:cNvGrpSpPr>
          <p:nvPr/>
        </p:nvGrpSpPr>
        <p:grpSpPr bwMode="auto">
          <a:xfrm>
            <a:off x="5490801" y="4753375"/>
            <a:ext cx="3002830" cy="1219200"/>
            <a:chOff x="3288" y="2144"/>
            <a:chExt cx="1621" cy="512"/>
          </a:xfrm>
        </p:grpSpPr>
        <p:sp>
          <p:nvSpPr>
            <p:cNvPr id="17" name="Text Box 22">
              <a:extLst>
                <a:ext uri="{FF2B5EF4-FFF2-40B4-BE49-F238E27FC236}">
                  <a16:creationId xmlns:a16="http://schemas.microsoft.com/office/drawing/2014/main" id="{3506FA44-9988-40ED-B424-845FEFA778AA}"/>
                </a:ext>
              </a:extLst>
            </p:cNvPr>
            <p:cNvSpPr txBox="1">
              <a:spLocks noChangeArrowheads="1"/>
            </p:cNvSpPr>
            <p:nvPr/>
          </p:nvSpPr>
          <p:spPr bwMode="auto">
            <a:xfrm>
              <a:off x="3288" y="2209"/>
              <a:ext cx="1105" cy="19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chemeClr val="bg1"/>
                  </a:solidFill>
                  <a:latin typeface="Calibri" pitchFamily="34" charset="0"/>
                </a:rPr>
                <a:t>Rectangle/Whit</a:t>
              </a:r>
              <a:r>
                <a:rPr lang="en-US" sz="2400" b="1" dirty="0">
                  <a:solidFill>
                    <a:schemeClr val="bg1"/>
                  </a:solidFill>
                  <a:latin typeface="Calibri" pitchFamily="34" charset="0"/>
                </a:rPr>
                <a:t>e</a:t>
              </a:r>
              <a:endParaRPr lang="en-US" sz="2800" b="1" dirty="0">
                <a:solidFill>
                  <a:schemeClr val="bg1"/>
                </a:solidFill>
                <a:latin typeface="Calibri" pitchFamily="34" charset="0"/>
              </a:endParaRPr>
            </a:p>
          </p:txBody>
        </p:sp>
        <p:pic>
          <p:nvPicPr>
            <p:cNvPr id="18" name="Picture 23" descr="blank-white">
              <a:extLst>
                <a:ext uri="{FF2B5EF4-FFF2-40B4-BE49-F238E27FC236}">
                  <a16:creationId xmlns:a16="http://schemas.microsoft.com/office/drawing/2014/main" id="{692D64F0-3B62-4033-9770-521FDB8287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 y="2144"/>
              <a:ext cx="48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 Box 16">
            <a:extLst>
              <a:ext uri="{FF2B5EF4-FFF2-40B4-BE49-F238E27FC236}">
                <a16:creationId xmlns:a16="http://schemas.microsoft.com/office/drawing/2014/main" id="{408F9833-619E-4C89-AE2C-234B0B9A5E17}"/>
              </a:ext>
            </a:extLst>
          </p:cNvPr>
          <p:cNvSpPr txBox="1">
            <a:spLocks noChangeArrowheads="1"/>
          </p:cNvSpPr>
          <p:nvPr/>
        </p:nvSpPr>
        <p:spPr bwMode="auto">
          <a:xfrm>
            <a:off x="1239798" y="2313415"/>
            <a:ext cx="81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0F6B51"/>
                </a:solidFill>
                <a:latin typeface="Calibri" pitchFamily="34" charset="0"/>
              </a:rPr>
              <a:t>Guide</a:t>
            </a:r>
          </a:p>
        </p:txBody>
      </p:sp>
      <p:sp>
        <p:nvSpPr>
          <p:cNvPr id="32" name="Text Box 22">
            <a:extLst>
              <a:ext uri="{FF2B5EF4-FFF2-40B4-BE49-F238E27FC236}">
                <a16:creationId xmlns:a16="http://schemas.microsoft.com/office/drawing/2014/main" id="{1096FB86-41F9-4DD9-9E4D-63327BAC8EC0}"/>
              </a:ext>
            </a:extLst>
          </p:cNvPr>
          <p:cNvSpPr txBox="1">
            <a:spLocks noChangeArrowheads="1"/>
          </p:cNvSpPr>
          <p:nvPr/>
        </p:nvSpPr>
        <p:spPr bwMode="auto">
          <a:xfrm>
            <a:off x="5826863" y="5370119"/>
            <a:ext cx="1295400"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chemeClr val="bg1"/>
                </a:solidFill>
                <a:latin typeface="Calibri" pitchFamily="34" charset="0"/>
              </a:rPr>
              <a:t>Regulatory</a:t>
            </a:r>
          </a:p>
        </p:txBody>
      </p:sp>
      <p:sp>
        <p:nvSpPr>
          <p:cNvPr id="45" name="Rectangle 44">
            <a:extLst>
              <a:ext uri="{FF2B5EF4-FFF2-40B4-BE49-F238E27FC236}">
                <a16:creationId xmlns:a16="http://schemas.microsoft.com/office/drawing/2014/main" id="{73BC2EA0-CE74-4C8D-8580-7335FE08C822}"/>
              </a:ext>
            </a:extLst>
          </p:cNvPr>
          <p:cNvSpPr/>
          <p:nvPr/>
        </p:nvSpPr>
        <p:spPr>
          <a:xfrm>
            <a:off x="7283352" y="1955814"/>
            <a:ext cx="1245434" cy="530604"/>
          </a:xfrm>
          <a:prstGeom prst="rect">
            <a:avLst/>
          </a:prstGeom>
          <a:solidFill>
            <a:srgbClr val="FE7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3">
            <a:extLst>
              <a:ext uri="{FF2B5EF4-FFF2-40B4-BE49-F238E27FC236}">
                <a16:creationId xmlns:a16="http://schemas.microsoft.com/office/drawing/2014/main" id="{D96B58CE-BAE6-408C-B4BB-DFD792A695B4}"/>
              </a:ext>
            </a:extLst>
          </p:cNvPr>
          <p:cNvSpPr txBox="1">
            <a:spLocks noChangeArrowheads="1"/>
          </p:cNvSpPr>
          <p:nvPr/>
        </p:nvSpPr>
        <p:spPr bwMode="auto">
          <a:xfrm>
            <a:off x="5012960" y="1972402"/>
            <a:ext cx="2186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FF6600"/>
                </a:solidFill>
                <a:latin typeface="Calibri" pitchFamily="34" charset="0"/>
              </a:rPr>
              <a:t>Rectangle/Orange</a:t>
            </a:r>
          </a:p>
        </p:txBody>
      </p:sp>
      <p:sp>
        <p:nvSpPr>
          <p:cNvPr id="47" name="Rectangle 46">
            <a:extLst>
              <a:ext uri="{FF2B5EF4-FFF2-40B4-BE49-F238E27FC236}">
                <a16:creationId xmlns:a16="http://schemas.microsoft.com/office/drawing/2014/main" id="{45EDA408-8F27-4F7B-8CA9-989F1C07E039}"/>
              </a:ext>
            </a:extLst>
          </p:cNvPr>
          <p:cNvSpPr/>
          <p:nvPr/>
        </p:nvSpPr>
        <p:spPr>
          <a:xfrm>
            <a:off x="2989282" y="4898462"/>
            <a:ext cx="1245434" cy="530604"/>
          </a:xfrm>
          <a:prstGeom prst="rect">
            <a:avLst/>
          </a:prstGeom>
          <a:solidFill>
            <a:srgbClr val="763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F8C7B59-071F-4642-86B6-AF9D4C593525}"/>
              </a:ext>
            </a:extLst>
          </p:cNvPr>
          <p:cNvSpPr/>
          <p:nvPr/>
        </p:nvSpPr>
        <p:spPr>
          <a:xfrm>
            <a:off x="5229129" y="3260719"/>
            <a:ext cx="1245434" cy="5306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9">
            <a:extLst>
              <a:ext uri="{FF2B5EF4-FFF2-40B4-BE49-F238E27FC236}">
                <a16:creationId xmlns:a16="http://schemas.microsoft.com/office/drawing/2014/main" id="{077BE171-B443-447D-AC0C-F1ACDF7E87FF}"/>
              </a:ext>
            </a:extLst>
          </p:cNvPr>
          <p:cNvSpPr txBox="1">
            <a:spLocks noChangeArrowheads="1"/>
          </p:cNvSpPr>
          <p:nvPr/>
        </p:nvSpPr>
        <p:spPr bwMode="auto">
          <a:xfrm>
            <a:off x="6733307" y="3228945"/>
            <a:ext cx="2032194"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FFFF00"/>
                </a:solidFill>
                <a:latin typeface="Calibri" pitchFamily="34" charset="0"/>
              </a:rPr>
              <a:t>Rectangle/Yellow</a:t>
            </a:r>
          </a:p>
        </p:txBody>
      </p:sp>
      <p:sp>
        <p:nvSpPr>
          <p:cNvPr id="50" name="Text Box 7">
            <a:extLst>
              <a:ext uri="{FF2B5EF4-FFF2-40B4-BE49-F238E27FC236}">
                <a16:creationId xmlns:a16="http://schemas.microsoft.com/office/drawing/2014/main" id="{7331D132-669C-49D0-AC57-AE43017AA291}"/>
              </a:ext>
            </a:extLst>
          </p:cNvPr>
          <p:cNvSpPr txBox="1">
            <a:spLocks noChangeArrowheads="1"/>
          </p:cNvSpPr>
          <p:nvPr/>
        </p:nvSpPr>
        <p:spPr bwMode="auto">
          <a:xfrm>
            <a:off x="559965" y="4938240"/>
            <a:ext cx="20321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763B00"/>
                </a:solidFill>
                <a:latin typeface="Calibri" pitchFamily="34" charset="0"/>
              </a:rPr>
              <a:t>Rectangle/Brown</a:t>
            </a:r>
          </a:p>
        </p:txBody>
      </p:sp>
      <p:sp>
        <p:nvSpPr>
          <p:cNvPr id="51" name="Text Box 16">
            <a:extLst>
              <a:ext uri="{FF2B5EF4-FFF2-40B4-BE49-F238E27FC236}">
                <a16:creationId xmlns:a16="http://schemas.microsoft.com/office/drawing/2014/main" id="{E393CF26-9550-47A0-8AB9-6F1B0E4F9EAF}"/>
              </a:ext>
            </a:extLst>
          </p:cNvPr>
          <p:cNvSpPr txBox="1">
            <a:spLocks noChangeArrowheads="1"/>
          </p:cNvSpPr>
          <p:nvPr/>
        </p:nvSpPr>
        <p:spPr bwMode="auto">
          <a:xfrm>
            <a:off x="5578493" y="2313415"/>
            <a:ext cx="994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FF6600"/>
                </a:solidFill>
                <a:latin typeface="Calibri" pitchFamily="34" charset="0"/>
              </a:rPr>
              <a:t>Warning</a:t>
            </a:r>
          </a:p>
        </p:txBody>
      </p:sp>
      <p:sp>
        <p:nvSpPr>
          <p:cNvPr id="52" name="Text Box 16">
            <a:extLst>
              <a:ext uri="{FF2B5EF4-FFF2-40B4-BE49-F238E27FC236}">
                <a16:creationId xmlns:a16="http://schemas.microsoft.com/office/drawing/2014/main" id="{1613E1BE-6922-4077-ACA3-8D3AEED110AA}"/>
              </a:ext>
            </a:extLst>
          </p:cNvPr>
          <p:cNvSpPr txBox="1">
            <a:spLocks noChangeArrowheads="1"/>
          </p:cNvSpPr>
          <p:nvPr/>
        </p:nvSpPr>
        <p:spPr bwMode="auto">
          <a:xfrm>
            <a:off x="2473006" y="3553453"/>
            <a:ext cx="819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000099"/>
                </a:solidFill>
                <a:latin typeface="Calibri" pitchFamily="34" charset="0"/>
              </a:rPr>
              <a:t>Guide</a:t>
            </a:r>
            <a:endParaRPr lang="en-US" b="1" dirty="0">
              <a:solidFill>
                <a:srgbClr val="0F6B51"/>
              </a:solidFill>
              <a:latin typeface="Calibri" pitchFamily="34" charset="0"/>
            </a:endParaRPr>
          </a:p>
        </p:txBody>
      </p:sp>
      <p:sp>
        <p:nvSpPr>
          <p:cNvPr id="53" name="Text Box 16">
            <a:extLst>
              <a:ext uri="{FF2B5EF4-FFF2-40B4-BE49-F238E27FC236}">
                <a16:creationId xmlns:a16="http://schemas.microsoft.com/office/drawing/2014/main" id="{B5F448DB-426E-4ED0-8010-999E87318F8F}"/>
              </a:ext>
            </a:extLst>
          </p:cNvPr>
          <p:cNvSpPr txBox="1">
            <a:spLocks noChangeArrowheads="1"/>
          </p:cNvSpPr>
          <p:nvPr/>
        </p:nvSpPr>
        <p:spPr bwMode="auto">
          <a:xfrm>
            <a:off x="1239798" y="5259555"/>
            <a:ext cx="81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763B00"/>
                </a:solidFill>
                <a:latin typeface="Calibri" pitchFamily="34" charset="0"/>
              </a:rPr>
              <a:t>Guide</a:t>
            </a:r>
          </a:p>
        </p:txBody>
      </p:sp>
      <p:sp>
        <p:nvSpPr>
          <p:cNvPr id="54" name="Text Box 16">
            <a:extLst>
              <a:ext uri="{FF2B5EF4-FFF2-40B4-BE49-F238E27FC236}">
                <a16:creationId xmlns:a16="http://schemas.microsoft.com/office/drawing/2014/main" id="{17E58510-3FCB-49ED-9161-DA938A424456}"/>
              </a:ext>
            </a:extLst>
          </p:cNvPr>
          <p:cNvSpPr txBox="1">
            <a:spLocks noChangeArrowheads="1"/>
          </p:cNvSpPr>
          <p:nvPr/>
        </p:nvSpPr>
        <p:spPr bwMode="auto">
          <a:xfrm>
            <a:off x="7216163" y="3678026"/>
            <a:ext cx="1066482" cy="369332"/>
          </a:xfrm>
          <a:prstGeom prst="rect">
            <a:avLst/>
          </a:prstGeom>
          <a:solidFill>
            <a:schemeClr val="tx1"/>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FFFF00"/>
                </a:solidFill>
                <a:latin typeface="Calibri" pitchFamily="34" charset="0"/>
              </a:rPr>
              <a:t>Warning</a:t>
            </a:r>
          </a:p>
        </p:txBody>
      </p:sp>
    </p:spTree>
    <p:extLst>
      <p:ext uri="{BB962C8B-B14F-4D97-AF65-F5344CB8AC3E}">
        <p14:creationId xmlns:p14="http://schemas.microsoft.com/office/powerpoint/2010/main" val="31206312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nimBg="1"/>
      <p:bldP spid="45" grpId="0" animBg="1"/>
      <p:bldP spid="46" grpId="0"/>
      <p:bldP spid="47" grpId="0" animBg="1"/>
      <p:bldP spid="48" grpId="0" animBg="1"/>
      <p:bldP spid="49" grpId="0" animBg="1"/>
      <p:bldP spid="50" grpId="0"/>
      <p:bldP spid="51" grpId="0"/>
      <p:bldP spid="52" grpId="0"/>
      <p:bldP spid="53" grpId="0"/>
      <p:bldP spid="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895549-DB8B-4766-B3C4-274A220A83D0}"/>
              </a:ext>
            </a:extLst>
          </p:cNvPr>
          <p:cNvSpPr txBox="1"/>
          <p:nvPr/>
        </p:nvSpPr>
        <p:spPr>
          <a:xfrm>
            <a:off x="1066799" y="6019800"/>
            <a:ext cx="70104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25" y="859176"/>
            <a:ext cx="8875275" cy="5160624"/>
          </a:xfrm>
          <a:prstGeom prst="rect">
            <a:avLst/>
          </a:prstGeom>
        </p:spPr>
      </p:pic>
    </p:spTree>
    <p:extLst>
      <p:ext uri="{BB962C8B-B14F-4D97-AF65-F5344CB8AC3E}">
        <p14:creationId xmlns:p14="http://schemas.microsoft.com/office/powerpoint/2010/main" val="3458454706"/>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53CD5C-1E74-4B68-8F88-9A450B0FFA54}"/>
              </a:ext>
            </a:extLst>
          </p:cNvPr>
          <p:cNvSpPr txBox="1"/>
          <p:nvPr/>
        </p:nvSpPr>
        <p:spPr>
          <a:xfrm>
            <a:off x="990599" y="6172200"/>
            <a:ext cx="71628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57225"/>
            <a:ext cx="7315200" cy="5543550"/>
          </a:xfrm>
          <a:prstGeom prst="rect">
            <a:avLst/>
          </a:prstGeom>
        </p:spPr>
      </p:pic>
    </p:spTree>
    <p:extLst>
      <p:ext uri="{BB962C8B-B14F-4D97-AF65-F5344CB8AC3E}">
        <p14:creationId xmlns:p14="http://schemas.microsoft.com/office/powerpoint/2010/main" val="435146770"/>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08D4D3-632B-4070-ADF7-698A9B21C682}"/>
              </a:ext>
            </a:extLst>
          </p:cNvPr>
          <p:cNvSpPr txBox="1"/>
          <p:nvPr/>
        </p:nvSpPr>
        <p:spPr>
          <a:xfrm>
            <a:off x="990600" y="5715000"/>
            <a:ext cx="71628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5" y="1200150"/>
            <a:ext cx="8667750" cy="4457700"/>
          </a:xfrm>
          <a:prstGeom prst="rect">
            <a:avLst/>
          </a:prstGeom>
        </p:spPr>
      </p:pic>
    </p:spTree>
    <p:extLst>
      <p:ext uri="{BB962C8B-B14F-4D97-AF65-F5344CB8AC3E}">
        <p14:creationId xmlns:p14="http://schemas.microsoft.com/office/powerpoint/2010/main" val="3214115378"/>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B6C93C-AF95-410F-8972-AE081F72BDB4}"/>
              </a:ext>
            </a:extLst>
          </p:cNvPr>
          <p:cNvSpPr txBox="1"/>
          <p:nvPr/>
        </p:nvSpPr>
        <p:spPr>
          <a:xfrm>
            <a:off x="1066800" y="5562600"/>
            <a:ext cx="70104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0"/>
            <a:ext cx="8839200" cy="3810000"/>
          </a:xfrm>
          <a:prstGeom prst="rect">
            <a:avLst/>
          </a:prstGeom>
        </p:spPr>
      </p:pic>
    </p:spTree>
    <p:extLst>
      <p:ext uri="{BB962C8B-B14F-4D97-AF65-F5344CB8AC3E}">
        <p14:creationId xmlns:p14="http://schemas.microsoft.com/office/powerpoint/2010/main" val="680107187"/>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D101B-E922-44AC-930F-3DE697BAEE06}"/>
              </a:ext>
            </a:extLst>
          </p:cNvPr>
          <p:cNvSpPr txBox="1"/>
          <p:nvPr/>
        </p:nvSpPr>
        <p:spPr>
          <a:xfrm>
            <a:off x="1044420" y="6019800"/>
            <a:ext cx="705515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66800"/>
            <a:ext cx="8991600" cy="4724400"/>
          </a:xfrm>
          <a:prstGeom prst="rect">
            <a:avLst/>
          </a:prstGeom>
        </p:spPr>
      </p:pic>
    </p:spTree>
    <p:extLst>
      <p:ext uri="{BB962C8B-B14F-4D97-AF65-F5344CB8AC3E}">
        <p14:creationId xmlns:p14="http://schemas.microsoft.com/office/powerpoint/2010/main" val="3521433808"/>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8B69EB-C796-4373-B9C9-D71C6BBF048F}"/>
              </a:ext>
            </a:extLst>
          </p:cNvPr>
          <p:cNvSpPr txBox="1"/>
          <p:nvPr/>
        </p:nvSpPr>
        <p:spPr>
          <a:xfrm>
            <a:off x="946004" y="5791200"/>
            <a:ext cx="725199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 y="1476375"/>
            <a:ext cx="9029700" cy="3905250"/>
          </a:xfrm>
          <a:prstGeom prst="rect">
            <a:avLst/>
          </a:prstGeom>
        </p:spPr>
      </p:pic>
    </p:spTree>
    <p:extLst>
      <p:ext uri="{BB962C8B-B14F-4D97-AF65-F5344CB8AC3E}">
        <p14:creationId xmlns:p14="http://schemas.microsoft.com/office/powerpoint/2010/main" val="2769448951"/>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C42F6F-097F-4A8D-8FFD-128A19820C84}"/>
              </a:ext>
            </a:extLst>
          </p:cNvPr>
          <p:cNvSpPr txBox="1"/>
          <p:nvPr/>
        </p:nvSpPr>
        <p:spPr>
          <a:xfrm>
            <a:off x="1028699" y="5867400"/>
            <a:ext cx="70866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Identify the pavement markings and their meaning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 y="1452562"/>
            <a:ext cx="8210550" cy="3952875"/>
          </a:xfrm>
          <a:prstGeom prst="rect">
            <a:avLst/>
          </a:prstGeom>
        </p:spPr>
      </p:pic>
    </p:spTree>
    <p:extLst>
      <p:ext uri="{BB962C8B-B14F-4D97-AF65-F5344CB8AC3E}">
        <p14:creationId xmlns:p14="http://schemas.microsoft.com/office/powerpoint/2010/main" val="802651934"/>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307772" y="405606"/>
            <a:ext cx="3581400" cy="830263"/>
          </a:xfrm>
          <a:prstGeom prst="rect">
            <a:avLst/>
          </a:prstGeom>
          <a:noFill/>
          <a:ln w="9525">
            <a:noFill/>
            <a:miter lim="800000"/>
            <a:headEnd/>
            <a:tailEnd/>
          </a:ln>
          <a:effectLst>
            <a:outerShdw dist="17961" dir="2700000" algn="ctr" rotWithShape="0">
              <a:schemeClr val="bg1"/>
            </a:outerShdw>
          </a:effectLst>
        </p:spPr>
        <p:txBody>
          <a:bodyPr>
            <a:spAutoFit/>
          </a:bodyPr>
          <a:lstStyle/>
          <a:p>
            <a:pPr marL="0" lvl="1">
              <a:spcBef>
                <a:spcPct val="50000"/>
              </a:spcBef>
              <a:defRPr/>
            </a:pPr>
            <a:r>
              <a:rPr lang="en-US" sz="4800" b="1" dirty="0">
                <a:latin typeface="Arial" panose="020B0604020202020204" pitchFamily="34" charset="0"/>
                <a:cs typeface="Arial" panose="020B0604020202020204" pitchFamily="34" charset="0"/>
              </a:rPr>
              <a:t>Regulatory</a:t>
            </a:r>
            <a:endParaRPr lang="en-US" sz="4400" b="1" dirty="0">
              <a:latin typeface="Arial" panose="020B0604020202020204" pitchFamily="34" charset="0"/>
              <a:cs typeface="Arial" panose="020B0604020202020204" pitchFamily="34" charset="0"/>
            </a:endParaRPr>
          </a:p>
        </p:txBody>
      </p:sp>
      <p:pic>
        <p:nvPicPr>
          <p:cNvPr id="4100" name="Picture 6" descr="C:\Users\rebel\Dropbox\Curriculum Revision\2-KnowingWhereYouAre\2.3TrafficControls\Support Materials\Signs\thumbnailCA2WJNL5 -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953000"/>
            <a:ext cx="121920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Spe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81200"/>
            <a:ext cx="1270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435350"/>
            <a:ext cx="14732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905000"/>
            <a:ext cx="1295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381000"/>
            <a:ext cx="17907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114800"/>
            <a:ext cx="13874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2743200"/>
            <a:ext cx="1143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1" descr="C:\Users\rebel\Desktop\signs\125_stopa41.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4572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C:\Users\rebel\Desktop\cons spee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1487488"/>
            <a:ext cx="1320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
            <a:ext cx="18002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C:\Users\rebel\Desktop\Pictur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55725"/>
            <a:ext cx="21336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143000"/>
            <a:ext cx="21256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76200" y="140043"/>
            <a:ext cx="3581400" cy="769441"/>
          </a:xfrm>
          <a:prstGeom prst="rect">
            <a:avLst/>
          </a:prstGeom>
          <a:noFill/>
          <a:ln w="9525">
            <a:noFill/>
            <a:miter lim="800000"/>
            <a:headEnd/>
            <a:tailEnd/>
          </a:ln>
          <a:effectLst>
            <a:outerShdw dist="17961" dir="2700000" algn="ctr" rotWithShape="0">
              <a:schemeClr val="bg1"/>
            </a:outerShdw>
          </a:effectLst>
        </p:spPr>
        <p:txBody>
          <a:bodyPr>
            <a:spAutoFit/>
          </a:bodyPr>
          <a:lstStyle/>
          <a:p>
            <a:pPr marL="0" lvl="1">
              <a:spcBef>
                <a:spcPct val="50000"/>
              </a:spcBef>
              <a:defRPr/>
            </a:pPr>
            <a:r>
              <a:rPr lang="en-US" sz="4400" b="1" dirty="0">
                <a:latin typeface="Arial" panose="020B0604020202020204" pitchFamily="34" charset="0"/>
                <a:cs typeface="Arial" panose="020B0604020202020204" pitchFamily="34" charset="0"/>
              </a:rPr>
              <a:t>Regulatory</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C:\Users\rebel\Desktop\signs\thCARS160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374" y="4260615"/>
            <a:ext cx="204787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27850" y="251619"/>
            <a:ext cx="2133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53" y="5675963"/>
            <a:ext cx="2073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p:cNvSpPr txBox="1">
            <a:spLocks noChangeArrowheads="1"/>
          </p:cNvSpPr>
          <p:nvPr/>
        </p:nvSpPr>
        <p:spPr bwMode="auto">
          <a:xfrm>
            <a:off x="609600" y="251619"/>
            <a:ext cx="3048000" cy="830263"/>
          </a:xfrm>
          <a:prstGeom prst="rect">
            <a:avLst/>
          </a:prstGeom>
          <a:noFill/>
          <a:ln w="9525">
            <a:noFill/>
            <a:miter lim="800000"/>
            <a:headEnd/>
            <a:tailEnd/>
          </a:ln>
          <a:effectLst>
            <a:outerShdw dist="17961" dir="2700000" algn="ctr" rotWithShape="0">
              <a:schemeClr val="bg1"/>
            </a:outerShdw>
          </a:effectLst>
        </p:spPr>
        <p:txBody>
          <a:bodyPr>
            <a:spAutoFit/>
          </a:bodyPr>
          <a:lstStyle/>
          <a:p>
            <a:pPr marL="0" lvl="1">
              <a:spcBef>
                <a:spcPct val="50000"/>
              </a:spcBef>
              <a:defRPr/>
            </a:pPr>
            <a:r>
              <a:rPr lang="en-US" sz="4800" b="1" dirty="0">
                <a:latin typeface="Arial" panose="020B0604020202020204" pitchFamily="34" charset="0"/>
                <a:cs typeface="Arial" panose="020B0604020202020204" pitchFamily="34" charset="0"/>
              </a:rPr>
              <a:t>Warning</a:t>
            </a:r>
          </a:p>
        </p:txBody>
      </p:sp>
      <p:pic>
        <p:nvPicPr>
          <p:cNvPr id="615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93" y="1460183"/>
            <a:ext cx="21336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2827" y="18597"/>
            <a:ext cx="2074863"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942" y="2190833"/>
            <a:ext cx="8382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490DC50-DDD8-4736-B7AA-C64FAFD31AF7}"/>
              </a:ext>
            </a:extLst>
          </p:cNvPr>
          <p:cNvPicPr>
            <a:picLocks noChangeAspect="1"/>
          </p:cNvPicPr>
          <p:nvPr/>
        </p:nvPicPr>
        <p:blipFill>
          <a:blip r:embed="rId9"/>
          <a:stretch>
            <a:fillRect/>
          </a:stretch>
        </p:blipFill>
        <p:spPr>
          <a:xfrm>
            <a:off x="3132371" y="2204961"/>
            <a:ext cx="2249856" cy="2103120"/>
          </a:xfrm>
          <a:prstGeom prst="rect">
            <a:avLst/>
          </a:prstGeom>
        </p:spPr>
      </p:pic>
      <p:pic>
        <p:nvPicPr>
          <p:cNvPr id="6" name="Picture 5">
            <a:extLst>
              <a:ext uri="{FF2B5EF4-FFF2-40B4-BE49-F238E27FC236}">
                <a16:creationId xmlns:a16="http://schemas.microsoft.com/office/drawing/2014/main" id="{3292E0BA-DDED-4EF9-946E-DB855A0FB936}"/>
              </a:ext>
            </a:extLst>
          </p:cNvPr>
          <p:cNvPicPr>
            <a:picLocks noChangeAspect="1"/>
          </p:cNvPicPr>
          <p:nvPr/>
        </p:nvPicPr>
        <p:blipFill>
          <a:blip r:embed="rId10"/>
          <a:stretch>
            <a:fillRect/>
          </a:stretch>
        </p:blipFill>
        <p:spPr>
          <a:xfrm>
            <a:off x="1843556" y="3219684"/>
            <a:ext cx="1490673" cy="2011680"/>
          </a:xfrm>
          <a:prstGeom prst="rect">
            <a:avLst/>
          </a:prstGeo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5" descr="D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43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0" descr="http://store.hallsigns.com/images/products/traffic/guide_D1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400"/>
            <a:ext cx="17192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81000"/>
            <a:ext cx="2771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p:cNvSpPr txBox="1">
            <a:spLocks noChangeArrowheads="1"/>
          </p:cNvSpPr>
          <p:nvPr/>
        </p:nvSpPr>
        <p:spPr bwMode="auto">
          <a:xfrm>
            <a:off x="342900" y="295870"/>
            <a:ext cx="2362200" cy="923330"/>
          </a:xfrm>
          <a:prstGeom prst="rect">
            <a:avLst/>
          </a:prstGeom>
          <a:noFill/>
          <a:ln w="9525">
            <a:noFill/>
            <a:miter lim="800000"/>
            <a:headEnd/>
            <a:tailEnd/>
          </a:ln>
          <a:effectLst>
            <a:outerShdw dist="17961" dir="2700000" algn="ctr" rotWithShape="0">
              <a:schemeClr val="bg1"/>
            </a:outerShdw>
          </a:effectLst>
        </p:spPr>
        <p:txBody>
          <a:bodyPr wrap="square">
            <a:spAutoFit/>
          </a:bodyPr>
          <a:lstStyle/>
          <a:p>
            <a:pPr marL="0" lvl="1">
              <a:spcBef>
                <a:spcPct val="50000"/>
              </a:spcBef>
              <a:defRPr/>
            </a:pPr>
            <a:r>
              <a:rPr lang="en-US" sz="5400" b="1" dirty="0">
                <a:latin typeface="Arial" panose="020B0604020202020204" pitchFamily="34" charset="0"/>
                <a:cs typeface="Arial" panose="020B0604020202020204" pitchFamily="34" charset="0"/>
              </a:rPr>
              <a:t>Guide</a:t>
            </a:r>
          </a:p>
        </p:txBody>
      </p:sp>
      <p:pic>
        <p:nvPicPr>
          <p:cNvPr id="7175" name="Picture 13" descr="C:\Users\rebel\Dropbox\Curriculum Revision\2-KnowingWhereYouAre\2.3TrafficControls\2.3PlayBook\Photos and Graphics\448px-US_101_(CA).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667000"/>
            <a:ext cx="21971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4" descr="C:\Users\rebel\Dropbox\Curriculum Revision\2-KnowingWhereYouAre\2.3TrafficControls\2.3PlayBook\Photos and Graphics\600px-I-5.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057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2362200"/>
            <a:ext cx="13716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590800"/>
            <a:ext cx="1673225"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5029200"/>
            <a:ext cx="2522538"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DBFB80F-7531-4CDA-A646-5FEF837B21DA}"/>
              </a:ext>
            </a:extLst>
          </p:cNvPr>
          <p:cNvPicPr>
            <a:picLocks noChangeAspect="1"/>
          </p:cNvPicPr>
          <p:nvPr/>
        </p:nvPicPr>
        <p:blipFill>
          <a:blip r:embed="rId11"/>
          <a:stretch>
            <a:fillRect/>
          </a:stretch>
        </p:blipFill>
        <p:spPr>
          <a:xfrm>
            <a:off x="2475862" y="115854"/>
            <a:ext cx="2096138" cy="1920240"/>
          </a:xfrm>
          <a:prstGeom prst="rect">
            <a:avLst/>
          </a:prstGeom>
        </p:spPr>
      </p:pic>
      <p:sp>
        <p:nvSpPr>
          <p:cNvPr id="5" name="TextBox 4">
            <a:extLst>
              <a:ext uri="{FF2B5EF4-FFF2-40B4-BE49-F238E27FC236}">
                <a16:creationId xmlns:a16="http://schemas.microsoft.com/office/drawing/2014/main" id="{1DE22D72-9C60-4CA7-A801-CD5186A570B7}"/>
              </a:ext>
            </a:extLst>
          </p:cNvPr>
          <p:cNvSpPr txBox="1"/>
          <p:nvPr/>
        </p:nvSpPr>
        <p:spPr>
          <a:xfrm>
            <a:off x="3009900" y="466725"/>
            <a:ext cx="1752600" cy="369332"/>
          </a:xfrm>
          <a:prstGeom prst="rect">
            <a:avLst/>
          </a:prstGeom>
          <a:noFill/>
        </p:spPr>
        <p:txBody>
          <a:bodyPr wrap="square" rtlCol="0">
            <a:spAutoFit/>
          </a:bodyPr>
          <a:lstStyle/>
          <a:p>
            <a:r>
              <a:rPr lang="en-US" dirty="0">
                <a:solidFill>
                  <a:schemeClr val="bg1"/>
                </a:solidFill>
              </a:rPr>
              <a:t>Light Rail</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0" y="304800"/>
            <a:ext cx="9144000" cy="769441"/>
          </a:xfrm>
          <a:prstGeom prst="rect">
            <a:avLst/>
          </a:prstGeom>
          <a:noFill/>
          <a:ln w="9525">
            <a:noFill/>
            <a:miter lim="800000"/>
            <a:headEnd/>
            <a:tailEnd/>
          </a:ln>
          <a:effectLst>
            <a:outerShdw dist="17961" dir="2700000" algn="ctr" rotWithShape="0">
              <a:schemeClr val="bg1"/>
            </a:outerShdw>
          </a:effectLst>
        </p:spPr>
        <p:txBody>
          <a:bodyPr>
            <a:spAutoFit/>
          </a:bodyPr>
          <a:lstStyle/>
          <a:p>
            <a:pPr algn="ctr" fontAlgn="auto">
              <a:spcBef>
                <a:spcPct val="50000"/>
              </a:spcBef>
              <a:spcAft>
                <a:spcPts val="0"/>
              </a:spcAft>
              <a:defRPr/>
            </a:pPr>
            <a:r>
              <a:rPr lang="en-US" sz="4400" b="1" dirty="0">
                <a:latin typeface="Arial" panose="020B0604020202020204" pitchFamily="34" charset="0"/>
                <a:cs typeface="Arial" panose="020B0604020202020204" pitchFamily="34" charset="0"/>
              </a:rPr>
              <a:t>Regulatory, Warning, or Guide?</a:t>
            </a:r>
          </a:p>
        </p:txBody>
      </p:sp>
      <p:grpSp>
        <p:nvGrpSpPr>
          <p:cNvPr id="2" name="Group 3"/>
          <p:cNvGrpSpPr>
            <a:grpSpLocks/>
          </p:cNvGrpSpPr>
          <p:nvPr/>
        </p:nvGrpSpPr>
        <p:grpSpPr bwMode="auto">
          <a:xfrm>
            <a:off x="609600" y="1447800"/>
            <a:ext cx="2819400" cy="838200"/>
            <a:chOff x="672" y="912"/>
            <a:chExt cx="1488" cy="476"/>
          </a:xfrm>
        </p:grpSpPr>
        <p:sp>
          <p:nvSpPr>
            <p:cNvPr id="8226" name="Text Box 4"/>
            <p:cNvSpPr txBox="1">
              <a:spLocks noChangeArrowheads="1"/>
            </p:cNvSpPr>
            <p:nvPr/>
          </p:nvSpPr>
          <p:spPr bwMode="auto">
            <a:xfrm>
              <a:off x="1344" y="960"/>
              <a:ext cx="8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FF0000"/>
                  </a:solidFill>
                  <a:latin typeface="Calibri" pitchFamily="34" charset="0"/>
                </a:rPr>
                <a:t>Red?</a:t>
              </a:r>
            </a:p>
          </p:txBody>
        </p:sp>
        <p:pic>
          <p:nvPicPr>
            <p:cNvPr id="8227" name="Picture 5" descr="blank-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912"/>
              <a:ext cx="47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6"/>
          <p:cNvGrpSpPr>
            <a:grpSpLocks/>
          </p:cNvGrpSpPr>
          <p:nvPr/>
        </p:nvGrpSpPr>
        <p:grpSpPr bwMode="auto">
          <a:xfrm>
            <a:off x="533400" y="2438400"/>
            <a:ext cx="3200400" cy="762000"/>
            <a:chOff x="672" y="1536"/>
            <a:chExt cx="1584" cy="366"/>
          </a:xfrm>
        </p:grpSpPr>
        <p:sp>
          <p:nvSpPr>
            <p:cNvPr id="8224" name="Text Box 7"/>
            <p:cNvSpPr txBox="1">
              <a:spLocks noChangeArrowheads="1"/>
            </p:cNvSpPr>
            <p:nvPr/>
          </p:nvSpPr>
          <p:spPr bwMode="auto">
            <a:xfrm>
              <a:off x="1392" y="1536"/>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99"/>
                  </a:solidFill>
                  <a:latin typeface="Calibri" pitchFamily="34" charset="0"/>
                </a:rPr>
                <a:t>Blue?</a:t>
              </a:r>
            </a:p>
          </p:txBody>
        </p:sp>
        <p:pic>
          <p:nvPicPr>
            <p:cNvPr id="8225" name="Picture 8" descr="blank-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584"/>
              <a:ext cx="576"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2"/>
          <p:cNvGrpSpPr>
            <a:grpSpLocks/>
          </p:cNvGrpSpPr>
          <p:nvPr/>
        </p:nvGrpSpPr>
        <p:grpSpPr bwMode="auto">
          <a:xfrm>
            <a:off x="366713" y="4840194"/>
            <a:ext cx="3429000" cy="1371600"/>
            <a:chOff x="672" y="2784"/>
            <a:chExt cx="1824" cy="576"/>
          </a:xfrm>
        </p:grpSpPr>
        <p:sp>
          <p:nvSpPr>
            <p:cNvPr id="8222" name="Text Box 13"/>
            <p:cNvSpPr txBox="1">
              <a:spLocks noChangeArrowheads="1"/>
            </p:cNvSpPr>
            <p:nvPr/>
          </p:nvSpPr>
          <p:spPr bwMode="auto">
            <a:xfrm>
              <a:off x="1564" y="2880"/>
              <a:ext cx="93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FF6600"/>
                  </a:solidFill>
                  <a:latin typeface="Calibri" pitchFamily="34" charset="0"/>
                </a:rPr>
                <a:t>Orange?</a:t>
              </a:r>
            </a:p>
          </p:txBody>
        </p:sp>
        <p:pic>
          <p:nvPicPr>
            <p:cNvPr id="8223" name="Picture 14" descr="blank-Oran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784"/>
              <a:ext cx="73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5"/>
          <p:cNvGrpSpPr>
            <a:grpSpLocks/>
          </p:cNvGrpSpPr>
          <p:nvPr/>
        </p:nvGrpSpPr>
        <p:grpSpPr bwMode="auto">
          <a:xfrm>
            <a:off x="5029200" y="1524000"/>
            <a:ext cx="3505200" cy="533400"/>
            <a:chOff x="3168" y="1035"/>
            <a:chExt cx="1977" cy="262"/>
          </a:xfrm>
        </p:grpSpPr>
        <p:sp>
          <p:nvSpPr>
            <p:cNvPr id="8220" name="Text Box 16"/>
            <p:cNvSpPr txBox="1">
              <a:spLocks noChangeArrowheads="1"/>
            </p:cNvSpPr>
            <p:nvPr/>
          </p:nvSpPr>
          <p:spPr bwMode="auto">
            <a:xfrm>
              <a:off x="3168" y="1035"/>
              <a:ext cx="912"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F6B51"/>
                  </a:solidFill>
                  <a:latin typeface="Calibri" pitchFamily="34" charset="0"/>
                </a:rPr>
                <a:t>Green?</a:t>
              </a:r>
            </a:p>
          </p:txBody>
        </p:sp>
        <p:pic>
          <p:nvPicPr>
            <p:cNvPr id="8221" name="Picture 17" descr="blank-Gr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9" y="1035"/>
              <a:ext cx="81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8"/>
          <p:cNvGrpSpPr>
            <a:grpSpLocks/>
          </p:cNvGrpSpPr>
          <p:nvPr/>
        </p:nvGrpSpPr>
        <p:grpSpPr bwMode="auto">
          <a:xfrm>
            <a:off x="5105400" y="2209800"/>
            <a:ext cx="3352800" cy="1066800"/>
            <a:chOff x="3341" y="1392"/>
            <a:chExt cx="1699" cy="576"/>
          </a:xfrm>
        </p:grpSpPr>
        <p:sp>
          <p:nvSpPr>
            <p:cNvPr id="8218" name="Text Box 19"/>
            <p:cNvSpPr txBox="1">
              <a:spLocks noChangeArrowheads="1"/>
            </p:cNvSpPr>
            <p:nvPr/>
          </p:nvSpPr>
          <p:spPr bwMode="auto">
            <a:xfrm>
              <a:off x="3341" y="1557"/>
              <a:ext cx="734" cy="28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FFFF00"/>
                  </a:solidFill>
                  <a:latin typeface="Calibri" pitchFamily="34" charset="0"/>
                </a:rPr>
                <a:t>Yellow?</a:t>
              </a:r>
            </a:p>
          </p:txBody>
        </p:sp>
        <p:pic>
          <p:nvPicPr>
            <p:cNvPr id="8219" name="Picture 20" descr="Blank-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4" y="1392"/>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1"/>
          <p:cNvGrpSpPr>
            <a:grpSpLocks/>
          </p:cNvGrpSpPr>
          <p:nvPr/>
        </p:nvGrpSpPr>
        <p:grpSpPr bwMode="auto">
          <a:xfrm>
            <a:off x="5271678" y="3499467"/>
            <a:ext cx="3047289" cy="1219200"/>
            <a:chOff x="3264" y="2144"/>
            <a:chExt cx="1645" cy="512"/>
          </a:xfrm>
        </p:grpSpPr>
        <p:sp>
          <p:nvSpPr>
            <p:cNvPr id="8216" name="Text Box 22"/>
            <p:cNvSpPr txBox="1">
              <a:spLocks noChangeArrowheads="1"/>
            </p:cNvSpPr>
            <p:nvPr/>
          </p:nvSpPr>
          <p:spPr bwMode="auto">
            <a:xfrm>
              <a:off x="3264" y="2336"/>
              <a:ext cx="699" cy="22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chemeClr val="bg1"/>
                  </a:solidFill>
                  <a:latin typeface="Calibri" pitchFamily="34" charset="0"/>
                </a:rPr>
                <a:t>White?</a:t>
              </a:r>
            </a:p>
          </p:txBody>
        </p:sp>
        <p:pic>
          <p:nvPicPr>
            <p:cNvPr id="8217" name="Picture 23" descr="blank-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9" y="2144"/>
              <a:ext cx="48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4"/>
          <p:cNvGrpSpPr>
            <a:grpSpLocks/>
          </p:cNvGrpSpPr>
          <p:nvPr/>
        </p:nvGrpSpPr>
        <p:grpSpPr bwMode="auto">
          <a:xfrm>
            <a:off x="5294474" y="5068794"/>
            <a:ext cx="3351212" cy="760413"/>
            <a:chOff x="3387" y="2880"/>
            <a:chExt cx="1797" cy="204"/>
          </a:xfrm>
        </p:grpSpPr>
        <p:sp>
          <p:nvSpPr>
            <p:cNvPr id="8214" name="Text Box 25"/>
            <p:cNvSpPr txBox="1">
              <a:spLocks noChangeArrowheads="1"/>
            </p:cNvSpPr>
            <p:nvPr/>
          </p:nvSpPr>
          <p:spPr bwMode="auto">
            <a:xfrm>
              <a:off x="3387" y="2900"/>
              <a:ext cx="73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990000"/>
                  </a:solidFill>
                  <a:latin typeface="Calibri" pitchFamily="34" charset="0"/>
                </a:rPr>
                <a:t>Brown?</a:t>
              </a:r>
            </a:p>
          </p:txBody>
        </p:sp>
        <p:pic>
          <p:nvPicPr>
            <p:cNvPr id="8215" name="Picture 26" descr="blank-Brow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6" y="2880"/>
              <a:ext cx="76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32"/>
          <p:cNvGrpSpPr>
            <a:grpSpLocks/>
          </p:cNvGrpSpPr>
          <p:nvPr/>
        </p:nvGrpSpPr>
        <p:grpSpPr bwMode="auto">
          <a:xfrm>
            <a:off x="533400" y="3429000"/>
            <a:ext cx="4176713" cy="1123950"/>
            <a:chOff x="1600200" y="5410715"/>
            <a:chExt cx="3597729" cy="823765"/>
          </a:xfrm>
        </p:grpSpPr>
        <p:sp>
          <p:nvSpPr>
            <p:cNvPr id="8212" name="Text Box 28"/>
            <p:cNvSpPr txBox="1">
              <a:spLocks noChangeArrowheads="1"/>
            </p:cNvSpPr>
            <p:nvPr/>
          </p:nvSpPr>
          <p:spPr bwMode="auto">
            <a:xfrm>
              <a:off x="1921329" y="5715367"/>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latin typeface="Calibri" pitchFamily="34" charset="0"/>
                </a:rPr>
                <a:t>Optic Yellow?  </a:t>
              </a:r>
            </a:p>
          </p:txBody>
        </p:sp>
        <p:pic>
          <p:nvPicPr>
            <p:cNvPr id="8213" name="Picture 32" descr="C:\Users\rebel\Dropbox\From TOTs\Sharon\optic yellow.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5410715"/>
              <a:ext cx="845375" cy="78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a:spLocks noChangeArrowheads="1"/>
          </p:cNvSpPr>
          <p:nvPr/>
        </p:nvSpPr>
        <p:spPr bwMode="auto">
          <a:xfrm>
            <a:off x="1809750" y="1957388"/>
            <a:ext cx="1243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0000"/>
                </a:solidFill>
                <a:latin typeface="Calibri" pitchFamily="34" charset="0"/>
                <a:cs typeface="Calibri" pitchFamily="34" charset="0"/>
              </a:rPr>
              <a:t>Regulatory</a:t>
            </a:r>
          </a:p>
        </p:txBody>
      </p:sp>
      <p:sp>
        <p:nvSpPr>
          <p:cNvPr id="12" name="TextBox 11"/>
          <p:cNvSpPr txBox="1"/>
          <p:nvPr/>
        </p:nvSpPr>
        <p:spPr>
          <a:xfrm>
            <a:off x="2254249" y="4188977"/>
            <a:ext cx="1127125" cy="368300"/>
          </a:xfrm>
          <a:prstGeom prst="rect">
            <a:avLst/>
          </a:prstGeom>
          <a:noFill/>
          <a:ln>
            <a:noFill/>
          </a:ln>
        </p:spPr>
        <p:txBody>
          <a:bodyPr>
            <a:spAutoFit/>
          </a:bodyPr>
          <a:lstStyle/>
          <a:p>
            <a:pPr>
              <a:defRPr/>
            </a:pPr>
            <a:r>
              <a:rPr lang="en-US" b="1" dirty="0">
                <a:solidFill>
                  <a:schemeClr val="bg2">
                    <a:lumMod val="10000"/>
                  </a:schemeClr>
                </a:solidFill>
                <a:latin typeface="Calibri" pitchFamily="34" charset="0"/>
                <a:cs typeface="Calibri" pitchFamily="34" charset="0"/>
              </a:rPr>
              <a:t>Warning</a:t>
            </a:r>
          </a:p>
        </p:txBody>
      </p:sp>
      <p:sp>
        <p:nvSpPr>
          <p:cNvPr id="32" name="TextBox 31"/>
          <p:cNvSpPr txBox="1">
            <a:spLocks noChangeArrowheads="1"/>
          </p:cNvSpPr>
          <p:nvPr/>
        </p:nvSpPr>
        <p:spPr bwMode="auto">
          <a:xfrm>
            <a:off x="5105400" y="3059113"/>
            <a:ext cx="1448473"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00"/>
                </a:solidFill>
                <a:latin typeface="Calibri" pitchFamily="34" charset="0"/>
                <a:cs typeface="Calibri" pitchFamily="34" charset="0"/>
              </a:rPr>
              <a:t>Warning</a:t>
            </a:r>
          </a:p>
        </p:txBody>
      </p:sp>
      <p:sp>
        <p:nvSpPr>
          <p:cNvPr id="37" name="Text Box 13"/>
          <p:cNvSpPr txBox="1">
            <a:spLocks noChangeArrowheads="1"/>
          </p:cNvSpPr>
          <p:nvPr/>
        </p:nvSpPr>
        <p:spPr bwMode="auto">
          <a:xfrm>
            <a:off x="2286000" y="5491163"/>
            <a:ext cx="106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FF6600"/>
                </a:solidFill>
                <a:latin typeface="Calibri" pitchFamily="34" charset="0"/>
              </a:rPr>
              <a:t>Warning</a:t>
            </a:r>
          </a:p>
        </p:txBody>
      </p:sp>
      <p:sp>
        <p:nvSpPr>
          <p:cNvPr id="38" name="Text Box 16"/>
          <p:cNvSpPr txBox="1">
            <a:spLocks noChangeArrowheads="1"/>
          </p:cNvSpPr>
          <p:nvPr/>
        </p:nvSpPr>
        <p:spPr bwMode="auto">
          <a:xfrm>
            <a:off x="5259388" y="1916113"/>
            <a:ext cx="81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0F6B51"/>
                </a:solidFill>
                <a:latin typeface="Calibri" pitchFamily="34" charset="0"/>
              </a:rPr>
              <a:t>Guide</a:t>
            </a:r>
          </a:p>
        </p:txBody>
      </p:sp>
      <p:sp>
        <p:nvSpPr>
          <p:cNvPr id="40" name="Text Box 7"/>
          <p:cNvSpPr txBox="1">
            <a:spLocks noChangeArrowheads="1"/>
          </p:cNvSpPr>
          <p:nvPr/>
        </p:nvSpPr>
        <p:spPr bwMode="auto">
          <a:xfrm>
            <a:off x="2081213" y="2835275"/>
            <a:ext cx="788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000099"/>
                </a:solidFill>
                <a:latin typeface="Calibri" pitchFamily="34" charset="0"/>
              </a:rPr>
              <a:t>Guide</a:t>
            </a:r>
          </a:p>
        </p:txBody>
      </p:sp>
      <p:sp>
        <p:nvSpPr>
          <p:cNvPr id="41" name="Text Box 25"/>
          <p:cNvSpPr txBox="1">
            <a:spLocks noChangeArrowheads="1"/>
          </p:cNvSpPr>
          <p:nvPr/>
        </p:nvSpPr>
        <p:spPr bwMode="auto">
          <a:xfrm>
            <a:off x="5593265" y="5513190"/>
            <a:ext cx="773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990000"/>
                </a:solidFill>
                <a:latin typeface="Calibri" pitchFamily="34" charset="0"/>
              </a:rPr>
              <a:t>Guide</a:t>
            </a:r>
          </a:p>
        </p:txBody>
      </p:sp>
      <p:sp>
        <p:nvSpPr>
          <p:cNvPr id="42" name="Text Box 22"/>
          <p:cNvSpPr txBox="1">
            <a:spLocks noChangeArrowheads="1"/>
          </p:cNvSpPr>
          <p:nvPr/>
        </p:nvSpPr>
        <p:spPr bwMode="auto">
          <a:xfrm>
            <a:off x="5258473" y="4470307"/>
            <a:ext cx="1295400"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chemeClr val="bg1"/>
                </a:solidFill>
                <a:latin typeface="Calibri" pitchFamily="34" charset="0"/>
              </a:rPr>
              <a:t>Regulatory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2" grpId="0" animBg="1"/>
      <p:bldP spid="37" grpId="0"/>
      <p:bldP spid="38" grpId="0"/>
      <p:bldP spid="40" grpId="0"/>
      <p:bldP spid="41" grpId="0"/>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486f260fb185a6eac0373c371f593653c38d87"/>
  <p:tag name="ISPRING_ULTRA_SCORM_COURSE_ID" val="0E1C8D4E-9A17-4024-B57B-40985F7068C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PJ6gUQxTTS9zwMAAPkNAAAdAAAAdW5pdmVyc2FsL2NvbW1vbl9tZXNzYWdlcy5sbmetV91u2zYUvi/QdyAEFNgulrYDWhSD44C2GFuILLkiHScbBoGRGIcIRXr6cZtd9Wn6YHuSHVF2YqcdJNW7sGDS/r7z851zRA7OPmcKbUReSKNPnbcnbxwkdGJSqVenzoKd//LBQUXJdcqV0eLU0cZBZ8OXLwaK61XFVwK+v3yB0CATRQHLYlivntZIpqfOfBSPw9kcB9exH07CeORNnOHYZGuuH5BvVuanX99/+Pz23fufB6+3uC40dIZ9/5AIWaZ3bzoQBSwK/RjYiB8H5Io5w/rZDxcumO8FxBluv/RDzyNy6QzrZytuEUUkYDH1PZfEHo2DkNlc+IQR1xlemwrd8Y1ApUEbKT6h8k6AjqXMBSqUTO0PiYENXYk2Y26El14wiVkY+jQmgbvbcYZEp8jN+Seojp4sEaYkAoKcFyL/AWxspbZwhJXqxzD1JlMfPqx2YSpXdwo+ZV8/5iQAtYRuQ80IpXhC4lF4BTpBWYV9EOEFVNNFH8Q1oVABhLZhAnzpTTDzwqCuoIhQFnnjx/JJuEZGqwfEkwRwaJ2LjTRVATt1RYm0KaSinxVKPi6gcD3sf6dIG0IktS3XldwIcCFP23WBlhkTt1bm48L7PT7Hnk/cGKRyw2XMbC/XxjhUvzYl4kqZOgCwy9MN14lANyLhFZTSA/wtlan925pD2LUnf1Xyb8TLbee82jZd4JKrVyfHueYxH4bFkue6Qwc9ozpo+W+DzaoCIi1Lka3Ltij2MnHyv3hxbFxzTOl/BtVFlyMjema/bzgUSpxE8FqDbh9J0x1BZlAfMNYyLlV3lBecg6F5LgoY8SJHnr7tYfMSsnYAv4Rs9sAvyYh6rM6PuClk2fo6sUlutPq+vgm8v5UoxZPGN+LWQO8qwTcgAOzLohH95AeM9RJzNxXr8bU/Y7csATi04iWclRC4pGQG8acdOBczsstgMxoPMrE0lUrtKFLy3o5H0KbKmoSsG50ao7e5yeyu4sWuD5rpfHaMF01wUWN0vmewjZQSHI2n0EKW3mc09vGIQEUHBmW8TO5gvN+aSqcdiZpzkUvOMZBts0MFz5O7f7587cjxzJNmF213f+tFAp1WjwfySPZHYEpR/NlGwvDoEGcXXVDbc+QO1/FYaQXcJg8zhsfTGWhMraSmypP2t/Y+wwxHF9Dn9tDjDGc8v4chwYxRvVhsyHUhlP2sPx2pq1JJLfpgjxuRdcDMm8fYde39Am4WSib3zaslRdwOqvqioeCi0ZVsPMUBzJBnfCKVZU9CO7Z3HQsN16yf2m3z7RR/XBX2kjZ4vXdn+xdQSwMEFAACAAgA8nqBRCL/h8rVAwAA3Q8AACcAAAB1bml2ZXJzYWwvZmxhc2hfcHVibGlzaGluZ19zZXR0aW5ncy54bWzVV91u2zYUvvdTEBp6WSvpkiU1ZAdBIiNGHduzlK3FMAS0dGxxoUiVpOy6V3uaPdieZIdi4ti108krMqTIhaOjc77z/1EMzj7lnMxBaSZF2ztsHngERCJTJmZt7ybuvj71iDZUpJRLAW1PSI+cdRpBUU4401kExqCqJggjdKswbS8zpmj5/mKxaDJdKPtW8tIgvm4mMvcLBRqEAeUXnC7xxywL0F6n0SAkcKJrmZYcCEsxBMFsdJR3OdWZ5zu1CU3uZkqWIr2QXCqiZpO298Ppuf170HFQlywHYZPTHRRasWnRNGU2Hsoj9hlIBmyWYeAnRx5ZsNRkbe/NkUVBbX8bpcJ2OVCLciExGWHu4XMwNKWGukfnz8Anox8ETpQuBc1ZEuMbYvNve5fxbdTvXYa3g2EcRrdX8XXfxbCHURy+j/cwintxP9xHvy781YdROO73Bu9u4+GwH/dGj1ZY0Y2CBP5mxQKsrCxVAquCBSYr84mgjOOwfVFGDQbHlVM1g1h2GTZxSrkGj/xRwOznknJmljjVBzjVdwDFuS4gMWPbtrZnVAneI5wDxMCwl6uROH67GomT043Ufef9Ma2dUQbUGJpkODwoq0IL/HXRg9pUio3U7DOZSJ6uEoJ8AumA5rC2EtEdE13UPPTIFJvAMdVzxSj3CDOYerIy1uVEG2aqJeyuaxLEwmUHch1tlSLJqNIbFV9V3Q5+0vltIA3o310pnOgp1V9lyVOylCXh7A6IkQTbXOb4XwZkfZnIVMm8kuK6G6I5w+DmDBaQntVx9AFd5CVaItMUHIzz8LFkn8kEplIhLtA5chLKmXb4zb2AC6r1Iyh9iPGVW5He4DJ8/8omSNM5Fcme4DgbkBfmOfAp5i4kuuBcYjXXILAyCS01VP1JWVqp1Umztu+Mzqum20ZWoNhuhvE4THyR4BQzUUJdwIQKIgVfEpogU2g7QnMmS40SNywOWv+nAJ0pYaIKdYbLhs5UCqoO2sHhmx+Pjn86OX3bavp///nX668a3bPniFPrzdHnxZP0XM/qC5L+F6OvUPWWbVeq3E5ouuV09/FzT5PbRBL4luB2811Fyy+R7qLwfHxxRcZhdNOPo1adYRhIggVLMpymqf1YqWMzvImxHWEd1dE4/KVWGNiXWpsQRrXghrXyeFdHa+yOgdHaEVDrPKFKIIl/F6oDPG9m7nDDE4eznOEGfRdU8tRWfzsL/S9M8k1fTo6GnolJgKokw44+2xS8eKZ+zvK+pIq5p9VdZ+NyE/g7r5H2Tc4Ey7GO9ktkdffsHB8d4HVp56tGA9E2r+Sdxj9QSwMEFAACAAgA8nqBRI0O8Ly9AgAAVQoAACEAAAB1bml2ZXJzYWwvZmxhc2hfc2tpbl9zZXR0aW5ncy54bWyVVm1v4jAM/r5fgbjvdPfKTsqQNsZJk7jbtE37nramjUiTKnHZ8e8vSZM1BTp6WJOI/Ty2YztmRG+ZWFxMJiSTXKpnQGSi0FYTdBOWX0/TBlGKWSYFgsCZkKqifLr49Mt9SOKQ51hyB2osZ0Mz6MLM3WcMxcf4PrcyRMhkVVOxX8tCzlKabQslG5GfTa3c16A4E1uDvPw5X64GA3Cm8R6h6uW0urIyjlIr0BpsSj9WVs6yOE2Bh0iX7jOS04X6+PYHtB3TDB3t5rOVIVpNC+gX+erGyjBeGO/9rsytfExA+IsG+vWLlUEop3tQfed336wMMmTd1P8zI7WShS1on/NxE985XNLcPD+b1aWVswR7IRvobBd8edxd7yKQ/xq/e2Kfq5L80db1YCHYpqccFqgaIEk4tTZdyreHBs37CPZY02EeTc6PtNGw2FCuPaxTdsAneGMij1Fe00FeJW8qWLYJx8i+oSMsl7duWcTYd12Uo4KdV3ZXiZQd8o8p7BEyUnbIZ85yeBB8fwQ/tLSc0ORb6tsZ1d9n32uAMYOg5ph71+EUrDbU2r5dHcX2ioCpZA4LbfN5YRXYzpHE6dqckqOkiKA7VlBkUvy2uHT/jFBrkhzo/aydniyCDDmcGjiXolnTcb/c+eJsPUj7s9DdrT1P0Gzx6ylFpFlZmZ8lPZ14nnkmpi7T5DTD7kkDB3UvNjLiuNhDpIqqLagXKfnYMEIi6LHuZfu6huAkiWpAktNVJt7JqfKLpkpBrUzXGISp6etaXMmKkps/fGXwBnkw+rYMWFsqlsafoOx9KiOFnwGgKivDzLaH1lI1HBmHHXBvjRTuxkNXI9pM+NC83eAaNhhPnNeMGkm/KbpR6W+QSH8C/2rS6jk+sIyYeqSpdjfrvfuwhiPXvc0ctpkdvniRubOfpZ5nYz8uoVHafyf/AVBLAwQUAAIACADyeoFETmva9qsDAADuDgAAJgAAAHVuaXZlcnNhbC9odG1sX3B1Ymxpc2hpbmdfc2V0dGluZ3MueG1s1VdRc9o4EH7nV2jc6WNx0kublDFkMokzYUqBA+eunc5NRlgLViNLriRD6dP9mv6w/pKurISEkqTmru1dhwfwevfb3W/Xn3B0+CEXZA7acCXbwW5zJyAgU8W4nLWD8+T0yUFAjKWSUaEktAOpAnLYaURFORHcZGOwFl0NQRhpWoVtB5m1RSsMF4tFk5tCu7tKlBbxTTNVeVhoMCAt6LAQdIlfdlmACTqNBiGRN71SrBRAOMMSJHfVUXFmcxGE3mtC08uZVqVkx0ooTfRs0g4eHRy5z7WPRzrhOUjXm+mg0ZltizLGXTlUjPlHIBnwWYZ17+8FZMGZzdrB0z2Hgt7hJkqF7VugDuVYYS/SXsHnYCmjlvpLn8/CB2uuDd7ElpLmPE3wDnHtt4OT5GLc657EF/1BEo8vzpJXPV/DFkFJ/DrZIijpJr14G/+68GdvhvGo1+2/vEgGg17SHd5EIaNrhEThOmMRMqtKncKKsMhmZT6RlAvcta9oNGBxWwXVM0jUKcchTqkwEJB3Bcx+L6ngdolLvYNLfQlQHJkCUjtyY2sHVpcQ3MB5QCwMZ7laiWcvViuxf7DWeuiz37R1Z5URtZamGS4P2qrSovC26dptquRaa+6aTJRgq4amyLLAXo40pyIg3GJv6equdQzYUy6Qfxe725xKu9FcmlFt1jhc8ehWOe287SsL5i/fnDfd5/qnKgUjS1USwS+BWEVwcGWOvzIgtx8PMtUqr6yCGkuM4AzInMMC2GGdRG8wRV5iJEpHIcD6DO9L/pFMYKo04gKdo8ignRuP39wKuKDG3IDS6xof+6Xv9k/i149dg5TNqUy3BMdpQ17YH4FPsXepMIUQCtm8BYHMpLQ0UM2HcVa51Wmzdu6Mzquhu0FWoDhujvV4TLyR4hZyWUJdwJRKoqRYEpris2/cCs25Kg1a/LJ4aPOPCvShhMuq1BkeKJhMM9B10HZ2n/629+z5/sGLVjP8/PenJw8GXenhUFCXzQvi8b2CWy/qK9n9RtAD4rsRe6p07jaUbSS9+0C5Er5NIYlCJzt3K1gltD9HwMbx0ej4jIzi8XkvGbfqjLevCFKQZrgfU/eHok7M4DxBguM6rsNR/EetMpDpWrsdj2vBDWr18bKO18gL+/CWqNc6IaiWKMu/hGsfT5CZP67wDBE85/hM/BLicN9z+u915adow8P/brxyfC9tAKrTDGf0w+b636vpdyXs/8SBv1q9M6y9JEThna9jDbSvv6N2Gl8AUEsDBBQAAgAIAPJ6gUTeHfV+mAEAAB8GAAAfAAAAdW5pdmVyc2FsL2h0bWxfc2tpbl9zZXR0aW5ncy5qc42Uy27CMBBF93xF5G4rRJ/Q7lChUiUWlcqu6sIJQ4hwbMt2UlLEvzc2r9iZlHo2+Opw5xF5tr2oPiQh0XO0db/d/d2/Ow2sZlQB177OOvTc6kSzbAHzLAeWcSABUlpkSZmGk747I5gz4c41rj4MSN3wIwKB5cm/ISoE1BhYIuA3Bm4w8ef4716jrX1LjUHHhTGC9xPBDXDT50Ll1DHk6tWdZosBLEpQF9AlTcAzHbrTRZ4dH4Y2mlwickl5NROp6Mc0WadKFHzRlX9VSVD1J1/vgcHT8GXq2bFMmzcDeZh4OrLRTUoFWsMh7+PUBgozGgNr+A7c+QP1jNsNBXSZ6cwc6fGNjSYtaQqtKY3GNnyM116taQ5ttDkDG7Mn7m5teASjFaiW1eTehgcKWch/fECpRGon0kLbMz+hTNBFxtND6oENlLPFWtuu6Z0bdeVPiPeERPCEVtjry7tWB/bwA82gL1cHaWdYWoaJWF6BgRIBgxV5rMaEe8TePyNCjaHJKq/XQ70c6zFQtQY1F4LV5X9dKjTM1dv9AlBLAwQUAAIACADyeoFE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8nqBRHbUUCiCAAAAlQAAABwAAAB1bml2ZXJzYWwvbG9jYWxfc2V0dGluZ3MueG1sLcsxC8IwEAXgvb8i3K42pYJD0y7iaIfG+QjtIYHkriRB9N8b0O3x3veG6R2DelHKXtiAPragiFfZPD8NPOztcAGVi+PNBWEywAJqGpshyOrCQqVUmNUe3IeSpVhDobuLVfplT3XE7GtL+CM4X2eLwsEzoT53HbZ9q3WP5f+F09h8AVBLAwQUAAIACABsgXNE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DyeoFEB6OZZCwIAAAnOAAAKQAAAHVuaXZlcnNhbC9za2luX2N1c3RvbWl6YXRpb25fc2V0dGluZ3MueG1s7RvbbqNI9n2+ouTVSDMv8QVfR26vuJQT1L6NIUn3rFYIm0qMgikvlN2dkR/2a/bD9kv2VAExEMeB9DytCErUnDr3W1Vx1MPwyfXVfcjo1v3TZi71DcKY6z+Go58QGq6pR4NFQELCwvoJcu/6Dv2m+w+UwwAaMtt37MBR+Wo4aqCx+EH9ntzX+vDWVtot1GvjFu4jDXdUWBtI2kBSYU1rNdVhPcci4huQNfHZea7Demb1NYHuhyRguu+Q7yMpi51eylpwHdiOC3jhqNvmzzGRetTa/EHtZqfXwceWLElSF6kdrak1jr3eoCc3EW60Ow3pqPRbUktCzU6nOegem71WR4K38aALXNp40EXtXrvd0o4t3AJqJMuK1lKPPWnQbMogDfcH6nE8VnqNBmo2m1JbO3a60lhpIMCWgIcs9bkDJU1SpO5RVuRmX0JjdayM20es4a7aQf0W7jYax7aiSI3Gybkn69LuOkELm5O48x2GZ0NwdpXnVv1Mcg3X+yAAZJNsd57NCPLtLflUc41dAFlqhS6AiQVLzySw5trctKjvuT6xmp1Wy2q0G81m22IxcS3OYZHvCcdE9Sw0AgKYyxsZQgxS6T4ICeJiUCKm3R7EYoZ1gZsQCmPS1ZSGI9f5VFvtGaP+1Zr6DCy88mmwtb3a6G9RwsXuKEJJDyQoQ/dgr8lJXE/8FCWLZUERwHOJaE23O9t/ntBHerWy10+PAd37TiE1N887EoB7nwC7Meip+KIgzw2ZDiHO6If7/ClOtoMmFxKuXhfzpxClZ6+Il0hsiJ8SdCeR73skR3pwQ5cJUrnJn0ukO/uRZAPQl/lzmcYHKdmo9fjzPhEj3xmgS7xntC6ii5rNCol67EUqutvvyubTLqCP3NlZuvcD/ULnUWhZ/iPXsMGfQkTcQC6wUJRitwn7tRxi/JrvJcMtSIHgpptLDBIsF4qlzqcLefbVmsyv55aiX9dGalSViJflL61u/3uz0/11WI/pCnIypvJkkuWFBLNOoxivmbmcTyxgiCfWDH8xayP+tzTp/Nac6DNcG8X/KM1gscR3tRH/W4T0drnEM9MyJrqGLd2wZrDbcL9MsIm12ugr3aONfSCIUXRwyTfENgRBe3YDgkLPdcQCb9muvycF5GlL+V6fXVvmfD4xLDzTEkhthH0HaYH9DdKhPKOlbOAl8Ahs2H4/Rm6J+AsOSPa80kxu9OubCfyaXJEb93HjwS/7gDYLPIP4Eb8A4RQbhnyNLWX+BSIHGTcvSTT/DIn2uSTRV2xAZmCjANlMvtOvZVOfz3hyLbFhLnX1JbPWts/PHM/IXq+BDsHucXDpPgQITzbiRDkWlhZk4N9vIa11eXImhSOeyPVFMj+6BwJaBE6hSEFZqVjjsfr9Vv/DGsv6BGsWBE+b31umqHouz4by8ClDtudRbgaItp2D7a8JWpG1vYcUewY0x3UE2s4G47ky/9q7fyKbxaX1c1yVMw1/+fnqh7XTzQm0lXs78IuVWI5bpjO8NnkLR01QnR9L2Xu2pPxx9Vcp8hdYt5AN403TisTox+3KqfABowzIe7yEjRHageLSUkR4ChkDPXBru14pQn02BnHiUg2n9wDxm04pBnfgxAyHO3BuORb3WDF0k7uLrPhJsgCxcHsUwPNB5+d9j8AN7SXwK/JAobg9Yh8gJAB3wygTrj4mr2yEkxbKG126J8eMZqDWo/jmgUAxz93yI3UxtrdTnHgz6qMZl9zTveeIpuW5T6KXQqj228gzuyhskdyHgG4F1LPDpEqibv73H1QkMnEZyV2kZBbga2B5qd5AjQkJE9OwJrKCIdlnFG1ttt7AjvDAD9HFeUXHLQ2PZeAXu8kgdrDe/Pff/ynOJqdPBEUx9LeyfKAUeSPBL/z+MaOMhP8swMeUlSypeClIGJ9WE9Lih1cR1diXsmnK6s0UAm+IONN9sC60+6eZTOXlZ2gH4ixVG03t4AnaiUmpV5aRMJ8nCCutw+kQv2f8k0pJ8h9urNx4U19YsqaJ2w3cazx3/RTtTw6yUfwhA3lwzSnBT72RZ9BwciyJ47LyPEXLT2ob6jJ6P1Xl4ewO8AI4XRnhSkr3LHMD9VlAvQW/u7/+WAUI/FPDyiMjFvBLS/KWxgg39FscuxgrDcljLkCFBT/VjR5sL4yRT8A8+pLAJcdJ48aQPOId9aDVqZE5afzsQp5MVRXxcStN8QJ7pTucueOlk6EpYB5/Bpf6V/gpYB7f4BvAHA75r4jyK2nK5IODYgdpeCp2sW1nggdIxLcB6MTCkrcsDldhwr88hSmdYkAWc0sdMhIbmeluSVzPHJbWuP6GykP/ZUuecprVsxHfaXILp/ytX07gIXOZR97ObmEH1GA6/OL9p1JuHEZfSPPOiKCIPe/Ipxqc9+31Zss/fNdQzONTjbsz+iz9Ft0uaWi8n6UohTaXSbeioYt+Xkqkz9t4OVE0KvfLRMP6Kz8N65ciNIzZvh1Af79dkQBDDrgkSc4sLI29ST413IlDVoISB/aN1TQDtgHePhz5E1kpQCavxNkmKZboJb2+3XvM9ciBeDFOCpDyzWXzhyEUx+XcltmEPLB0dseQ0kUQt7pTKmZbYAr+JpW4p2TafnalZM0xexUK6880q2T3SQk7syElbZqne7pDU5YLe/2MLMB9y/3DenqfhR51ZrR0cd70sfFWNYCqBlDVAKoaQFUDqGoAVQ2gqgFUNYCqBlDVAKoaQFUDqGoAVQ2gqgFUNYCqBlDVAKoaQFUDqBIDKEZ21fypmj9V86dq/vR/NH/Kw4AU+L35fwH/B1BLAwQUAAIACADyeoFEEYB7fHcKAAAwGQAAFwAAAHVuaXZlcnNhbC91bml2ZXJzYWwucG5n7Zl7WFJpGsBP03VqzeZSNqZSzc5lm0m3C+UNHe1iTV5qTElUbKKVBJOSQIWAnpymbYxwsh0bU8ks0UEhKbygQLOmdBllC7kYAaYmKSLj5aCCyBx0d3af/W//Xv84z3ne7/zO+77n/d73e79zzqWD0RFuyz2XAwDgtn/f7q8AYOFxAHirZdkSaITybcsm6LSA+FVEOMDr8BqAhEXYsKgwAKhlrZj+ejEkv31qXwIRAN494zoW6FNh2QCwtnX/7rDD2WizTsxKVK5pezWtvnatbEXy7guVG5+tf3b75s2b+3KvffzurXPbvxDdXvGNe7v4swlfAVGQ2ma9bCzxl//g01orr5NRvdKc/ZqCIOzT7KnR111+0ulM65g8VGrte/weZJp30/4TiluE93Yu6SJIHTuiIZ+7bYepYLb3cTk7FOa+yCXH5YpXCpB8NHMpdMupYOWxrEHaZQUTErxihJoSGGP6dPM7AHCut2pN0zYdNPxg5O2tkLwqDFK3auMjaCR80QcA8MVf1y8EgGXvQOEBNpz/AwCs352/AAC+WTYPz8Pz8Dw8D8/D8/A8PA/Pw/PwPDwP/7/DmcYJAyMUorr7//dXyvzc80OteR5Yd1hIcBPDOdOla8qSh9jefGg9iI/HI/FH8AE1WwDAwidJg81LDR4gWMiX2HB8Gt47kUiZOWOw5NlsrEaCIehRKYJKto7IYKyUz+1cYTW8ROUJnJuQKzgxMaO395gTTY1R8pw4WfExv86JM4VGKV+cO/Rz7tJej0evcFEcoR7FeJ7p7XxUUrUQaECDudbYy7XWKSObJafGySKJMWE0At9+/Ik+rH9IA3Ih7RTS0LYCkqGjcwHgxaM/oFn04tN80pcVRklRf/FVm0+K8fFlcW667VaDKK0GufN0aqZ6GwkAmrl60nZzbXT7+Eukojg21mAaaISF5+veVaD4GT2/9PliBwEgG0mrO/EipeTWwBS/IoBTYW1Xgzlbw8gHIvHion6vlnENABTz9RLyE/Y6bZHqKLw9YA+oah2YshyY01QRYGS6viQE0z0UmIXAKUnszEdrCtLc4iGTcdIXDFQubZkg8RjKpNyO9UReqt2K2AEA9yJYPkzqT7E7alpwRcQnPqH0YF4Lb2OYtQvLLqGNte/k0xygGss+O/o4sV4Nau++CSClD0wViMT9E69BOsqALrTPSCZ78oisBGdIgtF7Tn9QRo8Jyg7GFUfiXQI3bbPLB7LSEE8vD7MOcNilDpuJ75RfrI9YjIQhezlsOgWf0bqXGchL2j5oLTIUqu1pNGrysJ06Nfo60VmpwqikMeWsgM77Km5aB7lTnYIP9m7iDtQuALLVcfRWhy3XUVfqpSk9V1mwVojVDYMqTDxpY5ml3JdP/FKH1JH16KmNClR1RUBhFf9OaS8lmcGknX8tKPhQSCflUK/eGa7n8WkzgVhTvvAEciq4i7kkYWmUI2EFKkY0U13bdpAZmFqSmHcY03SQRnM0og0skv7vVjOp8crAiGPCwJJFMqTRs3OAGMQP1zKf0KJYbsAD7eC9XQo0DmlkXrlKYoi8Y0qDG8fpFL9kaoun1vE1+48BFt1xjx9VGHh7YySLZJHonBPos54kaiuOSQpNOh1fru69VWu+RPO25QjWrRCYj1VL7MNN6nqSWK3xyYoNi8fYo9j9SfVQtimKPcWp3nXwQZim7NAO19wSpn9tce8NwcHgKkfGBQ0l2RKjRmS0KsaM8pQUw4Y4jJhdM/Ozg2Kt6ldVInopQ7wKeEIU0VdRXpqSUq9zWgQelgCwGR/6MkzkJkcb8lTDq8AX11V9G3euOW68ENsl6cale2Dtbl1oqdgw8+1JlkEPpcOIfbHWr8O8U+yUeGv54KrZsHhjauibDvqJMt8kenBkS4Bupmmy5juFj0COUr42zzSAly7re1UNJ/xeYJmqycFJ7fBHWfCax1BO/kgaJ+qHnfXUsbHxQOuIFv65WKKuZaUo8RhUQd4ygRONhkktfHSlaYup2EaMc/7Zdn1XlKtmIgdhurIt8RWz5tLchXzP1SuF7pu9UWAuKBJPcITqIcSg9bqEnVZN7Q3hqqgPV/6AEZe7bHqCSSY814jE3qek6O1TIponyUFJ8S6Dq7ZlcEk0jpZ/DDL+8kg+6RKf/QznIDfxxj21rV30XXVqvp/oueGueUSrNWUydtlCbBf+4adK6yDdUFHg7V1K6/vmPf92aWyvM/w7PZscqax0pNHo6TotCApjkmuw0sC+QTm9qef+Jwbl/Y+hrP8LrlOtkzeVGnPC6kLkAkSAQBJXm5FCwDv8jTr6akVRUl/b+WrpFOSiv/CoI9z0paXWR034ZIiwL2hvPmigRhJ52tn68cXpBhc3IvB1DuoNn3XAuZ3DenHQcLn1EAaxq053L2OCIzbq2iKYT2/dkq9Vlt6NuZrOeO9VyFxyxJazIyz2evtU8kTPaiJctEUllwvRhqeqjJTfc+OOqXkvYuo5KJI02BYj8zQyZSVGbU9kmT3wpgAw3GL/1OEPlbde0n1Augo3TkJgxVIyunsI51o7jFsdzbjqQ/GMaHzCXJwIUgf5ZYS5fK95A0f75H6oOYtwkvG0Z8+EQrXtJCknMBWpKJqt7GdyDKIlDsNeb8rSgzPNbSL3DNlyAeVkJD7z+3Vugq8uiHxPMatQQfcpnStOUUzJmymb+yiousPZSjDR+zjkEY9wMBltKUcvQ3D4QZaQp9YbzfzZ0koezxPsraE6xGpGIJ2SDgB6snPGcdpPyPUUXizO+Cw2v8bib9pXdYjaZNafoRpoqdV7LRfd4TWy2WwyqV9Ky8RtOx6pjBqcH9oUiz8kWmfLQR4YpxViFiWIP64AG35hLv3g3pyxmkN1VwY0s6ubNs/Db8bR0L5h0yLf5eUD34RVPag0BXUOjuaoclZ/SnOcuYqBKShz6xq+yQe8IhRJYs4mkTNvq277EmKs445qgmIIFOOK6yibO/HHUKynvzcBmHbbFXhF72yQk9Ujzu/FrArhkShitK5XxpIJNRfWN31UIURHEclxoQve1P+Jhwkku549FercXhOHOemoi9B0XUNk/3o06WLy2/9S62FsPcIcmHS5728QUyfaaMqquX4VByaudqdxj713vP7hbCZuiXStklOuNn5HXiAmVMBd5pVQ/5bBNRfnzOseho5SLru0NRyhffsfHfLNs/KI3jFD4RympMZyctQDP1kYi4HJfN1DunnH9VI7FH0cj2hozsqn7eNgCE98sRVXaJuah5t8MK4nIROVTvZQHVceGfXPlt9a5jRocqwrBe53pgnPeReSLYcQbaGjIrkp2/kZ8ODicGdoTN1TCXiN+mrtJ1tcnHlXnqz/l/eBB2lVsDPsHnqOmmaqsoYjOJjih5qgR09qOzrPnij+8S3AP4pTl6LPMtjKQp00r/dde6Okkv/eJ/V1wBjTW/SzX+sP5+mmxuShsnXQ1sm/FFcb5Jwek2d/CF2TxW4mG4ekLQmu/dSNWLf4XlK+ctLEl7YthNiGECUaMeMm8GQ4HRNdXCS/bb/rpwAPxS0ytfsH2d0XfdB69P6iv3VDo8D+PdG7eeFHz/8GUEsDBBQAAgAIAPJ6gUSeJJdBSgAAAGoAAAAbAAAAdW5pdmVyc2FsL3VuaXZlcnNhbC5wbmcueG1ss7GvyM1RKEstKs7Mz7NVMtQzULK34+WyKShKLctMLVeoAIoZ6RlAgJJCJSq3PDOlJMNWycLEBCGWkZqZnlFiq2RmbAwX1AcaCQBQSwECAAAUAAIACADyeoFEMU00vc8DAAD5DQAAHQAAAAAAAAABAAAAAAAAAAAAdW5pdmVyc2FsL2NvbW1vbl9tZXNzYWdlcy5sbmdQSwECAAAUAAIACADyeoFEIv+HytUDAADdDwAAJwAAAAAAAAABAAAAAAAKBAAAdW5pdmVyc2FsL2ZsYXNoX3B1Ymxpc2hpbmdfc2V0dGluZ3MueG1sUEsBAgAAFAACAAgA8nqBRI0O8Ly9AgAAVQoAACEAAAAAAAAAAQAAAAAAJAgAAHVuaXZlcnNhbC9mbGFzaF9za2luX3NldHRpbmdzLnhtbFBLAQIAABQAAgAIAPJ6gUROa9r2qwMAAO4OAAAmAAAAAAAAAAEAAAAAACALAAB1bml2ZXJzYWwvaHRtbF9wdWJsaXNoaW5nX3NldHRpbmdzLnhtbFBLAQIAABQAAgAIAPJ6gUTeHfV+mAEAAB8GAAAfAAAAAAAAAAEAAAAAAA8PAAB1bml2ZXJzYWwvaHRtbF9za2luX3NldHRpbmdzLmpzUEsBAgAAFAACAAgA8nqBRBra6juqAAAAHwEAABoAAAAAAAAAAQAAAAAA5BAAAHVuaXZlcnNhbC9pMThuX3ByZXNldHMueG1sUEsBAgAAFAACAAgA8nqBRHbUUCiCAAAAlQAAABwAAAAAAAAAAQAAAAAAxhEAAHVuaXZlcnNhbC9sb2NhbF9zZXR0aW5ncy54bWxQSwECAAAUAAIACABsgXNEzoIJN+wCAACICAAAFAAAAAAAAAABAAAAAACCEgAAdW5pdmVyc2FsL3BsYXllci54bWxQSwECAAAUAAIACADyeoFEB6OZZCwIAAAnOAAAKQAAAAAAAAABAAAAAACgFQAAdW5pdmVyc2FsL3NraW5fY3VzdG9taXphdGlvbl9zZXR0aW5ncy54bWxQSwECAAAUAAIACADyeoFEEYB7fHcKAAAwGQAAFwAAAAAAAAAAAAAAAAATHgAAdW5pdmVyc2FsL3VuaXZlcnNhbC5wbmdQSwECAAAUAAIACADyeoFEniSXQUoAAABqAAAAGwAAAAAAAAABAAAAAAC/KAAAdW5pdmVyc2FsL3VuaXZlcnNhbC5wbmcueG1sUEsFBgAAAAALAAsASQMAAEIpAAAAAA=="/>
  <p:tag name="ISPRING_OUTPUT_FOLDER" val="S:\production\ODOT\Online_Project_2014\Conversions\Product\Postable_content\c2s3p2sign"/>
  <p:tag name="ISPRING_PRESENTATION_TITLE" val="2.3PPT2SignsSigs"/>
</p:tagLst>
</file>

<file path=ppt/theme/theme1.xml><?xml version="1.0" encoding="utf-8"?>
<a:theme xmlns:a="http://schemas.openxmlformats.org/drawingml/2006/main" name="WOU TSE template">
  <a:themeElements>
    <a:clrScheme name="Custom 1">
      <a:dk1>
        <a:srgbClr val="000000"/>
      </a:dk1>
      <a:lt1>
        <a:srgbClr val="FFFFFF"/>
      </a:lt1>
      <a:dk2>
        <a:srgbClr val="B23237"/>
      </a:dk2>
      <a:lt2>
        <a:srgbClr val="D8203E"/>
      </a:lt2>
      <a:accent1>
        <a:srgbClr val="281D37"/>
      </a:accent1>
      <a:accent2>
        <a:srgbClr val="00619F"/>
      </a:accent2>
      <a:accent3>
        <a:srgbClr val="B1B9C1"/>
      </a:accent3>
      <a:accent4>
        <a:srgbClr val="D8203E"/>
      </a:accent4>
      <a:accent5>
        <a:srgbClr val="B23237"/>
      </a:accent5>
      <a:accent6>
        <a:srgbClr val="B1B9C1"/>
      </a:accent6>
      <a:hlink>
        <a:srgbClr val="00619F"/>
      </a:hlink>
      <a:folHlink>
        <a:srgbClr val="B1B9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WOU TSE template</Template>
  <TotalTime>11852</TotalTime>
  <Words>1822</Words>
  <Application>Microsoft Office PowerPoint</Application>
  <PresentationFormat>On-screen Show (4:3)</PresentationFormat>
  <Paragraphs>328</Paragraphs>
  <Slides>46</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arial</vt:lpstr>
      <vt:lpstr>Calibri</vt:lpstr>
      <vt:lpstr>Georgia</vt:lpstr>
      <vt:lpstr>Lato</vt:lpstr>
      <vt:lpstr>Open Sans</vt:lpstr>
      <vt:lpstr>OpenSansRegular</vt:lpstr>
      <vt:lpstr>Roboto</vt:lpstr>
      <vt:lpstr>Times New Roman</vt:lpstr>
      <vt:lpstr>Wingdings</vt:lpstr>
      <vt:lpstr>WOU TSE template</vt:lpstr>
      <vt:lpstr>Traffic Signs, Signals   and Pavement Markings</vt:lpstr>
      <vt:lpstr>PowerPoint Presentation</vt:lpstr>
      <vt:lpstr>Traffic Signs have specific shapes and colors to aid in prompt driver recognition</vt:lpstr>
      <vt:lpstr>Traffic Signs have specific shapes and colors to aid in prompt driver recognition</vt:lpstr>
      <vt:lpstr>PowerPoint Presentation</vt:lpstr>
      <vt:lpstr>PowerPoint Presentation</vt:lpstr>
      <vt:lpstr>PowerPoint Presentation</vt:lpstr>
      <vt:lpstr>PowerPoint Presentation</vt:lpstr>
      <vt:lpstr>PowerPoint Presentation</vt:lpstr>
      <vt:lpstr>Unless otherwise posted…</vt:lpstr>
      <vt:lpstr>Unless otherwise posted…</vt:lpstr>
      <vt:lpstr>PowerPoint Presentation</vt:lpstr>
      <vt:lpstr>Traffic signals </vt:lpstr>
      <vt:lpstr>What is the meaning of…</vt:lpstr>
      <vt:lpstr>What is the meaning of…</vt:lpstr>
      <vt:lpstr>What is the meaning of…</vt:lpstr>
      <vt:lpstr>Smarter Highway System </vt:lpstr>
      <vt:lpstr>Pavement Markings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Western Oregon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2.3PPT2SignsSigs</dc:title>
  <dc:creator>WOU ODOT TSD</dc:creator>
  <cp:lastModifiedBy>Megan McDermeit</cp:lastModifiedBy>
  <cp:revision>534</cp:revision>
  <dcterms:created xsi:type="dcterms:W3CDTF">2000-12-19T00:54:52Z</dcterms:created>
  <dcterms:modified xsi:type="dcterms:W3CDTF">2023-05-08T18:39:29Z</dcterms:modified>
</cp:coreProperties>
</file>