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1" r:id="rId6"/>
    <p:sldId id="276" r:id="rId7"/>
    <p:sldId id="264" r:id="rId8"/>
    <p:sldId id="273" r:id="rId9"/>
    <p:sldId id="280" r:id="rId10"/>
    <p:sldId id="265" r:id="rId11"/>
    <p:sldId id="275" r:id="rId12"/>
    <p:sldId id="274" r:id="rId13"/>
    <p:sldId id="270" r:id="rId14"/>
    <p:sldId id="267" r:id="rId15"/>
    <p:sldId id="268" r:id="rId16"/>
    <p:sldId id="279" r:id="rId17"/>
    <p:sldId id="269" r:id="rId18"/>
    <p:sldId id="272" r:id="rId19"/>
    <p:sldId id="271" r:id="rId20"/>
    <p:sldId id="277" r:id="rId21"/>
    <p:sldId id="278" r:id="rId22"/>
    <p:sldId id="260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85294" autoAdjust="0"/>
  </p:normalViewPr>
  <p:slideViewPr>
    <p:cSldViewPr snapToGrid="0">
      <p:cViewPr varScale="1">
        <p:scale>
          <a:sx n="97" d="100"/>
          <a:sy n="97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987-9DD8-1A4C-A1C2-09E385DB9FE6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93D86-A1A0-0C4B-A423-19186D98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7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 and Path Restrictions can be caused by many things.  </a:t>
            </a:r>
          </a:p>
          <a:p>
            <a:r>
              <a:rPr lang="en-US" dirty="0"/>
              <a:t>They can be categorized into Environment, Vehicles and other Roadway Users, including pedestrians.</a:t>
            </a:r>
          </a:p>
          <a:p>
            <a:pPr eaLnBrk="1" hangingPunct="1">
              <a:buFontTx/>
              <a:buNone/>
            </a:pPr>
            <a:r>
              <a:rPr lang="en-US" altLang="en-US" sz="1200" b="1" dirty="0">
                <a:latin typeface="+mn-lt"/>
              </a:rPr>
              <a:t>Environmental:</a:t>
            </a:r>
          </a:p>
          <a:p>
            <a:pPr eaLnBrk="1" hangingPunct="1">
              <a:buFontTx/>
              <a:buNone/>
            </a:pPr>
            <a:r>
              <a:rPr lang="en-US" altLang="en-US" sz="1200" b="0" dirty="0">
                <a:latin typeface="+mn-lt"/>
              </a:rPr>
              <a:t>Weather Conditions-Curves-Hillcrests-Intersections-Buildings-Fences</a:t>
            </a:r>
          </a:p>
          <a:p>
            <a:pPr eaLnBrk="1" hangingPunct="1">
              <a:buFontTx/>
              <a:buNone/>
            </a:pPr>
            <a:r>
              <a:rPr lang="en-US" altLang="en-US" sz="1200" b="0" dirty="0">
                <a:latin typeface="+mn-lt"/>
              </a:rPr>
              <a:t>Trees-Bushes-Signs-Traffic controls: Red Lights, Stop/Yield Signs-Intersections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+mn-lt"/>
              </a:rPr>
              <a:t>Narrowing Lanes-Surface Conditions-Rain-Ice-Snow-Water-Loose Gravel -Sand –Leaves-Oil</a:t>
            </a:r>
          </a:p>
          <a:p>
            <a:pPr marL="0" indent="0" eaLnBrk="1" hangingPunct="1">
              <a:buFontTx/>
              <a:buNone/>
            </a:pPr>
            <a:r>
              <a:rPr lang="en-US" b="1" dirty="0"/>
              <a:t>Other Vehicles: </a:t>
            </a:r>
          </a:p>
          <a:p>
            <a:pPr marL="0" indent="0" eaLnBrk="1" hangingPunct="1">
              <a:buFontTx/>
              <a:buNone/>
            </a:pPr>
            <a:r>
              <a:rPr lang="en-US" altLang="en-US" b="0" dirty="0">
                <a:latin typeface="+mn-lt"/>
              </a:rPr>
              <a:t>Parked Vehicles-Trucks-Busses-Stopped, Slow-moving Vehicles-Turning vehicles</a:t>
            </a:r>
          </a:p>
          <a:p>
            <a:pPr marL="0" indent="0" eaLnBrk="1" hangingPunct="1">
              <a:buFontTx/>
              <a:buNone/>
            </a:pPr>
            <a:r>
              <a:rPr lang="en-US" altLang="en-US" b="0" dirty="0">
                <a:latin typeface="+mn-lt"/>
              </a:rPr>
              <a:t>Vehicles Entering the Roadway-Less than Four Seconds following distance</a:t>
            </a:r>
          </a:p>
          <a:p>
            <a:pPr marL="0" indent="0" eaLnBrk="1" hangingPunct="1">
              <a:buFontTx/>
              <a:buNone/>
            </a:pPr>
            <a:r>
              <a:rPr lang="en-US" b="1" dirty="0">
                <a:latin typeface="+mn-lt"/>
              </a:rPr>
              <a:t>Other Users: </a:t>
            </a:r>
          </a:p>
          <a:p>
            <a:pPr marL="0" indent="0" eaLnBrk="1" hangingPunct="1">
              <a:buFontTx/>
              <a:buNone/>
            </a:pPr>
            <a:r>
              <a:rPr lang="en-US" altLang="en-US" b="0" dirty="0">
                <a:latin typeface="+mn-lt"/>
              </a:rPr>
              <a:t>Pedestrians-Animals-Bikes-Motor Cycles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2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Path-crosswalk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73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 and Vision-curve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2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Vision-intersection design and divider</a:t>
            </a:r>
          </a:p>
          <a:p>
            <a:r>
              <a:rPr lang="en-US" dirty="0"/>
              <a:t>Path-intersection and divider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9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Path-red light-stopped traffic</a:t>
            </a:r>
          </a:p>
          <a:p>
            <a:r>
              <a:rPr lang="en-US" dirty="0"/>
              <a:t>Vision-trailer in intersection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15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 and Vision-truck on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88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Path-bicyclists and stop sign</a:t>
            </a:r>
          </a:p>
          <a:p>
            <a:r>
              <a:rPr lang="en-US" dirty="0"/>
              <a:t>vision- trees and bushes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71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Path-stop sign-pedestrian on right, and black truck sticking out</a:t>
            </a:r>
          </a:p>
          <a:p>
            <a:r>
              <a:rPr lang="en-US" dirty="0"/>
              <a:t>Vision-parked cars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41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Path-closed lane-barrels</a:t>
            </a:r>
          </a:p>
          <a:p>
            <a:r>
              <a:rPr lang="en-US" dirty="0"/>
              <a:t>Vision-parked cars-sign-trees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9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Path-stopped traffic-yield sign</a:t>
            </a:r>
          </a:p>
          <a:p>
            <a:r>
              <a:rPr lang="en-US" dirty="0"/>
              <a:t>Vision-truck on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8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Vision- rain</a:t>
            </a:r>
          </a:p>
          <a:p>
            <a:r>
              <a:rPr lang="en-US" dirty="0"/>
              <a:t>Path- car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Brick wall on the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56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 slight curve in road, center median</a:t>
            </a:r>
          </a:p>
          <a:p>
            <a:r>
              <a:rPr lang="en-US" dirty="0"/>
              <a:t>Vision- trees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208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/>
              <a:t>Search-for restrictions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/>
              <a:t>Identify- does it affect my sight or path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/>
              <a:t>Manage-adjust speed and/or position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 an Intro to SIM.  Interactive video gives students an opportunity to tell you what they are seeing and how they would respond. Full SIM application comes in Chapter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Lane positions are covered in Chapter 2.  When discussing responding, address moving to the left or right vs lane position, until later.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Cars-stop sign-intersection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2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Trucks</a:t>
            </a:r>
          </a:p>
          <a:p>
            <a:endParaRPr lang="en-US" dirty="0"/>
          </a:p>
          <a:p>
            <a:r>
              <a:rPr lang="en-US" dirty="0"/>
              <a:t>Other examples that can block both are parked vehicles, hills, curves, and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3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identify the restrictions and if they are blocking their path or vision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7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 restriction-lane ends and cars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07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Path-intersection/railroad crossing</a:t>
            </a:r>
          </a:p>
          <a:p>
            <a:r>
              <a:rPr lang="en-US" dirty="0"/>
              <a:t>Vision-Bus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9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 restrictions- pedestrians and bicyclists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06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Path-crosswalk</a:t>
            </a:r>
          </a:p>
          <a:p>
            <a:r>
              <a:rPr lang="en-US" dirty="0"/>
              <a:t>Vision-truck on left and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93D86-A1A0-0C4B-A423-19186D98E5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9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8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83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2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47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9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63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627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30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hyperlink" Target="https://vimeo.com/534114860" TargetMode="External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BA9C2-18B9-4D67-8109-0661CB28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964" y="631772"/>
            <a:ext cx="5640070" cy="7413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Restrictions and SIM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5" y="1475726"/>
            <a:ext cx="9698429" cy="507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8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" y="0"/>
            <a:ext cx="12160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1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7882"/>
            <a:ext cx="12188226" cy="516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93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5" y="978945"/>
            <a:ext cx="10797390" cy="554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07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149032"/>
            <a:ext cx="88773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3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57" y="699762"/>
            <a:ext cx="791768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1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91" y="780523"/>
            <a:ext cx="8694618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6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830938"/>
            <a:ext cx="76962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207801"/>
            <a:ext cx="8648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40" y="771697"/>
            <a:ext cx="7697719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15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726" y="804368"/>
            <a:ext cx="839654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7E2C3-3DB8-458D-BB7B-E5A654752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1205552"/>
            <a:ext cx="4088675" cy="1671374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Vision Restrictions Defined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0FE72-0622-454E-9E0F-0A0A2B15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876926"/>
            <a:ext cx="3976915" cy="346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 condition that blocks your view is a vision restriction. They always limit your ability to gather information about the condition of your intended path.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5" y="1205552"/>
            <a:ext cx="69056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55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01" y="838990"/>
            <a:ext cx="7755598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46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13" y="816927"/>
            <a:ext cx="7798173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31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D186-6B6D-C744-A689-E5B90204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1152176"/>
            <a:ext cx="10515600" cy="810737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Search, Identify and Manage (SIM)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498BC-443E-BF4C-8B75-6DA91F997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“SIM” is the process used to gather information and respond to vision and/or path restrictions.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to the Target Area for any restrictions</a:t>
            </a:r>
          </a:p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the solutions needed to manage restrictions and start to apply them</a:t>
            </a:r>
          </a:p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Manage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your space by reevaluating and adjusting your solutions before reaching the point of no return</a:t>
            </a:r>
          </a:p>
          <a:p>
            <a:pPr marL="0" indent="0" algn="ctr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689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43DF-D94B-8C4E-86AF-F70C7F286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5565"/>
            <a:ext cx="10515600" cy="81073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 to Using the SIM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8187" y="6406344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Link to video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ntroduction_to_SIM (1)">
            <a:hlinkClick r:id="" action="ppaction://media"/>
            <a:extLst>
              <a:ext uri="{FF2B5EF4-FFF2-40B4-BE49-F238E27FC236}">
                <a16:creationId xmlns:a16="http://schemas.microsoft.com/office/drawing/2014/main" id="{2D77D316-C100-CCDD-D269-F2AC0B6CB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7118" y="1665339"/>
            <a:ext cx="74777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4314-9C1E-4602-96F4-A942346A6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143" y="1371600"/>
            <a:ext cx="3543236" cy="1625198"/>
          </a:xfrm>
        </p:spPr>
        <p:txBody>
          <a:bodyPr>
            <a:no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Path Restrictions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387E4-E356-472D-9C6D-BF9AFE615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2143" y="3429000"/>
            <a:ext cx="3690257" cy="2334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Path restrictions temporarily or permanently prevent you from occupying space.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5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DC82-A41B-46B1-86FD-DBF68D775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72" y="789959"/>
            <a:ext cx="3800014" cy="2103875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</a:rPr>
              <a:t>Vision and Path 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F9AF-761A-4320-96E1-4182376B9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72" y="2893834"/>
            <a:ext cx="3506816" cy="1414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things can block both your vision and path.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385" y="1269009"/>
            <a:ext cx="74151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3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27CD89-B844-41CB-3E5A-FA51C3E7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792" y="1358651"/>
            <a:ext cx="7588910" cy="83813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Vehicle Space Location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9F473-E1F9-FAAD-4C3E-20FF974E6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47" y="2756149"/>
            <a:ext cx="105973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3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C58F-4E1F-430F-8CF2-798837F3D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240" y="1384854"/>
            <a:ext cx="9560559" cy="2044146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Vision or Path Restrictions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9A83C-8CAD-453D-B2F5-C46E5EAF4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38455"/>
            <a:ext cx="10515600" cy="4364736"/>
          </a:xfrm>
        </p:spPr>
        <p:txBody>
          <a:bodyPr>
            <a:normAutofit/>
          </a:bodyPr>
          <a:lstStyle/>
          <a:p>
            <a:endParaRPr lang="en-US" sz="7200" dirty="0"/>
          </a:p>
          <a:p>
            <a:pPr marL="0" indent="0" algn="ctr">
              <a:buNone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</p:txBody>
      </p:sp>
    </p:spTree>
    <p:extLst>
      <p:ext uri="{BB962C8B-B14F-4D97-AF65-F5344CB8AC3E}">
        <p14:creationId xmlns:p14="http://schemas.microsoft.com/office/powerpoint/2010/main" val="48590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" y="0"/>
            <a:ext cx="121615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4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B163C6-495B-4453-B4F3-31B961946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16" y="1260496"/>
            <a:ext cx="11610768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5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468" y="855075"/>
            <a:ext cx="8521064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73583"/>
      </p:ext>
    </p:extLst>
  </p:cSld>
  <p:clrMapOvr>
    <a:masterClrMapping/>
  </p:clrMapOvr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2649</TotalTime>
  <Words>438</Words>
  <Application>Microsoft Office PowerPoint</Application>
  <PresentationFormat>Widescreen</PresentationFormat>
  <Paragraphs>89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Georgia</vt:lpstr>
      <vt:lpstr>Lato</vt:lpstr>
      <vt:lpstr>WOU TSE template</vt:lpstr>
      <vt:lpstr>Restrictions and SIM</vt:lpstr>
      <vt:lpstr>Vision Restrictions Defined</vt:lpstr>
      <vt:lpstr>Path Restrictions Defined</vt:lpstr>
      <vt:lpstr>Vision and Path Restrictions</vt:lpstr>
      <vt:lpstr>Vehicle Space Location Map</vt:lpstr>
      <vt:lpstr>Vision or Path Restrictions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Search, Identify and Manage (SIM)</vt:lpstr>
      <vt:lpstr>Introduction to Using the SIM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and Path Restrictions and SIM</dc:title>
  <dc:creator>Sharon Rothacker</dc:creator>
  <cp:lastModifiedBy>Megan McDermeit</cp:lastModifiedBy>
  <cp:revision>30</cp:revision>
  <dcterms:created xsi:type="dcterms:W3CDTF">2020-10-02T22:37:29Z</dcterms:created>
  <dcterms:modified xsi:type="dcterms:W3CDTF">2023-06-05T18:27:38Z</dcterms:modified>
</cp:coreProperties>
</file>