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60" r:id="rId1"/>
  </p:sldMasterIdLst>
  <p:notesMasterIdLst>
    <p:notesMasterId r:id="rId33"/>
  </p:notesMasterIdLst>
  <p:sldIdLst>
    <p:sldId id="343" r:id="rId2"/>
    <p:sldId id="258" r:id="rId3"/>
    <p:sldId id="342" r:id="rId4"/>
    <p:sldId id="380" r:id="rId5"/>
    <p:sldId id="408" r:id="rId6"/>
    <p:sldId id="403" r:id="rId7"/>
    <p:sldId id="357" r:id="rId8"/>
    <p:sldId id="346" r:id="rId9"/>
    <p:sldId id="367" r:id="rId10"/>
    <p:sldId id="383" r:id="rId11"/>
    <p:sldId id="377" r:id="rId12"/>
    <p:sldId id="374" r:id="rId13"/>
    <p:sldId id="389" r:id="rId14"/>
    <p:sldId id="381" r:id="rId15"/>
    <p:sldId id="382" r:id="rId16"/>
    <p:sldId id="405" r:id="rId17"/>
    <p:sldId id="384" r:id="rId18"/>
    <p:sldId id="359" r:id="rId19"/>
    <p:sldId id="385" r:id="rId20"/>
    <p:sldId id="372" r:id="rId21"/>
    <p:sldId id="370" r:id="rId22"/>
    <p:sldId id="347" r:id="rId23"/>
    <p:sldId id="409" r:id="rId24"/>
    <p:sldId id="362" r:id="rId25"/>
    <p:sldId id="404" r:id="rId26"/>
    <p:sldId id="399" r:id="rId27"/>
    <p:sldId id="400" r:id="rId28"/>
    <p:sldId id="401" r:id="rId29"/>
    <p:sldId id="394" r:id="rId30"/>
    <p:sldId id="406" r:id="rId31"/>
    <p:sldId id="393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FF"/>
    <a:srgbClr val="00FFFF"/>
    <a:srgbClr val="000066"/>
    <a:srgbClr val="66FF33"/>
    <a:srgbClr val="66FF66"/>
    <a:srgbClr val="FF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 autoAdjust="0"/>
    <p:restoredTop sz="85377" autoAdjust="0"/>
  </p:normalViewPr>
  <p:slideViewPr>
    <p:cSldViewPr>
      <p:cViewPr varScale="1">
        <p:scale>
          <a:sx n="57" d="100"/>
          <a:sy n="57" d="100"/>
        </p:scale>
        <p:origin x="145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91DCC857-E0F0-A8EB-6BA4-53AD3FC45C0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C24AEA3-D7D0-DDBD-D41A-377F6108279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22F27A03-4D90-D0D6-864D-033E16449AF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EE10277C-69CD-77AD-BACE-7C986DD36A8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D52727C4-886E-699B-33CB-8B2E3DAAEA5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F617E6CD-E0CA-6F77-5631-E5C9419836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BD23BBB-25E8-4DD3-9D42-ADFCD14FFB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F3A97190-137D-9445-ECAD-7ED57381C3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79E4E586-9EEB-4C46-659D-2F3177260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Instructor preparation notes</a:t>
            </a: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72D480F2-2DA4-C6DD-1255-290150BBB7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200A7D2-FF4A-425E-84AD-FAC3765A65A0}" type="slidenum">
              <a:rPr lang="en-US" altLang="en-US" smtClean="0">
                <a:latin typeface="Arial" panose="020B0604020202020204" pitchFamily="34" charset="0"/>
              </a:rPr>
              <a:pPr/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D41A659C-D220-2208-713A-05B8AE4B90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2D8996BE-5AF9-A295-975E-FCBFB347E7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Closed: Right front-front-target area</a:t>
            </a:r>
          </a:p>
          <a:p>
            <a:r>
              <a:rPr lang="en-US" altLang="en-US">
                <a:latin typeface="Arial" panose="020B0604020202020204" pitchFamily="34" charset="0"/>
              </a:rPr>
              <a:t>Open: left front and Rear</a:t>
            </a: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87D79E36-52D8-DDCB-0298-BCEA71FB1F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A87A29B-7FF4-4F34-8A4E-6ABCC2C1E05D}" type="slidenum">
              <a:rPr lang="en-US" altLang="en-US" smtClean="0">
                <a:latin typeface="Arial" panose="020B0604020202020204" pitchFamily="34" charset="0"/>
              </a:rPr>
              <a:pPr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E9AE8F4F-8716-A917-78C5-387B290FA3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59991B41-565D-F2E4-797E-EE3A76FC50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Rear- open</a:t>
            </a: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E456810D-6F6C-490C-B668-11FD1880FE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65E1DFF-C966-423C-B182-7EBEE40565ED}" type="slidenum">
              <a:rPr lang="en-US" altLang="en-US" smtClean="0">
                <a:latin typeface="Arial" panose="020B0604020202020204" pitchFamily="34" charset="0"/>
              </a:rPr>
              <a:pPr/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0ED57A5C-FFA9-5120-951A-DBE81A926F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983627-5986-9631-398D-B4BE15A9E8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highlight>
                  <a:srgbClr val="FFFF00"/>
                </a:highlight>
              </a:rPr>
              <a:t>Rear-</a:t>
            </a:r>
          </a:p>
          <a:p>
            <a:pPr>
              <a:defRPr/>
            </a:pPr>
            <a:r>
              <a:rPr lang="en-US" dirty="0"/>
              <a:t>Lane position 1</a:t>
            </a:r>
          </a:p>
          <a:p>
            <a:pPr>
              <a:defRPr/>
            </a:pPr>
            <a:r>
              <a:rPr lang="en-US" dirty="0"/>
              <a:t>Reduce speed-cover or apply brake</a:t>
            </a: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712D0FF6-BB06-45C8-F27E-17FA695BE6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F2F75BA-232B-4555-BCFC-54805CA88E4C}" type="slidenum">
              <a:rPr lang="en-US" altLang="en-US" smtClean="0">
                <a:latin typeface="Arial" panose="020B0604020202020204" pitchFamily="34" charset="0"/>
              </a:rPr>
              <a:pPr/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95D7AAF6-BA2C-5120-C8D1-06EED57165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64E672D7-1802-2C9C-9BC6-BDB7F1D62D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Rear=open</a:t>
            </a: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E0E4FC1-A893-7B5F-E3AE-5AFE909E0A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47D0308-DB5F-4F15-8BE3-C8B4364266F9}" type="slidenum">
              <a:rPr lang="en-US" altLang="en-US" smtClean="0">
                <a:latin typeface="Arial" panose="020B0604020202020204" pitchFamily="34" charset="0"/>
              </a:rPr>
              <a:pPr/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4F7B2358-A99C-A633-9E0D-DC1D28BAC6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96EFBD34-F065-9E95-A4BB-44D903B226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Rear-open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Apply brake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Lane position-side position 3</a:t>
            </a: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51BEA100-2365-F025-A9AB-760832E4A3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8B32D1E-7568-4EA5-B615-0ADF5C3080A0}" type="slidenum">
              <a:rPr lang="en-US" altLang="en-US" smtClean="0">
                <a:latin typeface="Arial" panose="020B0604020202020204" pitchFamily="34" charset="0"/>
              </a:rPr>
              <a:pPr/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6B150142-6ACA-DD5A-029A-FB84A03E8C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3868E5-D7FF-344E-C8DB-02FBAA73AF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Rear, Left front and </a:t>
            </a:r>
            <a:r>
              <a:rPr lang="en-US" dirty="0">
                <a:highlight>
                  <a:srgbClr val="FFFF00"/>
                </a:highlight>
              </a:rPr>
              <a:t>left rear</a:t>
            </a: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60E97D70-16B1-D46A-983A-3FF46E0AA0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C9E866A-FECA-401A-92D7-02D3DA549EA8}" type="slidenum">
              <a:rPr lang="en-US" altLang="en-US" smtClean="0">
                <a:latin typeface="Arial" panose="020B0604020202020204" pitchFamily="34" charset="0"/>
              </a:rPr>
              <a:pPr/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FE2EFFEA-2049-0588-F8E1-75221249A3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EB4D33F5-9C57-007D-5E59-E082EDDB74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AD2755AF-7BBB-F788-7B41-A3C4CD987E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A27127-881A-4397-9062-036DE0B3D726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A68D6C18-531B-41B2-846F-248BABD081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1904D698-76A9-4F94-33D6-4883CABFA9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Open:  Front, rear</a:t>
            </a:r>
          </a:p>
          <a:p>
            <a:r>
              <a:rPr lang="en-US" altLang="en-US">
                <a:latin typeface="Arial" panose="020B0604020202020204" pitchFamily="34" charset="0"/>
              </a:rPr>
              <a:t>Closed:  Left Front, Right Front, Target</a:t>
            </a: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B97AD08F-0FDF-B057-EB02-BBC71658B8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AA5E18A-7CF8-4CA5-95CC-3A7F2C806717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BE865FF1-787E-0DE9-FAFE-89CCBD7D90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9591E376-0320-C51A-5606-A878A5DBBC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Open:  Front, Rear, Left Rear, </a:t>
            </a:r>
          </a:p>
          <a:p>
            <a:r>
              <a:rPr lang="en-US" altLang="en-US">
                <a:latin typeface="Arial" panose="020B0604020202020204" pitchFamily="34" charset="0"/>
              </a:rPr>
              <a:t>Closed:  Left Front, Right Front, Target</a:t>
            </a: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E33B1E07-A8A9-FB03-121B-A382181C03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F449243-6BF8-4D0B-84E8-CCED91D2DD26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FFAF5E69-60B0-463E-23E2-25432B2452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8BBBEFC6-5E6E-9064-C1A7-5C49C76C7C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Open:  Front, Left Front, Rear</a:t>
            </a:r>
          </a:p>
          <a:p>
            <a:r>
              <a:rPr lang="en-US" altLang="en-US">
                <a:latin typeface="Arial" panose="020B0604020202020204" pitchFamily="34" charset="0"/>
              </a:rPr>
              <a:t>Closed:  Target, Right Front</a:t>
            </a:r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23169E68-A0C2-21FE-4B65-94EE555A9E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5D6B7E8-C644-4D6D-A338-673180A222D8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3E7E0A7F-E1D9-000A-057C-58512A7AE6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14027741-B96F-E10F-BF3F-D117C8285E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Three searching areas.  Target area – search as far ahead as you can see to gather information.  15 Second Area – Identify and start to apply solutions to problems found in target area, for instance lane position, speed, communication.  4 Second Area – Manage by reevaluating the solutions and adjusting if needed.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87A9B7B3-A93B-F006-481A-F6643846A5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B26BC2D-3C36-4FD7-AC43-51104E443FE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EFB5A3F5-6FB6-88CD-673F-F3F1BC42D5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90CF77F5-F19C-EFD6-1CA2-02A66B02A4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Open:  Rear</a:t>
            </a:r>
          </a:p>
          <a:p>
            <a:r>
              <a:rPr lang="en-US" altLang="en-US">
                <a:latin typeface="Arial" panose="020B0604020202020204" pitchFamily="34" charset="0"/>
              </a:rPr>
              <a:t>Closed:  Target, Front, Left Front, Right Front, Left Rear</a:t>
            </a:r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6549754E-0A1E-BDA8-791C-38547DE0B8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EEC9E54-2AD0-4A1F-B294-EDB844E43602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39D8558C-1737-B30A-04A3-47ECAB704F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3479DFFD-E06A-B7B2-B4F3-FB918F6528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Open:  Left Front</a:t>
            </a:r>
          </a:p>
          <a:p>
            <a:r>
              <a:rPr lang="en-US" altLang="en-US">
                <a:latin typeface="Arial" panose="020B0604020202020204" pitchFamily="34" charset="0"/>
              </a:rPr>
              <a:t>Closed:  Target, Front, Right Front</a:t>
            </a:r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8F12AC64-8A74-3947-A84C-41856CDC0C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6EBAD0A-8A7F-4C0C-BEE5-8D9E1998B8D5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23817B9D-BE23-23E6-9EA5-5F9466708C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E04E9A50-7CD9-A97D-B343-5DF8D728B7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Left front and left rear</a:t>
            </a:r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7A8A4A25-4020-6C57-9CC2-3170AEF948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32C81DE-474A-4C84-AFDF-8329D2D0C6A3}" type="slidenum">
              <a:rPr lang="en-US" altLang="en-US" smtClean="0">
                <a:latin typeface="Arial" panose="020B0604020202020204" pitchFamily="34" charset="0"/>
              </a:rPr>
              <a:pPr/>
              <a:t>22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D6FC6F91-0E14-5649-A920-EFBCDD3533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B3B0168C-B101-00EE-E165-66EB605288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Rear</a:t>
            </a: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688B63F9-22E1-6CFC-3111-459D9E271B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89A7991-4239-438D-BB67-F33F5E4739FF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B95F0138-F674-52C7-D7B7-0A445A3EE4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6808E5D6-B05E-7544-9362-FEB91F1C2E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Rear and right rear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8C1FD863-936D-E59B-9091-6E8B9C613A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7CE1887-C89E-42D4-B6B2-73182121F36D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AA366725-D77B-DB42-9952-806273A485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0C418567-9957-3BB7-49D7-8A451CFA6E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Rear-open</a:t>
            </a:r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FEEC57A6-B23A-C9A4-5485-D3C9897476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F855A75-5856-4809-90E5-815CA271BD4C}" type="slidenum">
              <a:rPr lang="en-US" altLang="en-US" smtClean="0">
                <a:latin typeface="Arial" panose="020B0604020202020204" pitchFamily="34" charset="0"/>
              </a:rPr>
              <a:pPr/>
              <a:t>25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>
            <a:extLst>
              <a:ext uri="{FF2B5EF4-FFF2-40B4-BE49-F238E27FC236}">
                <a16:creationId xmlns:a16="http://schemas.microsoft.com/office/drawing/2014/main" id="{26B83985-8220-20C7-E8EE-5847306CD9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>
            <a:extLst>
              <a:ext uri="{FF2B5EF4-FFF2-40B4-BE49-F238E27FC236}">
                <a16:creationId xmlns:a16="http://schemas.microsoft.com/office/drawing/2014/main" id="{8E1034E0-A3E5-80A4-D341-100EC1A782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Front, left front</a:t>
            </a:r>
          </a:p>
        </p:txBody>
      </p:sp>
      <p:sp>
        <p:nvSpPr>
          <p:cNvPr id="65540" name="Slide Number Placeholder 3">
            <a:extLst>
              <a:ext uri="{FF2B5EF4-FFF2-40B4-BE49-F238E27FC236}">
                <a16:creationId xmlns:a16="http://schemas.microsoft.com/office/drawing/2014/main" id="{C4CEEB30-41F4-5937-D31A-0F54C51C0C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51E947C-E640-4F8A-9A35-7A282C107BB3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:a16="http://schemas.microsoft.com/office/drawing/2014/main" id="{905AEA96-E93C-ACCA-A019-1F3BB6C4BC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>
            <a:extLst>
              <a:ext uri="{FF2B5EF4-FFF2-40B4-BE49-F238E27FC236}">
                <a16:creationId xmlns:a16="http://schemas.microsoft.com/office/drawing/2014/main" id="{C4D4D377-43B0-0803-AC9A-1E7BC0633C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Rear, left rear, right rear</a:t>
            </a:r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D0ECA96B-F7AB-82F1-A6F7-1BE037EBFC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CB2E145-D483-4E9E-A1F1-8C1159D1B695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>
            <a:extLst>
              <a:ext uri="{FF2B5EF4-FFF2-40B4-BE49-F238E27FC236}">
                <a16:creationId xmlns:a16="http://schemas.microsoft.com/office/drawing/2014/main" id="{033B49CA-B85E-B7CF-C156-0802ABC87C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>
            <a:extLst>
              <a:ext uri="{FF2B5EF4-FFF2-40B4-BE49-F238E27FC236}">
                <a16:creationId xmlns:a16="http://schemas.microsoft.com/office/drawing/2014/main" id="{1E0280C5-56D1-2907-636E-5700C340ED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Closed:  Front, right front, rear</a:t>
            </a:r>
          </a:p>
          <a:p>
            <a:r>
              <a:rPr lang="en-US" altLang="en-US">
                <a:latin typeface="Arial" panose="020B0604020202020204" pitchFamily="34" charset="0"/>
              </a:rPr>
              <a:t>Open:  Left front, left rear</a:t>
            </a:r>
          </a:p>
        </p:txBody>
      </p:sp>
      <p:sp>
        <p:nvSpPr>
          <p:cNvPr id="69636" name="Slide Number Placeholder 3">
            <a:extLst>
              <a:ext uri="{FF2B5EF4-FFF2-40B4-BE49-F238E27FC236}">
                <a16:creationId xmlns:a16="http://schemas.microsoft.com/office/drawing/2014/main" id="{2331AF79-0485-C089-6EBE-040C6FB2D8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5F0E37F-7F51-46C1-9500-B5C9FA1445E5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:a16="http://schemas.microsoft.com/office/drawing/2014/main" id="{EC156696-79DD-F468-F3F6-A3D65EF125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573079B6-7F9B-34AA-B782-45993C9AED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Open:  Rear, Left front, Right front</a:t>
            </a:r>
          </a:p>
          <a:p>
            <a:r>
              <a:rPr lang="en-US" altLang="en-US">
                <a:latin typeface="Arial" panose="020B0604020202020204" pitchFamily="34" charset="0"/>
              </a:rPr>
              <a:t>Closed: Front (curve)</a:t>
            </a:r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09ED4564-4FEB-A9EE-3377-184C66299F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C3AA815-E27A-4C68-AB6C-7012EDFF83B8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DEB5890-F010-8F8F-4D40-1591C2B223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847E0F04-49C9-8E6E-3E83-67F95EA99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Talk students through the process of identifying open/closed areas</a:t>
            </a: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D1DBC996-3A24-48C4-341A-C192C75F7F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3FDF084-7902-4F15-A38B-1EFC211A0E78}" type="slidenum">
              <a:rPr lang="en-US" altLang="en-US" smtClean="0">
                <a:latin typeface="Arial" panose="020B0604020202020204" pitchFamily="34" charset="0"/>
              </a:rPr>
              <a:pPr/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5E646447-F442-8D26-8DCE-06D14CC837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C5429841-5B18-E1D8-6452-5BDFCF73EC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Front closed due to the bus changing lanes.  Notice the pedestrian in the rear zone.  </a:t>
            </a:r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B47E5583-DE03-2115-46A0-735D655F91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3A1B784-CF76-411A-B83B-8E37704A0A54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>
            <a:extLst>
              <a:ext uri="{FF2B5EF4-FFF2-40B4-BE49-F238E27FC236}">
                <a16:creationId xmlns:a16="http://schemas.microsoft.com/office/drawing/2014/main" id="{CC82EAB6-1228-9786-992A-DA3B9E113E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>
            <a:extLst>
              <a:ext uri="{FF2B5EF4-FFF2-40B4-BE49-F238E27FC236}">
                <a16:creationId xmlns:a16="http://schemas.microsoft.com/office/drawing/2014/main" id="{82819F00-66B3-C386-AC7D-99C4256F56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Rear</a:t>
            </a:r>
          </a:p>
        </p:txBody>
      </p:sp>
      <p:sp>
        <p:nvSpPr>
          <p:cNvPr id="75780" name="Slide Number Placeholder 3">
            <a:extLst>
              <a:ext uri="{FF2B5EF4-FFF2-40B4-BE49-F238E27FC236}">
                <a16:creationId xmlns:a16="http://schemas.microsoft.com/office/drawing/2014/main" id="{C11DA646-1D2A-4F8A-9C03-C44CB5AAFD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90B4506-D4BB-4C1B-A0B0-7AAE83802679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0AB14221-4B58-2AED-B7BF-5782C4EC4B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98171500-342B-D4DA-8B9B-CB6193F2D8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Search-T intersection, yield sign and parked cars</a:t>
            </a:r>
          </a:p>
          <a:p>
            <a:r>
              <a:rPr lang="en-US" altLang="en-US">
                <a:latin typeface="Arial" panose="020B0604020202020204" pitchFamily="34" charset="0"/>
              </a:rPr>
              <a:t>Identify- search rear, apply brake, Lane position 2 prepare to yield.</a:t>
            </a:r>
          </a:p>
          <a:p>
            <a:r>
              <a:rPr lang="en-US" altLang="en-US">
                <a:latin typeface="Arial" panose="020B0604020202020204" pitchFamily="34" charset="0"/>
              </a:rPr>
              <a:t>Manage- did anything change before I am 2 seconds away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C89AD0D4-23DA-0251-F356-2B27B5C72F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E907B66-4976-41BF-AD4E-133F5DBEAD9A}" type="slidenum">
              <a:rPr lang="en-US" altLang="en-US" smtClean="0">
                <a:latin typeface="Arial" panose="020B0604020202020204" pitchFamily="34" charset="0"/>
              </a:rPr>
              <a:pPr/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7903F4F4-E588-07F9-5ABD-D67500DA29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80E841D-270B-96B5-D9CA-3503316566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Rear- closed, cannot see 15 seconds away</a:t>
            </a: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6E640398-CFEF-BD06-2148-6FEFF46F38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B2B460F-43D7-4B08-A931-E3D3F1C7ABCB}" type="slidenum">
              <a:rPr lang="en-US" altLang="en-US" smtClean="0">
                <a:latin typeface="Arial" panose="020B0604020202020204" pitchFamily="34" charset="0"/>
              </a:rPr>
              <a:pPr/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DE32E6C5-B106-BFD6-43F5-D4DD13FC00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A24E06C9-4D58-F64D-ECE6-A7BD1CBC9E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Target</a:t>
            </a:r>
          </a:p>
          <a:p>
            <a:r>
              <a:rPr lang="en-US" altLang="en-US">
                <a:latin typeface="Arial" panose="020B0604020202020204" pitchFamily="34" charset="0"/>
              </a:rPr>
              <a:t>15 second-all</a:t>
            </a:r>
          </a:p>
          <a:p>
            <a:r>
              <a:rPr lang="en-US" altLang="en-US">
                <a:latin typeface="Arial" panose="020B0604020202020204" pitchFamily="34" charset="0"/>
              </a:rPr>
              <a:t>4 second- right</a:t>
            </a: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D6D6A0AB-B9F8-6540-EBBC-C97BC84853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3E165DF-7BC1-47F2-BE06-DC1122780561}" type="slidenum">
              <a:rPr lang="en-US" altLang="en-US" smtClean="0">
                <a:latin typeface="Arial" panose="020B0604020202020204" pitchFamily="34" charset="0"/>
              </a:rPr>
              <a:pPr/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5D0D535F-07AE-3399-6E82-708C73D327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CEA41FCA-B3FC-BAFA-AF06-BD1B160A35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Front, left front, right front</a:t>
            </a: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E6D56FCB-B07E-344E-BC2B-B05779B76D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0BDD1D9-E4D6-4FE7-AEFA-30B111E243ED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034A779B-6E51-CF6D-476C-C82196CFEC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FEC8E8F2-7DC4-1D55-F4D9-6356E31BAA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Rear</a:t>
            </a: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BC60A943-8223-04C4-187D-B5D6E889BA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E1911C7-AD21-4F98-8875-3A7F965B3932}" type="slidenum">
              <a:rPr lang="en-US" altLang="en-US" smtClean="0">
                <a:latin typeface="Arial" panose="020B0604020202020204" pitchFamily="34" charset="0"/>
              </a:rPr>
              <a:pPr/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A973B149-0760-BB5F-4A05-CDEF4588C7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1A19537A-F500-481A-69EE-085E3096FF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Rear-closed-cannot see 15 seconds away</a:t>
            </a: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9228928F-4E2A-4325-31DD-3D6A2F928D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1BACEC0-8D6F-45E4-A81E-69D0EA9E560A}" type="slidenum">
              <a:rPr lang="en-US" altLang="en-US" smtClean="0">
                <a:latin typeface="Arial" panose="020B0604020202020204" pitchFamily="34" charset="0"/>
              </a:rPr>
              <a:pPr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67DF306B-3995-FA7B-20C5-5F6DACF89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82575"/>
            <a:ext cx="3762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53660249"/>
      </p:ext>
    </p:extLst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F485D4AF-E4CA-C799-F430-52F9CBAE8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82575"/>
            <a:ext cx="3762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9077538"/>
      </p:ext>
    </p:extLst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567DDBD2-41D7-7198-1D4A-5BBA92E80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82575"/>
            <a:ext cx="3762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2718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1A87D8C9-3E7D-FE41-85A4-B9E25AF50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82575"/>
            <a:ext cx="3762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417003"/>
      </p:ext>
    </p:extLst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8661CD66-C562-0ADD-1B98-230A1CDA6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82575"/>
            <a:ext cx="3762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66776"/>
            <a:ext cx="7886700" cy="823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0704770"/>
      </p:ext>
    </p:extLst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9E129694-4910-8B5B-AD0F-33BECFBAB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82575"/>
            <a:ext cx="3762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540722"/>
      </p:ext>
    </p:extLst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5FE61CD8-338B-1427-985D-6E1AD9DB0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82575"/>
            <a:ext cx="3762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667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D7698570-EC80-8BAA-F70E-D6C0F825B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82575"/>
            <a:ext cx="3762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FBC753A-91BC-A48A-5AFF-EFE797DAB008}"/>
              </a:ext>
            </a:extLst>
          </p:cNvPr>
          <p:cNvSpPr txBox="1">
            <a:spLocks/>
          </p:cNvSpPr>
          <p:nvPr/>
        </p:nvSpPr>
        <p:spPr>
          <a:xfrm>
            <a:off x="555625" y="1239838"/>
            <a:ext cx="7886700" cy="466725"/>
          </a:xfrm>
          <a:prstGeom prst="rect">
            <a:avLst/>
          </a:prstGeom>
        </p:spPr>
        <p:txBody>
          <a:bodyPr lIns="68580" tIns="34290" rIns="68580" bIns="3429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Click to edit Master 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498" y="871760"/>
            <a:ext cx="7886700" cy="3683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630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031226"/>
      </p:ext>
    </p:extLst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65F372F-509E-199E-AC02-8B5EE3FC72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55625" y="871538"/>
            <a:ext cx="788670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74EBA39-9294-7477-7AD7-0289E7759E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55625" y="1962150"/>
            <a:ext cx="7886700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2" r:id="rId1"/>
    <p:sldLayoutId id="2147484433" r:id="rId2"/>
    <p:sldLayoutId id="2147484434" r:id="rId3"/>
    <p:sldLayoutId id="2147484435" r:id="rId4"/>
    <p:sldLayoutId id="2147484436" r:id="rId5"/>
    <p:sldLayoutId id="2147484437" r:id="rId6"/>
    <p:sldLayoutId id="2147484438" r:id="rId7"/>
    <p:sldLayoutId id="2147484439" r:id="rId8"/>
    <p:sldLayoutId id="2147484431" r:id="rId9"/>
  </p:sldLayoutIdLst>
  <p:transition>
    <p:pull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Lato" pitchFamily="34" charset="0"/>
          <a:ea typeface="Lato" panose="020F0502020204030203" pitchFamily="34" charset="0"/>
          <a:cs typeface="Lato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Lato" pitchFamily="34" charset="0"/>
          <a:ea typeface="Lato" panose="020F0502020204030203" pitchFamily="34" charset="0"/>
          <a:cs typeface="Lato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Lato" pitchFamily="34" charset="0"/>
          <a:ea typeface="Lato" panose="020F0502020204030203" pitchFamily="34" charset="0"/>
          <a:cs typeface="Lato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Lato" pitchFamily="34" charset="0"/>
          <a:ea typeface="Lato" panose="020F0502020204030203" pitchFamily="34" charset="0"/>
          <a:cs typeface="Lato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Lato" pitchFamily="34" charset="0"/>
          <a:cs typeface="Lato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Lato" pitchFamily="34" charset="0"/>
          <a:cs typeface="Lato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Lato" pitchFamily="34" charset="0"/>
          <a:cs typeface="Lato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Lato" pitchFamily="34" charset="0"/>
          <a:cs typeface="Lato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B1312E55-EF77-2228-A260-F58B771070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057400"/>
            <a:ext cx="7086600" cy="2387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6600" dirty="0">
                <a:latin typeface="Arial" panose="020B0604020202020204" pitchFamily="34" charset="0"/>
                <a:cs typeface="Arial" panose="020B0604020202020204" pitchFamily="34" charset="0"/>
              </a:rPr>
              <a:t>Managing Space-  SIM</a:t>
            </a:r>
          </a:p>
        </p:txBody>
      </p:sp>
    </p:spTree>
  </p:cSld>
  <p:clrMapOvr>
    <a:masterClrMapping/>
  </p:clrMapOvr>
  <p:transition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>
            <a:extLst>
              <a:ext uri="{FF2B5EF4-FFF2-40B4-BE49-F238E27FC236}">
                <a16:creationId xmlns:a16="http://schemas.microsoft.com/office/drawing/2014/main" id="{37D49A6F-25CB-E4F4-FCF9-D8C07F9963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4550"/>
            <a:ext cx="9144000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A4E7C1-4BDB-6F9D-28B6-CA0562AF21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953000" y="1143000"/>
            <a:ext cx="3017520" cy="11291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9700" name="Title 4">
            <a:extLst>
              <a:ext uri="{FF2B5EF4-FFF2-40B4-BE49-F238E27FC236}">
                <a16:creationId xmlns:a16="http://schemas.microsoft.com/office/drawing/2014/main" id="{B8826ACE-8602-7109-A14F-2B02BEE82F7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5867400"/>
            <a:ext cx="9677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chemeClr val="bg1"/>
                </a:solidFill>
              </a:rPr>
              <a:t>What other areas should you check and what are their conditions?</a:t>
            </a:r>
          </a:p>
        </p:txBody>
      </p:sp>
      <p:sp>
        <p:nvSpPr>
          <p:cNvPr id="29701" name="Title 1">
            <a:extLst>
              <a:ext uri="{FF2B5EF4-FFF2-40B4-BE49-F238E27FC236}">
                <a16:creationId xmlns:a16="http://schemas.microsoft.com/office/drawing/2014/main" id="{8BD51039-4415-BA26-9502-792E1CACDB45}"/>
              </a:ext>
            </a:extLst>
          </p:cNvPr>
          <p:cNvSpPr txBox="1">
            <a:spLocks/>
          </p:cNvSpPr>
          <p:nvPr/>
        </p:nvSpPr>
        <p:spPr bwMode="auto">
          <a:xfrm>
            <a:off x="304800" y="-134938"/>
            <a:ext cx="85344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What areas are closed?      What areas are open?</a:t>
            </a:r>
          </a:p>
        </p:txBody>
      </p:sp>
    </p:spTree>
  </p:cSld>
  <p:clrMapOvr>
    <a:masterClrMapping/>
  </p:clrMapOvr>
  <p:transition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3AD9E0D6-FABC-5723-8103-09C544888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512888"/>
            <a:ext cx="8883650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itle 4">
            <a:extLst>
              <a:ext uri="{FF2B5EF4-FFF2-40B4-BE49-F238E27FC236}">
                <a16:creationId xmlns:a16="http://schemas.microsoft.com/office/drawing/2014/main" id="{E0B68A26-DE32-A1F2-6082-9FAD7A316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200" y="273050"/>
            <a:ext cx="645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What other areas should you check and what are their conditions?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0CAD93-829E-8A9E-0B83-498D6DDD29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76" t="8390" b="18818"/>
          <a:stretch/>
        </p:blipFill>
        <p:spPr>
          <a:xfrm>
            <a:off x="5562600" y="1705260"/>
            <a:ext cx="1554480" cy="7331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>
            <a:extLst>
              <a:ext uri="{FF2B5EF4-FFF2-40B4-BE49-F238E27FC236}">
                <a16:creationId xmlns:a16="http://schemas.microsoft.com/office/drawing/2014/main" id="{859D7C15-0BCD-D761-BB86-DE1BA1925E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366838"/>
            <a:ext cx="870585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5">
            <a:extLst>
              <a:ext uri="{FF2B5EF4-FFF2-40B4-BE49-F238E27FC236}">
                <a16:creationId xmlns:a16="http://schemas.microsoft.com/office/drawing/2014/main" id="{896CF90B-DD3F-8CA6-A910-058369968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257175"/>
            <a:ext cx="58769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Closed front, left and right front. </a:t>
            </a:r>
          </a:p>
          <a:p>
            <a:pPr eaLnBrk="1" hangingPunct="1">
              <a:buClr>
                <a:schemeClr val="bg2"/>
              </a:buClr>
              <a:buSzPct val="75000"/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Check where?</a:t>
            </a:r>
          </a:p>
        </p:txBody>
      </p:sp>
      <p:sp>
        <p:nvSpPr>
          <p:cNvPr id="33796" name="Rectangle 5">
            <a:extLst>
              <a:ext uri="{FF2B5EF4-FFF2-40B4-BE49-F238E27FC236}">
                <a16:creationId xmlns:a16="http://schemas.microsoft.com/office/drawing/2014/main" id="{14D4093D-86EC-C6BA-3213-48175F43F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410200"/>
            <a:ext cx="6400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</a:pPr>
            <a:r>
              <a:rPr lang="en-US" altLang="en-US" sz="2800" b="1">
                <a:solidFill>
                  <a:schemeClr val="bg1"/>
                </a:solidFill>
              </a:rPr>
              <a:t>Other area conditions?</a:t>
            </a:r>
          </a:p>
          <a:p>
            <a:pPr eaLnBrk="1" hangingPunct="1">
              <a:buClr>
                <a:schemeClr val="bg2"/>
              </a:buClr>
              <a:buSzPct val="75000"/>
            </a:pPr>
            <a:r>
              <a:rPr lang="en-US" altLang="en-US" sz="2800" b="1">
                <a:solidFill>
                  <a:schemeClr val="bg1"/>
                </a:solidFill>
              </a:rPr>
              <a:t>Best lane position?</a:t>
            </a:r>
          </a:p>
          <a:p>
            <a:pPr eaLnBrk="1" hangingPunct="1">
              <a:buClr>
                <a:schemeClr val="bg2"/>
              </a:buClr>
              <a:buSzPct val="75000"/>
            </a:pPr>
            <a:r>
              <a:rPr lang="en-US" altLang="en-US" sz="2800" b="1">
                <a:solidFill>
                  <a:schemeClr val="bg1"/>
                </a:solidFill>
              </a:rPr>
              <a:t>Best speed control option?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DDBB42-0BC5-E279-2669-1388FB1FCD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691" t="15489" r="8642" b="23641"/>
          <a:stretch/>
        </p:blipFill>
        <p:spPr>
          <a:xfrm>
            <a:off x="5333480" y="1828800"/>
            <a:ext cx="2821577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>
            <a:extLst>
              <a:ext uri="{FF2B5EF4-FFF2-40B4-BE49-F238E27FC236}">
                <a16:creationId xmlns:a16="http://schemas.microsoft.com/office/drawing/2014/main" id="{81FDF083-B08F-5A5A-AC75-AD2B73D60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"/>
            <a:ext cx="82296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chemeClr val="bg2"/>
              </a:buClr>
              <a:buSzPct val="75000"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This sign prompts you to check where?</a:t>
            </a:r>
          </a:p>
        </p:txBody>
      </p:sp>
      <p:pic>
        <p:nvPicPr>
          <p:cNvPr id="35843" name="Picture 1">
            <a:extLst>
              <a:ext uri="{FF2B5EF4-FFF2-40B4-BE49-F238E27FC236}">
                <a16:creationId xmlns:a16="http://schemas.microsoft.com/office/drawing/2014/main" id="{DBCAB82E-C862-ECFE-CCE5-A23A6B4EC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5250"/>
            <a:ext cx="91440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0792A342-C7AA-8192-E878-E8F358E95A7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43831" y="22302"/>
            <a:ext cx="6256337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Check where?       Condition?</a:t>
            </a:r>
          </a:p>
        </p:txBody>
      </p:sp>
      <p:sp>
        <p:nvSpPr>
          <p:cNvPr id="37891" name="Title 1">
            <a:extLst>
              <a:ext uri="{FF2B5EF4-FFF2-40B4-BE49-F238E27FC236}">
                <a16:creationId xmlns:a16="http://schemas.microsoft.com/office/drawing/2014/main" id="{48712BC9-4BC8-7C88-2B07-56C0937E695F}"/>
              </a:ext>
            </a:extLst>
          </p:cNvPr>
          <p:cNvSpPr txBox="1">
            <a:spLocks/>
          </p:cNvSpPr>
          <p:nvPr/>
        </p:nvSpPr>
        <p:spPr bwMode="auto">
          <a:xfrm>
            <a:off x="457200" y="5715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Speed control?     Lane position?</a:t>
            </a:r>
          </a:p>
        </p:txBody>
      </p:sp>
      <p:pic>
        <p:nvPicPr>
          <p:cNvPr id="37892" name="Picture 1">
            <a:extLst>
              <a:ext uri="{FF2B5EF4-FFF2-40B4-BE49-F238E27FC236}">
                <a16:creationId xmlns:a16="http://schemas.microsoft.com/office/drawing/2014/main" id="{F21959E3-681C-5BAF-B147-C9750933B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9663"/>
            <a:ext cx="91440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4">
            <a:extLst>
              <a:ext uri="{FF2B5EF4-FFF2-40B4-BE49-F238E27FC236}">
                <a16:creationId xmlns:a16="http://schemas.microsoft.com/office/drawing/2014/main" id="{FA54F788-2B3A-60AE-7EEB-18FE0F4514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399" y="825383"/>
            <a:ext cx="7934329" cy="1219317"/>
          </a:xfrm>
        </p:spPr>
        <p:txBody>
          <a:bodyPr/>
          <a:lstStyle/>
          <a:p>
            <a:pPr marL="342900" indent="-342900" eaLnBrk="1" hangingPunct="1">
              <a:buClr>
                <a:schemeClr val="bg2"/>
              </a:buClr>
              <a:buSzPct val="75000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This sign prompts you to search which other areas?</a:t>
            </a:r>
          </a:p>
        </p:txBody>
      </p:sp>
      <p:pic>
        <p:nvPicPr>
          <p:cNvPr id="39939" name="Picture 2">
            <a:extLst>
              <a:ext uri="{FF2B5EF4-FFF2-40B4-BE49-F238E27FC236}">
                <a16:creationId xmlns:a16="http://schemas.microsoft.com/office/drawing/2014/main" id="{F8BE92D3-4B33-5405-EFA5-5F5086B12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03" y="2044700"/>
            <a:ext cx="7821194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0CE0014F-87F5-6A33-0357-5EB693EAD2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914400"/>
            <a:ext cx="3482975" cy="957263"/>
          </a:xfrm>
        </p:spPr>
        <p:txBody>
          <a:bodyPr/>
          <a:lstStyle/>
          <a:p>
            <a:pPr eaLnBrk="1" hangingPunct="1"/>
            <a:r>
              <a:rPr lang="en-US" altLang="en-US" sz="4000">
                <a:latin typeface="Arial" panose="020B0604020202020204" pitchFamily="34" charset="0"/>
                <a:cs typeface="Arial" panose="020B0604020202020204" pitchFamily="34" charset="0"/>
              </a:rPr>
              <a:t>Your Turn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28DC00-EE81-F791-B832-9EA2BDAB4A27}"/>
              </a:ext>
            </a:extLst>
          </p:cNvPr>
          <p:cNvSpPr txBox="1"/>
          <p:nvPr/>
        </p:nvSpPr>
        <p:spPr>
          <a:xfrm>
            <a:off x="609600" y="1901825"/>
            <a:ext cx="8458200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Identify open and closed areas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Name the other areas to check and their condition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Determine the best speed control and lane position needed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>
            <a:extLst>
              <a:ext uri="{FF2B5EF4-FFF2-40B4-BE49-F238E27FC236}">
                <a16:creationId xmlns:a16="http://schemas.microsoft.com/office/drawing/2014/main" id="{F30CE8C0-6F50-D765-F4A5-B02B2EA5B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75"/>
            <a:ext cx="9144000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>
            <a:extLst>
              <a:ext uri="{FF2B5EF4-FFF2-40B4-BE49-F238E27FC236}">
                <a16:creationId xmlns:a16="http://schemas.microsoft.com/office/drawing/2014/main" id="{B750B2B1-7CAD-0B19-3600-7CA1AE061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2316163"/>
            <a:ext cx="91059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>
            <a:extLst>
              <a:ext uri="{FF2B5EF4-FFF2-40B4-BE49-F238E27FC236}">
                <a16:creationId xmlns:a16="http://schemas.microsoft.com/office/drawing/2014/main" id="{AF1E081C-7FE1-170D-A6A1-D20CE124B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054100"/>
            <a:ext cx="887730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2" name="Rectangle 48">
            <a:extLst>
              <a:ext uri="{FF2B5EF4-FFF2-40B4-BE49-F238E27FC236}">
                <a16:creationId xmlns:a16="http://schemas.microsoft.com/office/drawing/2014/main" id="{3924F48D-F5FE-1E15-1E55-323FAE0BCD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2788"/>
            <a:ext cx="6172200" cy="4038600"/>
          </a:xfrm>
        </p:spPr>
        <p:txBody>
          <a:bodyPr/>
          <a:lstStyle/>
          <a:p>
            <a:pPr eaLnBrk="1" hangingPunct="1"/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Search - to the Target Area for any restrictions</a:t>
            </a:r>
          </a:p>
          <a:p>
            <a:pPr eaLnBrk="1" hangingPunct="1"/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Identify – the solutions needed to manage restrictions and start to apply them</a:t>
            </a:r>
          </a:p>
          <a:p>
            <a:pPr eaLnBrk="1" hangingPunct="1"/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Manage – your space by reevaluating and adjusting your solutions before reaching the point of no return</a:t>
            </a:r>
          </a:p>
          <a:p>
            <a:pPr eaLnBrk="1" hangingPunct="1"/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3315" name="Slide Number Placeholder 6">
            <a:extLst>
              <a:ext uri="{FF2B5EF4-FFF2-40B4-BE49-F238E27FC236}">
                <a16:creationId xmlns:a16="http://schemas.microsoft.com/office/drawing/2014/main" id="{BB12CA14-2157-9C67-5898-E8E94C450A5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73EE4540-18CD-4BE8-B374-11F8D8505A79}" type="slidenum">
              <a:rPr lang="en-US" altLang="en-US" sz="1400">
                <a:latin typeface="Arial" panose="020B0604020202020204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grpSp>
        <p:nvGrpSpPr>
          <p:cNvPr id="13316" name="Group 47">
            <a:extLst>
              <a:ext uri="{FF2B5EF4-FFF2-40B4-BE49-F238E27FC236}">
                <a16:creationId xmlns:a16="http://schemas.microsoft.com/office/drawing/2014/main" id="{6086CB92-2BA8-C6E6-FFCF-80319D00997B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0"/>
            <a:ext cx="2514600" cy="6858000"/>
            <a:chOff x="3936" y="0"/>
            <a:chExt cx="1584" cy="4320"/>
          </a:xfrm>
        </p:grpSpPr>
        <p:grpSp>
          <p:nvGrpSpPr>
            <p:cNvPr id="13318" name="Group 43">
              <a:extLst>
                <a:ext uri="{FF2B5EF4-FFF2-40B4-BE49-F238E27FC236}">
                  <a16:creationId xmlns:a16="http://schemas.microsoft.com/office/drawing/2014/main" id="{EAF26FF0-80E1-FB29-3E32-C9CA817CBB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0"/>
              <a:ext cx="864" cy="1680"/>
              <a:chOff x="4272" y="0"/>
              <a:chExt cx="864" cy="1680"/>
            </a:xfrm>
          </p:grpSpPr>
          <p:grpSp>
            <p:nvGrpSpPr>
              <p:cNvPr id="13332" name="Group 33">
                <a:extLst>
                  <a:ext uri="{FF2B5EF4-FFF2-40B4-BE49-F238E27FC236}">
                    <a16:creationId xmlns:a16="http://schemas.microsoft.com/office/drawing/2014/main" id="{ABE745A1-CC22-CE1B-0B8A-5C96A2B8F8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0"/>
                <a:ext cx="864" cy="1680"/>
                <a:chOff x="3744" y="2592"/>
                <a:chExt cx="1584" cy="1440"/>
              </a:xfrm>
            </p:grpSpPr>
            <p:sp>
              <p:nvSpPr>
                <p:cNvPr id="13334" name="Oval 34">
                  <a:extLst>
                    <a:ext uri="{FF2B5EF4-FFF2-40B4-BE49-F238E27FC236}">
                      <a16:creationId xmlns:a16="http://schemas.microsoft.com/office/drawing/2014/main" id="{1EDC6230-33CA-80F7-893A-15068AE4CF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4" y="2592"/>
                  <a:ext cx="1584" cy="596"/>
                </a:xfrm>
                <a:prstGeom prst="ellipse">
                  <a:avLst/>
                </a:prstGeom>
                <a:solidFill>
                  <a:srgbClr val="00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n-US" altLang="en-US" sz="2800" b="1">
                    <a:solidFill>
                      <a:schemeClr val="bg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35" name="AutoShape 35">
                  <a:extLst>
                    <a:ext uri="{FF2B5EF4-FFF2-40B4-BE49-F238E27FC236}">
                      <a16:creationId xmlns:a16="http://schemas.microsoft.com/office/drawing/2014/main" id="{475FE0F8-3628-8543-AF65-D367B56739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4" y="2919"/>
                  <a:ext cx="1584" cy="111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6055 w 21600"/>
                    <a:gd name="T13" fmla="*/ 6055 h 21600"/>
                    <a:gd name="T14" fmla="*/ 15545 w 21600"/>
                    <a:gd name="T15" fmla="*/ 1554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8509" y="21600"/>
                      </a:lnTo>
                      <a:lnTo>
                        <a:pt x="13091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333" name="Text Box 36">
                <a:extLst>
                  <a:ext uri="{FF2B5EF4-FFF2-40B4-BE49-F238E27FC236}">
                    <a16:creationId xmlns:a16="http://schemas.microsoft.com/office/drawing/2014/main" id="{FF8E6415-5938-D013-2614-8FFE78A896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0" y="96"/>
                <a:ext cx="778" cy="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>
                    <a:solidFill>
                      <a:schemeClr val="bg1"/>
                    </a:solidFill>
                    <a:latin typeface="Arial" panose="020B0604020202020204" pitchFamily="34" charset="0"/>
                  </a:rPr>
                  <a:t>Target Area (Search)</a:t>
                </a:r>
              </a:p>
            </p:txBody>
          </p:sp>
        </p:grpSp>
        <p:sp>
          <p:nvSpPr>
            <p:cNvPr id="13319" name="Rectangle 7">
              <a:extLst>
                <a:ext uri="{FF2B5EF4-FFF2-40B4-BE49-F238E27FC236}">
                  <a16:creationId xmlns:a16="http://schemas.microsoft.com/office/drawing/2014/main" id="{CB81A380-D4BC-B8BD-E7E0-E1F627821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0" y="3888"/>
              <a:ext cx="410" cy="43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3320" name="Picture 6" descr="Blue car white background">
              <a:extLst>
                <a:ext uri="{FF2B5EF4-FFF2-40B4-BE49-F238E27FC236}">
                  <a16:creationId xmlns:a16="http://schemas.microsoft.com/office/drawing/2014/main" id="{05C6686A-30A4-7247-B509-C9E27AD8C6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6" y="4032"/>
              <a:ext cx="1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1" name="Line 8">
              <a:extLst>
                <a:ext uri="{FF2B5EF4-FFF2-40B4-BE49-F238E27FC236}">
                  <a16:creationId xmlns:a16="http://schemas.microsoft.com/office/drawing/2014/main" id="{D3EB7A52-0BD0-9BAE-2864-DC3EEEDDA1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4032"/>
              <a:ext cx="11" cy="288"/>
            </a:xfrm>
            <a:prstGeom prst="line">
              <a:avLst/>
            </a:prstGeom>
            <a:noFill/>
            <a:ln w="9525">
              <a:solidFill>
                <a:srgbClr val="FFCC66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322" name="Group 44">
              <a:extLst>
                <a:ext uri="{FF2B5EF4-FFF2-40B4-BE49-F238E27FC236}">
                  <a16:creationId xmlns:a16="http://schemas.microsoft.com/office/drawing/2014/main" id="{DFF22E7A-9FC0-F83B-2B7E-41A44F9965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8" y="1152"/>
              <a:ext cx="1200" cy="2112"/>
              <a:chOff x="4128" y="1152"/>
              <a:chExt cx="1200" cy="2112"/>
            </a:xfrm>
          </p:grpSpPr>
          <p:grpSp>
            <p:nvGrpSpPr>
              <p:cNvPr id="13328" name="Group 30">
                <a:extLst>
                  <a:ext uri="{FF2B5EF4-FFF2-40B4-BE49-F238E27FC236}">
                    <a16:creationId xmlns:a16="http://schemas.microsoft.com/office/drawing/2014/main" id="{1A11287C-803E-CC0B-E52E-1519576B0E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28" y="1152"/>
                <a:ext cx="1200" cy="2112"/>
                <a:chOff x="3744" y="2592"/>
                <a:chExt cx="1584" cy="1440"/>
              </a:xfrm>
            </p:grpSpPr>
            <p:sp>
              <p:nvSpPr>
                <p:cNvPr id="13330" name="Oval 31">
                  <a:extLst>
                    <a:ext uri="{FF2B5EF4-FFF2-40B4-BE49-F238E27FC236}">
                      <a16:creationId xmlns:a16="http://schemas.microsoft.com/office/drawing/2014/main" id="{9F1EBAF7-8D9C-B9E8-FFBC-E01B814361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4" y="2592"/>
                  <a:ext cx="1584" cy="596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n-US" altLang="en-US" sz="2800" b="1">
                    <a:solidFill>
                      <a:schemeClr val="bg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31" name="AutoShape 32">
                  <a:extLst>
                    <a:ext uri="{FF2B5EF4-FFF2-40B4-BE49-F238E27FC236}">
                      <a16:creationId xmlns:a16="http://schemas.microsoft.com/office/drawing/2014/main" id="{37117E3D-D053-DB0D-D921-D756C5E1E9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4" y="2919"/>
                  <a:ext cx="1584" cy="111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6055 w 21600"/>
                    <a:gd name="T13" fmla="*/ 6055 h 21600"/>
                    <a:gd name="T14" fmla="*/ 15545 w 21600"/>
                    <a:gd name="T15" fmla="*/ 1554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8509" y="21600"/>
                      </a:lnTo>
                      <a:lnTo>
                        <a:pt x="13091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329" name="Text Box 38">
                <a:extLst>
                  <a:ext uri="{FF2B5EF4-FFF2-40B4-BE49-F238E27FC236}">
                    <a16:creationId xmlns:a16="http://schemas.microsoft.com/office/drawing/2014/main" id="{0237B046-0388-673C-9B6E-E61E3C37B7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72" y="1296"/>
                <a:ext cx="91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>
                    <a:latin typeface="Arial" panose="020B0604020202020204" pitchFamily="34" charset="0"/>
                  </a:rPr>
                  <a:t>15 Second (Identify)</a:t>
                </a:r>
              </a:p>
            </p:txBody>
          </p:sp>
        </p:grpSp>
        <p:grpSp>
          <p:nvGrpSpPr>
            <p:cNvPr id="13323" name="Group 45">
              <a:extLst>
                <a:ext uri="{FF2B5EF4-FFF2-40B4-BE49-F238E27FC236}">
                  <a16:creationId xmlns:a16="http://schemas.microsoft.com/office/drawing/2014/main" id="{47E2C944-669E-4CF6-95A9-E8DB593950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2928"/>
              <a:ext cx="1584" cy="1104"/>
              <a:chOff x="3936" y="2928"/>
              <a:chExt cx="1584" cy="1104"/>
            </a:xfrm>
          </p:grpSpPr>
          <p:grpSp>
            <p:nvGrpSpPr>
              <p:cNvPr id="13324" name="Group 29">
                <a:extLst>
                  <a:ext uri="{FF2B5EF4-FFF2-40B4-BE49-F238E27FC236}">
                    <a16:creationId xmlns:a16="http://schemas.microsoft.com/office/drawing/2014/main" id="{F63C61FB-1F88-D9B8-D87A-51A40609BF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36" y="2928"/>
                <a:ext cx="1584" cy="1104"/>
                <a:chOff x="3744" y="2592"/>
                <a:chExt cx="1584" cy="1440"/>
              </a:xfrm>
            </p:grpSpPr>
            <p:sp>
              <p:nvSpPr>
                <p:cNvPr id="13326" name="Oval 26">
                  <a:extLst>
                    <a:ext uri="{FF2B5EF4-FFF2-40B4-BE49-F238E27FC236}">
                      <a16:creationId xmlns:a16="http://schemas.microsoft.com/office/drawing/2014/main" id="{70BFB206-FF1F-DE3D-05A6-3474BB76BB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4" y="2592"/>
                  <a:ext cx="1584" cy="59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n-US" altLang="en-US" sz="2800" b="1">
                    <a:solidFill>
                      <a:schemeClr val="bg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27" name="AutoShape 27">
                  <a:extLst>
                    <a:ext uri="{FF2B5EF4-FFF2-40B4-BE49-F238E27FC236}">
                      <a16:creationId xmlns:a16="http://schemas.microsoft.com/office/drawing/2014/main" id="{5AF89071-E2A6-1FBC-2E5D-CC1EA65110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4" y="2919"/>
                  <a:ext cx="1584" cy="111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6055 w 21600"/>
                    <a:gd name="T13" fmla="*/ 6055 h 21600"/>
                    <a:gd name="T14" fmla="*/ 15545 w 21600"/>
                    <a:gd name="T15" fmla="*/ 1554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8509" y="21600"/>
                      </a:lnTo>
                      <a:lnTo>
                        <a:pt x="13091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325" name="Text Box 41">
                <a:extLst>
                  <a:ext uri="{FF2B5EF4-FFF2-40B4-BE49-F238E27FC236}">
                    <a16:creationId xmlns:a16="http://schemas.microsoft.com/office/drawing/2014/main" id="{F3FB130A-5AB0-CC85-B64F-8E66A4AF4A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0" y="2976"/>
                <a:ext cx="778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chemeClr val="bg1"/>
                    </a:solidFill>
                    <a:latin typeface="Arial" panose="020B0604020202020204" pitchFamily="34" charset="0"/>
                  </a:rPr>
                  <a:t>4 Second (Manage)</a:t>
                </a:r>
              </a:p>
            </p:txBody>
          </p:sp>
        </p:grpSp>
      </p:grpSp>
      <p:sp>
        <p:nvSpPr>
          <p:cNvPr id="13317" name="TextBox 1">
            <a:extLst>
              <a:ext uri="{FF2B5EF4-FFF2-40B4-BE49-F238E27FC236}">
                <a16:creationId xmlns:a16="http://schemas.microsoft.com/office/drawing/2014/main" id="{99C6B814-126D-60B6-2463-F6B5CCA1C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52500"/>
            <a:ext cx="579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latin typeface="Arial" panose="020B0604020202020204" pitchFamily="34" charset="0"/>
                <a:cs typeface="Arial" panose="020B0604020202020204" pitchFamily="34" charset="0"/>
              </a:rPr>
              <a:t>Searching Areas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>
            <a:extLst>
              <a:ext uri="{FF2B5EF4-FFF2-40B4-BE49-F238E27FC236}">
                <a16:creationId xmlns:a16="http://schemas.microsoft.com/office/drawing/2014/main" id="{8FA353AA-8086-EC95-A181-87DFA4915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850900"/>
            <a:ext cx="895985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>
            <a:extLst>
              <a:ext uri="{FF2B5EF4-FFF2-40B4-BE49-F238E27FC236}">
                <a16:creationId xmlns:a16="http://schemas.microsoft.com/office/drawing/2014/main" id="{D4BF36A6-376D-C8B3-EE60-83BC56603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8600"/>
            <a:ext cx="9144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>
            <a:extLst>
              <a:ext uri="{FF2B5EF4-FFF2-40B4-BE49-F238E27FC236}">
                <a16:creationId xmlns:a16="http://schemas.microsoft.com/office/drawing/2014/main" id="{11CA5A76-285C-9E49-CA4F-21EA24968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9A70ED91-2A4D-003F-5533-CB92EFEDD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530350"/>
            <a:ext cx="8912225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10">
            <a:extLst>
              <a:ext uri="{FF2B5EF4-FFF2-40B4-BE49-F238E27FC236}">
                <a16:creationId xmlns:a16="http://schemas.microsoft.com/office/drawing/2014/main" id="{543F7518-AC7A-33AF-23D0-C0D715F09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343400"/>
            <a:ext cx="525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Closed Front, Left Front and Right Front.  Where should you check?</a:t>
            </a:r>
          </a:p>
        </p:txBody>
      </p:sp>
    </p:spTree>
  </p:cSld>
  <p:clrMapOvr>
    <a:masterClrMapping/>
  </p:clrMapOvr>
  <p:transition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">
            <a:extLst>
              <a:ext uri="{FF2B5EF4-FFF2-40B4-BE49-F238E27FC236}">
                <a16:creationId xmlns:a16="http://schemas.microsoft.com/office/drawing/2014/main" id="{AD701D0C-8194-AF37-81A2-9DA355BD7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231900"/>
            <a:ext cx="779145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Box 1">
            <a:extLst>
              <a:ext uri="{FF2B5EF4-FFF2-40B4-BE49-F238E27FC236}">
                <a16:creationId xmlns:a16="http://schemas.microsoft.com/office/drawing/2014/main" id="{68DD0DE0-42AC-2808-E170-2C2C4B0B7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918075"/>
            <a:ext cx="419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Closed front and left front.  Where should you check?</a:t>
            </a:r>
          </a:p>
        </p:txBody>
      </p:sp>
    </p:spTree>
  </p:cSld>
  <p:clrMapOvr>
    <a:masterClrMapping/>
  </p:clrMapOvr>
  <p:transition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>
            <a:extLst>
              <a:ext uri="{FF2B5EF4-FFF2-40B4-BE49-F238E27FC236}">
                <a16:creationId xmlns:a16="http://schemas.microsoft.com/office/drawing/2014/main" id="{921CB940-8488-753D-3231-4F22D04720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2025" y="582613"/>
            <a:ext cx="7219950" cy="706437"/>
          </a:xfrm>
        </p:spPr>
        <p:txBody>
          <a:bodyPr/>
          <a:lstStyle/>
          <a:p>
            <a:pPr marL="342900" indent="-342900" eaLnBrk="1" hangingPunct="1">
              <a:buClr>
                <a:schemeClr val="bg2"/>
              </a:buClr>
              <a:buSzPct val="75000"/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This sign prompts you to check where?</a:t>
            </a:r>
          </a:p>
        </p:txBody>
      </p:sp>
      <p:pic>
        <p:nvPicPr>
          <p:cNvPr id="62467" name="Picture 1">
            <a:extLst>
              <a:ext uri="{FF2B5EF4-FFF2-40B4-BE49-F238E27FC236}">
                <a16:creationId xmlns:a16="http://schemas.microsoft.com/office/drawing/2014/main" id="{36630DAE-B088-3EA6-5FA4-C5AB6A322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1275"/>
            <a:ext cx="9144000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">
            <a:extLst>
              <a:ext uri="{FF2B5EF4-FFF2-40B4-BE49-F238E27FC236}">
                <a16:creationId xmlns:a16="http://schemas.microsoft.com/office/drawing/2014/main" id="{A64B669F-E9EC-141E-D470-25CFD9AE73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5438"/>
            <a:ext cx="91440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extBox 1">
            <a:extLst>
              <a:ext uri="{FF2B5EF4-FFF2-40B4-BE49-F238E27FC236}">
                <a16:creationId xmlns:a16="http://schemas.microsoft.com/office/drawing/2014/main" id="{51BF36CD-7717-6FA0-5E56-14473ECD4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828800"/>
            <a:ext cx="434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Closed rear and right front.  Where should you check?</a:t>
            </a:r>
          </a:p>
        </p:txBody>
      </p:sp>
    </p:spTree>
  </p:cSld>
  <p:clrMapOvr>
    <a:masterClrMapping/>
  </p:clrMapOvr>
  <p:transition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">
            <a:extLst>
              <a:ext uri="{FF2B5EF4-FFF2-40B4-BE49-F238E27FC236}">
                <a16:creationId xmlns:a16="http://schemas.microsoft.com/office/drawing/2014/main" id="{FBBEB471-C661-E3BB-3A59-40B797008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7888"/>
            <a:ext cx="91440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Box 1">
            <a:extLst>
              <a:ext uri="{FF2B5EF4-FFF2-40B4-BE49-F238E27FC236}">
                <a16:creationId xmlns:a16="http://schemas.microsoft.com/office/drawing/2014/main" id="{7CD861FE-F090-3190-6A45-C70B6A209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057400"/>
            <a:ext cx="4495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Closed right front and left front.  Where should you check?</a:t>
            </a:r>
          </a:p>
        </p:txBody>
      </p:sp>
    </p:spTree>
  </p:cSld>
  <p:clrMapOvr>
    <a:masterClrMapping/>
  </p:clrMapOvr>
  <p:transition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">
            <a:extLst>
              <a:ext uri="{FF2B5EF4-FFF2-40B4-BE49-F238E27FC236}">
                <a16:creationId xmlns:a16="http://schemas.microsoft.com/office/drawing/2014/main" id="{FE0C0A97-DBA7-54F4-4F37-26090C1FE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219200"/>
            <a:ext cx="8582025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extBox 2">
            <a:extLst>
              <a:ext uri="{FF2B5EF4-FFF2-40B4-BE49-F238E27FC236}">
                <a16:creationId xmlns:a16="http://schemas.microsoft.com/office/drawing/2014/main" id="{7C1A9E00-27DE-2047-65D4-848492842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447800"/>
            <a:ext cx="3810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What areas are closed?  What areas should you check?</a:t>
            </a:r>
          </a:p>
        </p:txBody>
      </p:sp>
    </p:spTree>
  </p:cSld>
  <p:clrMapOvr>
    <a:masterClrMapping/>
  </p:clrMapOvr>
  <p:transition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">
            <a:extLst>
              <a:ext uri="{FF2B5EF4-FFF2-40B4-BE49-F238E27FC236}">
                <a16:creationId xmlns:a16="http://schemas.microsoft.com/office/drawing/2014/main" id="{CC81DEBC-B871-483D-2006-A53D42894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036638"/>
            <a:ext cx="8772525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TextBox 1">
            <a:extLst>
              <a:ext uri="{FF2B5EF4-FFF2-40B4-BE49-F238E27FC236}">
                <a16:creationId xmlns:a16="http://schemas.microsoft.com/office/drawing/2014/main" id="{D783BC2D-12BB-5991-CDD5-76BB24A71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447800"/>
            <a:ext cx="434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What areas are open?  What areas are closed?</a:t>
            </a:r>
          </a:p>
        </p:txBody>
      </p:sp>
    </p:spTree>
  </p:cSld>
  <p:clrMapOvr>
    <a:masterClrMapping/>
  </p:clrMapOvr>
  <p:transition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>
            <a:extLst>
              <a:ext uri="{FF2B5EF4-FFF2-40B4-BE49-F238E27FC236}">
                <a16:creationId xmlns:a16="http://schemas.microsoft.com/office/drawing/2014/main" id="{1A9615C2-4A1F-76F7-0598-DBB8E844EA4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76250" y="1066800"/>
            <a:ext cx="1828800" cy="914400"/>
          </a:xfrm>
        </p:spPr>
        <p:txBody>
          <a:bodyPr/>
          <a:lstStyle/>
          <a:p>
            <a:pPr eaLnBrk="1" hangingPunct="1"/>
            <a:r>
              <a:rPr lang="en-US" altLang="en-US" sz="4800">
                <a:latin typeface="Arial" panose="020B0604020202020204" pitchFamily="34" charset="0"/>
                <a:cs typeface="Arial" panose="020B0604020202020204" pitchFamily="34" charset="0"/>
              </a:rPr>
              <a:t>SIM</a:t>
            </a:r>
          </a:p>
        </p:txBody>
      </p:sp>
      <p:sp>
        <p:nvSpPr>
          <p:cNvPr id="15363" name="Subtitle 1">
            <a:extLst>
              <a:ext uri="{FF2B5EF4-FFF2-40B4-BE49-F238E27FC236}">
                <a16:creationId xmlns:a16="http://schemas.microsoft.com/office/drawing/2014/main" id="{416DD825-8E68-6D3F-4C4D-B6382AC1A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6250" y="2438400"/>
            <a:ext cx="8191500" cy="3810000"/>
          </a:xfrm>
        </p:spPr>
        <p:txBody>
          <a:bodyPr/>
          <a:lstStyle/>
          <a:p>
            <a:pPr marL="571500" indent="-571500" algn="l" eaLnBrk="1" hangingPunct="1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Open /Closed?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Check other areas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Apply speed control options and lane position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Manage by reevaluating and adjusting</a:t>
            </a:r>
          </a:p>
        </p:txBody>
      </p:sp>
    </p:spTree>
  </p:cSld>
  <p:clrMapOvr>
    <a:masterClrMapping/>
  </p:clrMapOvr>
  <p:transition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">
            <a:extLst>
              <a:ext uri="{FF2B5EF4-FFF2-40B4-BE49-F238E27FC236}">
                <a16:creationId xmlns:a16="http://schemas.microsoft.com/office/drawing/2014/main" id="{7E0BA2A7-5A73-1784-4F48-9407EAD25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914400"/>
            <a:ext cx="81915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TextBox 1">
            <a:extLst>
              <a:ext uri="{FF2B5EF4-FFF2-40B4-BE49-F238E27FC236}">
                <a16:creationId xmlns:a16="http://schemas.microsoft.com/office/drawing/2014/main" id="{176BDF9F-386C-16A6-0B0A-67ACA0C0F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029200"/>
            <a:ext cx="5086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Front open or closed?  Where should you check?</a:t>
            </a:r>
          </a:p>
        </p:txBody>
      </p:sp>
    </p:spTree>
  </p:cSld>
  <p:clrMapOvr>
    <a:masterClrMapping/>
  </p:clrMapOvr>
  <p:transition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">
            <a:extLst>
              <a:ext uri="{FF2B5EF4-FFF2-40B4-BE49-F238E27FC236}">
                <a16:creationId xmlns:a16="http://schemas.microsoft.com/office/drawing/2014/main" id="{F9B09D05-C96E-974F-64DA-4A323BD28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42938"/>
            <a:ext cx="900112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TextBox 1">
            <a:extLst>
              <a:ext uri="{FF2B5EF4-FFF2-40B4-BE49-F238E27FC236}">
                <a16:creationId xmlns:a16="http://schemas.microsoft.com/office/drawing/2014/main" id="{AF1A25AB-94D4-0EF2-FCC9-52B96E668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762000"/>
            <a:ext cx="7543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Front closed.  What other areas should you check?</a:t>
            </a:r>
          </a:p>
        </p:txBody>
      </p:sp>
    </p:spTree>
  </p:cSld>
  <p:clrMapOvr>
    <a:masterClrMapping/>
  </p:clrMapOvr>
  <p:transition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>
            <a:extLst>
              <a:ext uri="{FF2B5EF4-FFF2-40B4-BE49-F238E27FC236}">
                <a16:creationId xmlns:a16="http://schemas.microsoft.com/office/drawing/2014/main" id="{B0217FAC-7ADE-C4F4-2C03-85BFA15066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84163"/>
            <a:ext cx="8413750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34">
            <a:extLst>
              <a:ext uri="{FF2B5EF4-FFF2-40B4-BE49-F238E27FC236}">
                <a16:creationId xmlns:a16="http://schemas.microsoft.com/office/drawing/2014/main" id="{90B2DE14-48BB-C3FA-5D4E-ED01B6076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382963"/>
            <a:ext cx="731838" cy="639762"/>
          </a:xfrm>
          <a:prstGeom prst="ellipse">
            <a:avLst/>
          </a:prstGeom>
          <a:noFill/>
          <a:ln w="57150">
            <a:solidFill>
              <a:schemeClr val="accent2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4" name="Oval 34">
            <a:extLst>
              <a:ext uri="{FF2B5EF4-FFF2-40B4-BE49-F238E27FC236}">
                <a16:creationId xmlns:a16="http://schemas.microsoft.com/office/drawing/2014/main" id="{B114AD35-121F-6B15-070B-C8F9E694B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727450"/>
            <a:ext cx="731838" cy="639763"/>
          </a:xfrm>
          <a:prstGeom prst="ellipse">
            <a:avLst/>
          </a:prstGeom>
          <a:noFill/>
          <a:ln w="38100">
            <a:solidFill>
              <a:srgbClr val="FFFF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Oval 34">
            <a:extLst>
              <a:ext uri="{FF2B5EF4-FFF2-40B4-BE49-F238E27FC236}">
                <a16:creationId xmlns:a16="http://schemas.microsoft.com/office/drawing/2014/main" id="{551C4CD8-1A20-A214-9BDA-4F5D20D6A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281488"/>
            <a:ext cx="731838" cy="639762"/>
          </a:xfrm>
          <a:prstGeom prst="ellipse">
            <a:avLst/>
          </a:prstGeom>
          <a:noFill/>
          <a:ln w="57150">
            <a:solidFill>
              <a:srgbClr val="CC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414" name="Rectangle 5">
            <a:extLst>
              <a:ext uri="{FF2B5EF4-FFF2-40B4-BE49-F238E27FC236}">
                <a16:creationId xmlns:a16="http://schemas.microsoft.com/office/drawing/2014/main" id="{404B16EC-DE0D-6513-2A23-35B7E89D2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" y="4983163"/>
            <a:ext cx="4724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365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</a:pPr>
            <a:endParaRPr lang="en-US" altLang="en-US" sz="2800" b="1">
              <a:solidFill>
                <a:srgbClr val="00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B5C6AF-E6A8-5E7F-D90E-022B36D404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2024"/>
          <a:stretch/>
        </p:blipFill>
        <p:spPr>
          <a:xfrm>
            <a:off x="5410200" y="1905000"/>
            <a:ext cx="2131935" cy="8229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>
            <a:extLst>
              <a:ext uri="{FF2B5EF4-FFF2-40B4-BE49-F238E27FC236}">
                <a16:creationId xmlns:a16="http://schemas.microsoft.com/office/drawing/2014/main" id="{8426783D-7201-8246-3A68-02ED58851F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143000"/>
            <a:ext cx="836295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4">
            <a:extLst>
              <a:ext uri="{FF2B5EF4-FFF2-40B4-BE49-F238E27FC236}">
                <a16:creationId xmlns:a16="http://schemas.microsoft.com/office/drawing/2014/main" id="{F8E0F7E1-1A1B-C61B-1838-69B7695BF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563" y="4268788"/>
            <a:ext cx="319087" cy="280987"/>
          </a:xfrm>
          <a:prstGeom prst="ellipse">
            <a:avLst/>
          </a:prstGeom>
          <a:noFill/>
          <a:ln w="50800">
            <a:solidFill>
              <a:srgbClr val="FFFF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2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Oval 34">
            <a:extLst>
              <a:ext uri="{FF2B5EF4-FFF2-40B4-BE49-F238E27FC236}">
                <a16:creationId xmlns:a16="http://schemas.microsoft.com/office/drawing/2014/main" id="{D40ED7E2-70B2-A441-E72D-4F659AD24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138" y="5011738"/>
            <a:ext cx="319087" cy="282575"/>
          </a:xfrm>
          <a:prstGeom prst="ellipse">
            <a:avLst/>
          </a:prstGeom>
          <a:noFill/>
          <a:ln w="50800"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2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F0016D81-3A22-9512-B9FA-453B909FB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754688"/>
            <a:ext cx="6477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</a:pPr>
            <a:r>
              <a:rPr lang="en-US" altLang="en-US" sz="2800" b="1">
                <a:solidFill>
                  <a:schemeClr val="bg1"/>
                </a:solidFill>
              </a:rPr>
              <a:t>Closed front, left and right front. </a:t>
            </a:r>
          </a:p>
          <a:p>
            <a:pPr eaLnBrk="1" hangingPunct="1">
              <a:buClr>
                <a:schemeClr val="bg2"/>
              </a:buClr>
              <a:buSzPct val="75000"/>
            </a:pPr>
            <a:r>
              <a:rPr lang="en-US" altLang="en-US" sz="2800" b="1">
                <a:solidFill>
                  <a:schemeClr val="bg1"/>
                </a:solidFill>
              </a:rPr>
              <a:t>Check where else at this moment?</a:t>
            </a:r>
          </a:p>
        </p:txBody>
      </p:sp>
      <p:sp>
        <p:nvSpPr>
          <p:cNvPr id="6" name="Oval 34">
            <a:extLst>
              <a:ext uri="{FF2B5EF4-FFF2-40B4-BE49-F238E27FC236}">
                <a16:creationId xmlns:a16="http://schemas.microsoft.com/office/drawing/2014/main" id="{6FC03FD2-22E2-C7C6-5E19-ED7A6911A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9575" y="3921125"/>
            <a:ext cx="374650" cy="379413"/>
          </a:xfrm>
          <a:prstGeom prst="ellipse">
            <a:avLst/>
          </a:prstGeom>
          <a:noFill/>
          <a:ln w="50800">
            <a:solidFill>
              <a:srgbClr val="0070C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28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8272AE5D-F6E6-BF37-83F4-FE686BCD26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95500" y="838200"/>
            <a:ext cx="4953000" cy="8382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What areas are closed?</a:t>
            </a:r>
          </a:p>
        </p:txBody>
      </p:sp>
      <p:pic>
        <p:nvPicPr>
          <p:cNvPr id="21507" name="Content Placeholder 2">
            <a:extLst>
              <a:ext uri="{FF2B5EF4-FFF2-40B4-BE49-F238E27FC236}">
                <a16:creationId xmlns:a16="http://schemas.microsoft.com/office/drawing/2014/main" id="{8350D996-D2E9-C813-A6B8-8D21C1BC36E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676400"/>
            <a:ext cx="8510588" cy="4468813"/>
          </a:xfrm>
        </p:spPr>
      </p:pic>
    </p:spTree>
  </p:cSld>
  <p:clrMapOvr>
    <a:masterClrMapping/>
  </p:clrMapOvr>
  <p:transition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D94D4B42-3078-2293-D5FE-1753AB32F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2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400" b="1">
                <a:latin typeface="Arial" panose="020B0604020202020204" pitchFamily="34" charset="0"/>
                <a:cs typeface="Arial" panose="020B0604020202020204" pitchFamily="34" charset="0"/>
              </a:rPr>
              <a:t>What areas are open?</a:t>
            </a:r>
          </a:p>
        </p:txBody>
      </p:sp>
      <p:sp>
        <p:nvSpPr>
          <p:cNvPr id="23555" name="Title 1">
            <a:extLst>
              <a:ext uri="{FF2B5EF4-FFF2-40B4-BE49-F238E27FC236}">
                <a16:creationId xmlns:a16="http://schemas.microsoft.com/office/drawing/2014/main" id="{C1BCFF8C-876D-8090-74C0-0033D0427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715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  <a:latin typeface="Calibri" panose="020F0502020204030204" pitchFamily="34" charset="0"/>
              </a:rPr>
              <a:t>What areas are closed?</a:t>
            </a:r>
          </a:p>
        </p:txBody>
      </p:sp>
      <p:pic>
        <p:nvPicPr>
          <p:cNvPr id="23556" name="Picture 1">
            <a:extLst>
              <a:ext uri="{FF2B5EF4-FFF2-40B4-BE49-F238E27FC236}">
                <a16:creationId xmlns:a16="http://schemas.microsoft.com/office/drawing/2014/main" id="{5169241E-2EFF-5349-A729-E7BD701FE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3813"/>
            <a:ext cx="9144000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>
            <a:extLst>
              <a:ext uri="{FF2B5EF4-FFF2-40B4-BE49-F238E27FC236}">
                <a16:creationId xmlns:a16="http://schemas.microsoft.com/office/drawing/2014/main" id="{DB9C7505-D38D-4D25-DA82-25AF07AD24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5">
            <a:extLst>
              <a:ext uri="{FF2B5EF4-FFF2-40B4-BE49-F238E27FC236}">
                <a16:creationId xmlns:a16="http://schemas.microsoft.com/office/drawing/2014/main" id="{1948125A-6B8E-272A-C84E-7BE8FCE7C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76200"/>
            <a:ext cx="5867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</a:pP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Where else should you check?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A36AA9-6FE1-6D10-63C4-243EAB6C14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0000"/>
          <a:stretch/>
        </p:blipFill>
        <p:spPr>
          <a:xfrm>
            <a:off x="5411047" y="1524000"/>
            <a:ext cx="1798319" cy="8229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>
            <a:extLst>
              <a:ext uri="{FF2B5EF4-FFF2-40B4-BE49-F238E27FC236}">
                <a16:creationId xmlns:a16="http://schemas.microsoft.com/office/drawing/2014/main" id="{C44AAB7F-0AB4-62A6-170E-BC1F6EBF0C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4463"/>
            <a:ext cx="914400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4">
            <a:extLst>
              <a:ext uri="{FF2B5EF4-FFF2-40B4-BE49-F238E27FC236}">
                <a16:creationId xmlns:a16="http://schemas.microsoft.com/office/drawing/2014/main" id="{96F54BD6-AD63-9D5A-E6A2-53A81F763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latin typeface="Arial" panose="020B0604020202020204" pitchFamily="34" charset="0"/>
                <a:cs typeface="Arial" panose="020B0604020202020204" pitchFamily="34" charset="0"/>
              </a:rPr>
              <a:t>Closed front. What other areas should you check and what are the conditions?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C673E1-B380-07CB-9B74-5006A70192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742" t="30488" r="16452" b="17479"/>
          <a:stretch/>
        </p:blipFill>
        <p:spPr>
          <a:xfrm>
            <a:off x="5105400" y="1676400"/>
            <a:ext cx="1981200" cy="9466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pull/>
  </p:transition>
</p:sld>
</file>

<file path=ppt/theme/theme1.xml><?xml version="1.0" encoding="utf-8"?>
<a:theme xmlns:a="http://schemas.openxmlformats.org/drawingml/2006/main" name="WOU TSE template">
  <a:themeElements>
    <a:clrScheme name="Custom 1">
      <a:dk1>
        <a:srgbClr val="000000"/>
      </a:dk1>
      <a:lt1>
        <a:srgbClr val="FFFFFF"/>
      </a:lt1>
      <a:dk2>
        <a:srgbClr val="B23237"/>
      </a:dk2>
      <a:lt2>
        <a:srgbClr val="D8203E"/>
      </a:lt2>
      <a:accent1>
        <a:srgbClr val="281D37"/>
      </a:accent1>
      <a:accent2>
        <a:srgbClr val="00619F"/>
      </a:accent2>
      <a:accent3>
        <a:srgbClr val="B1B9C1"/>
      </a:accent3>
      <a:accent4>
        <a:srgbClr val="D8203E"/>
      </a:accent4>
      <a:accent5>
        <a:srgbClr val="B23237"/>
      </a:accent5>
      <a:accent6>
        <a:srgbClr val="B1B9C1"/>
      </a:accent6>
      <a:hlink>
        <a:srgbClr val="00619F"/>
      </a:hlink>
      <a:folHlink>
        <a:srgbClr val="B1B9C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WOU TSE template</Template>
  <TotalTime>10506</TotalTime>
  <Words>687</Words>
  <Application>Microsoft Office PowerPoint</Application>
  <PresentationFormat>On-screen Show (4:3)</PresentationFormat>
  <Paragraphs>127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Georgia</vt:lpstr>
      <vt:lpstr>Lato</vt:lpstr>
      <vt:lpstr>WOU TSE template</vt:lpstr>
      <vt:lpstr>Managing Space-  SIM</vt:lpstr>
      <vt:lpstr>PowerPoint Presentation</vt:lpstr>
      <vt:lpstr>SIM</vt:lpstr>
      <vt:lpstr>PowerPoint Presentation</vt:lpstr>
      <vt:lpstr>PowerPoint Presentation</vt:lpstr>
      <vt:lpstr>What areas are closed?</vt:lpstr>
      <vt:lpstr>PowerPoint Presentation</vt:lpstr>
      <vt:lpstr>PowerPoint Presentation</vt:lpstr>
      <vt:lpstr>PowerPoint Presentation</vt:lpstr>
      <vt:lpstr>What other areas should you check and what are their conditions?</vt:lpstr>
      <vt:lpstr>PowerPoint Presentation</vt:lpstr>
      <vt:lpstr>PowerPoint Presentation</vt:lpstr>
      <vt:lpstr>PowerPoint Presentation</vt:lpstr>
      <vt:lpstr>Check where?       Condition?</vt:lpstr>
      <vt:lpstr>This sign prompts you to search which other areas?</vt:lpstr>
      <vt:lpstr>Your Turn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sign prompts you to check where?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3.05 Introduction to LOS-POTs</dc:title>
  <dc:creator>WOU ODOT TSD</dc:creator>
  <cp:lastModifiedBy>Megan McDermeit</cp:lastModifiedBy>
  <cp:revision>367</cp:revision>
  <dcterms:created xsi:type="dcterms:W3CDTF">2005-02-12T02:06:21Z</dcterms:created>
  <dcterms:modified xsi:type="dcterms:W3CDTF">2023-05-08T21:22:21Z</dcterms:modified>
</cp:coreProperties>
</file>