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484" r:id="rId2"/>
    <p:sldId id="290" r:id="rId3"/>
    <p:sldId id="354" r:id="rId4"/>
    <p:sldId id="499" r:id="rId5"/>
    <p:sldId id="443" r:id="rId6"/>
    <p:sldId id="461" r:id="rId7"/>
    <p:sldId id="487" r:id="rId8"/>
    <p:sldId id="486" r:id="rId9"/>
    <p:sldId id="485" r:id="rId10"/>
    <p:sldId id="384" r:id="rId11"/>
    <p:sldId id="324" r:id="rId12"/>
    <p:sldId id="500" r:id="rId13"/>
    <p:sldId id="323" r:id="rId14"/>
    <p:sldId id="449" r:id="rId15"/>
    <p:sldId id="489" r:id="rId16"/>
    <p:sldId id="462" r:id="rId17"/>
    <p:sldId id="50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0"/>
    <a:srgbClr val="303030"/>
    <a:srgbClr val="000066"/>
    <a:srgbClr val="003366"/>
    <a:srgbClr val="00133A"/>
    <a:srgbClr val="336699"/>
    <a:srgbClr val="000000"/>
    <a:srgbClr val="006600"/>
    <a:srgbClr val="003300"/>
    <a:srgbClr val="66FF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7" autoAdjust="0"/>
    <p:restoredTop sz="79558" autoAdjust="0"/>
  </p:normalViewPr>
  <p:slideViewPr>
    <p:cSldViewPr>
      <p:cViewPr varScale="1">
        <p:scale>
          <a:sx n="53" d="100"/>
          <a:sy n="53" d="100"/>
        </p:scale>
        <p:origin x="1528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B8CB17B6-1670-43F2-AB70-4FFB9A5FF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2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CB17B6-1670-43F2-AB70-4FFB9A5FF35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54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Signs</a:t>
            </a:r>
          </a:p>
          <a:p>
            <a:r>
              <a:rPr lang="en-US" dirty="0"/>
              <a:t>Turn lane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AC54E74E-1E01-4159-AB5E-A9F044461255}" type="slidenum">
              <a:rPr lang="en-US" b="0" smtClean="0"/>
              <a:pPr eaLnBrk="1" hangingPunct="1"/>
              <a:t>10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865162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uncontrolled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B17B6-1670-43F2-AB70-4FFB9A5FF35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1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Controlled-yield sign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619EDAFF-AE4F-406F-A8B1-8526222400D0}" type="slidenum">
              <a:rPr lang="en-US" b="0" smtClean="0"/>
              <a:pPr eaLnBrk="1" hangingPunct="1"/>
              <a:t>13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63543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Controlled</a:t>
            </a:r>
          </a:p>
          <a:p>
            <a:r>
              <a:rPr lang="en-US" dirty="0"/>
              <a:t>Vehicles yield to trains</a:t>
            </a:r>
          </a:p>
          <a:p>
            <a:r>
              <a:rPr lang="en-US" dirty="0"/>
              <a:t>Cover brake and search 45 left front right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534664CE-8E36-4A02-B75E-F92F0C5A31A5}" type="slidenum">
              <a:rPr lang="en-US" b="0" smtClean="0"/>
              <a:pPr eaLnBrk="1" hangingPunct="1"/>
              <a:t>14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07456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Controlled- Stop sign on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B17B6-1670-43F2-AB70-4FFB9A5FF3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3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Controlled-signal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6E5B1D11-9504-46CA-92CD-A6122F9E0288}" type="slidenum">
              <a:rPr lang="en-US" b="0" smtClean="0"/>
              <a:pPr eaLnBrk="1" hangingPunct="1"/>
              <a:t>16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129854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Uncontrolled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B17B6-1670-43F2-AB70-4FFB9A5FF35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9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8744BEB-030A-492A-8100-AC15092FBA5C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36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B17B6-1670-43F2-AB70-4FFB9A5FF3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6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B17B6-1670-43F2-AB70-4FFB9A5FF35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3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973F8786-B504-4EF2-AF93-4379ECA9468C}" type="slidenum">
              <a:rPr lang="en-US" b="0" smtClean="0"/>
              <a:pPr eaLnBrk="1" hangingPunct="1"/>
              <a:t>5</a:t>
            </a:fld>
            <a:endParaRPr lang="en-US" b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To be able to search and control an intersection. Identify the intersection in the target area. </a:t>
            </a:r>
          </a:p>
          <a:p>
            <a:pPr eaLnBrk="1" hangingPunct="1"/>
            <a:r>
              <a:rPr lang="en-US" dirty="0"/>
              <a:t>Have students name clues that help identify an intersection- crosswalks, cross traffic, broken lines, street signs</a:t>
            </a:r>
          </a:p>
        </p:txBody>
      </p:sp>
    </p:spTree>
    <p:extLst>
      <p:ext uri="{BB962C8B-B14F-4D97-AF65-F5344CB8AC3E}">
        <p14:creationId xmlns:p14="http://schemas.microsoft.com/office/powerpoint/2010/main" val="1966306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57123AB8-A8E7-4E8D-9B4B-A5DA89E1D703}" type="slidenum">
              <a:rPr lang="en-US" b="0" smtClean="0"/>
              <a:pPr eaLnBrk="1" hangingPunct="1"/>
              <a:t>6</a:t>
            </a:fld>
            <a:endParaRPr lang="en-US" b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Stop sign</a:t>
            </a:r>
          </a:p>
          <a:p>
            <a:r>
              <a:rPr lang="en-US" dirty="0"/>
              <a:t>End of the road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3A09782-BE0A-4FDE-9FA5-51363A838F02}" type="slidenum">
              <a:rPr lang="en-US" b="0" smtClean="0"/>
              <a:pPr eaLnBrk="1" hangingPunct="1"/>
              <a:t>7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12887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Signal</a:t>
            </a:r>
          </a:p>
          <a:p>
            <a:r>
              <a:rPr lang="en-US" dirty="0"/>
              <a:t>Break in the sidewalk</a:t>
            </a:r>
          </a:p>
          <a:p>
            <a:r>
              <a:rPr lang="en-US" dirty="0"/>
              <a:t>Signs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BA693CF-FF7C-4DB2-B811-046388D99150}" type="slidenum">
              <a:rPr lang="en-US" b="0" smtClean="0"/>
              <a:pPr eaLnBrk="1" hangingPunct="1"/>
              <a:t>8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15553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Crosswalk</a:t>
            </a:r>
          </a:p>
          <a:p>
            <a:r>
              <a:rPr lang="en-US" dirty="0"/>
              <a:t>Break in the divider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716B35F-0B82-45B5-ADC2-9B233DEAFE8C}" type="slidenum">
              <a:rPr lang="en-US" b="0" smtClean="0"/>
              <a:pPr eaLnBrk="1" hangingPunct="1"/>
              <a:t>9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76798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7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3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9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8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7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588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26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1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vimeo.com/664888839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4175" y="484187"/>
            <a:ext cx="9144000" cy="1470025"/>
          </a:xfrm>
        </p:spPr>
        <p:txBody>
          <a:bodyPr>
            <a:normAutofit/>
          </a:bodyPr>
          <a:lstStyle/>
          <a:p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Intersections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8382000" cy="3562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0" y="467380"/>
            <a:ext cx="9144000" cy="9848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000" dirty="0"/>
              <a:t>Where are the intersections?</a:t>
            </a:r>
          </a:p>
          <a:p>
            <a:pPr algn="ctr" eaLnBrk="1" hangingPunct="1"/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7D547-0A71-4228-8500-7628DB0DD6CE}"/>
              </a:ext>
            </a:extLst>
          </p:cNvPr>
          <p:cNvSpPr txBox="1"/>
          <p:nvPr/>
        </p:nvSpPr>
        <p:spPr>
          <a:xfrm>
            <a:off x="2183601" y="5867400"/>
            <a:ext cx="4764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are the clues?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1281112"/>
            <a:ext cx="9134475" cy="429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pPr algn="l" eaLnBrk="1" hangingPunct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Controlled or Uncontrolled?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5E019-7B6B-49F5-84F1-FDBA7710517B}"/>
              </a:ext>
            </a:extLst>
          </p:cNvPr>
          <p:cNvSpPr txBox="1"/>
          <p:nvPr/>
        </p:nvSpPr>
        <p:spPr>
          <a:xfrm>
            <a:off x="638175" y="1905000"/>
            <a:ext cx="786765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Controlled Intersections have lights and/or signs to assign yielding requirements.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Uncontrolled Intersections have no lights or signs. Yielding rules apply to assign yielding responsibilities.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78D67ACE-A89C-4030-BD7A-7979A74D0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8849" y="826008"/>
            <a:ext cx="6531102" cy="810737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or Uncontrolled?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D0CDF-28D0-412F-A748-AF2B51E54C6E}"/>
              </a:ext>
            </a:extLst>
          </p:cNvPr>
          <p:cNvSpPr txBox="1"/>
          <p:nvPr/>
        </p:nvSpPr>
        <p:spPr>
          <a:xfrm>
            <a:off x="3276600" y="6031992"/>
            <a:ext cx="289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ontrolled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55292"/>
            <a:ext cx="7734300" cy="4076700"/>
          </a:xfrm>
        </p:spPr>
      </p:pic>
    </p:spTree>
    <p:extLst>
      <p:ext uri="{BB962C8B-B14F-4D97-AF65-F5344CB8AC3E}">
        <p14:creationId xmlns:p14="http://schemas.microsoft.com/office/powerpoint/2010/main" val="679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593359"/>
            <a:ext cx="60198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or Uncontrolled?</a:t>
            </a:r>
          </a:p>
        </p:txBody>
      </p:sp>
      <p:sp>
        <p:nvSpPr>
          <p:cNvPr id="8196" name="Text Box 151"/>
          <p:cNvSpPr txBox="1">
            <a:spLocks noChangeArrowheads="1"/>
          </p:cNvSpPr>
          <p:nvPr/>
        </p:nvSpPr>
        <p:spPr bwMode="auto">
          <a:xfrm rot="533165">
            <a:off x="6043613" y="2035175"/>
            <a:ext cx="2703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Controlled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48987-F62C-4E70-A275-D4F817CC5041}"/>
              </a:ext>
            </a:extLst>
          </p:cNvPr>
          <p:cNvSpPr txBox="1"/>
          <p:nvPr/>
        </p:nvSpPr>
        <p:spPr>
          <a:xfrm>
            <a:off x="2324100" y="6017684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Controlled- Yield sign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429009"/>
            <a:ext cx="8915400" cy="4531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2"/>
          <p:cNvSpPr txBox="1">
            <a:spLocks noChangeArrowheads="1"/>
          </p:cNvSpPr>
          <p:nvPr/>
        </p:nvSpPr>
        <p:spPr bwMode="auto">
          <a:xfrm>
            <a:off x="129538" y="558176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Who yields? Best actions to take?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5" y="1024670"/>
            <a:ext cx="8268105" cy="476226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7E9287B-B0A6-48D6-B89F-F9E86D15AD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94795" y="162407"/>
            <a:ext cx="6363504" cy="838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or Uncontrolled?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76E1B-750B-4835-A1E4-2C9741CFDF58}"/>
              </a:ext>
            </a:extLst>
          </p:cNvPr>
          <p:cNvSpPr txBox="1"/>
          <p:nvPr/>
        </p:nvSpPr>
        <p:spPr>
          <a:xfrm>
            <a:off x="320038" y="1032691"/>
            <a:ext cx="8762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Controlled-Crossbucks, lights and crossing arms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0C30FC5-1D00-4CE8-9580-74E646969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76274"/>
            <a:ext cx="5638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or Uncontrolled?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8" y="1447800"/>
            <a:ext cx="7929761" cy="3895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91004-17A4-43A2-AE19-49DD275B8B3B}"/>
              </a:ext>
            </a:extLst>
          </p:cNvPr>
          <p:cNvSpPr txBox="1"/>
          <p:nvPr/>
        </p:nvSpPr>
        <p:spPr>
          <a:xfrm>
            <a:off x="3428999" y="5791200"/>
            <a:ext cx="228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ontrolled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0F4D5C-9E58-437F-A4FC-E3E220550031}"/>
              </a:ext>
            </a:extLst>
          </p:cNvPr>
          <p:cNvSpPr/>
          <p:nvPr/>
        </p:nvSpPr>
        <p:spPr bwMode="auto">
          <a:xfrm>
            <a:off x="5867400" y="35052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14449" y="126713"/>
            <a:ext cx="6515100" cy="838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or Uncontrolled?</a:t>
            </a:r>
          </a:p>
        </p:txBody>
      </p:sp>
      <p:sp>
        <p:nvSpPr>
          <p:cNvPr id="8196" name="Text Box 151"/>
          <p:cNvSpPr txBox="1">
            <a:spLocks noChangeArrowheads="1"/>
          </p:cNvSpPr>
          <p:nvPr/>
        </p:nvSpPr>
        <p:spPr bwMode="auto">
          <a:xfrm rot="-359911">
            <a:off x="381000" y="2286000"/>
            <a:ext cx="2703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Controlled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8F009-0572-4906-AFB0-2CB7E9B4566B}"/>
              </a:ext>
            </a:extLst>
          </p:cNvPr>
          <p:cNvSpPr txBox="1"/>
          <p:nvPr/>
        </p:nvSpPr>
        <p:spPr>
          <a:xfrm>
            <a:off x="1409699" y="5727412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is the point of no return?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0F3C6-A586-498B-BAB4-2DEEA3D613A3}"/>
              </a:ext>
            </a:extLst>
          </p:cNvPr>
          <p:cNvSpPr txBox="1"/>
          <p:nvPr/>
        </p:nvSpPr>
        <p:spPr>
          <a:xfrm>
            <a:off x="2628899" y="1130588"/>
            <a:ext cx="388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Controlled-Signal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8" y="1943100"/>
            <a:ext cx="8902944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4E456D4C-2AB6-4A76-B738-4D93D00BA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944230"/>
            <a:ext cx="6400800" cy="810737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or Uncontrolled?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0D6AB-FA4E-48AF-965C-BE4390068B40}"/>
              </a:ext>
            </a:extLst>
          </p:cNvPr>
          <p:cNvSpPr txBox="1"/>
          <p:nvPr/>
        </p:nvSpPr>
        <p:spPr>
          <a:xfrm>
            <a:off x="3200400" y="6067926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Uncontrolled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482"/>
            <a:ext cx="9144000" cy="4025462"/>
          </a:xfrm>
        </p:spPr>
      </p:pic>
    </p:spTree>
    <p:extLst>
      <p:ext uri="{BB962C8B-B14F-4D97-AF65-F5344CB8AC3E}">
        <p14:creationId xmlns:p14="http://schemas.microsoft.com/office/powerpoint/2010/main" val="40120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25905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 i</a:t>
            </a:r>
            <a:r>
              <a:rPr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s an Intersection?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077200" cy="4572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SzPct val="15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place where two or more roads meet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ct val="15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Can be any shape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SzPct val="15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Usually controlled</a:t>
            </a:r>
          </a:p>
          <a:p>
            <a:pPr lvl="1">
              <a:spcBef>
                <a:spcPts val="1200"/>
              </a:spcBef>
              <a:buSzPct val="15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Traffic signs and/or signals present on one or more sides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SzPct val="15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Sometimes uncontrolled</a:t>
            </a:r>
          </a:p>
          <a:p>
            <a:pPr lvl="1">
              <a:spcBef>
                <a:spcPts val="1200"/>
              </a:spcBef>
              <a:buSzPct val="15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No traffic signs or signals present on any 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558" y="678491"/>
            <a:ext cx="7162800" cy="1143000"/>
          </a:xfrm>
        </p:spPr>
        <p:txBody>
          <a:bodyPr/>
          <a:lstStyle/>
          <a:p>
            <a:pPr algn="l" eaLnBrk="1" hangingPunct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Remember SIM</a:t>
            </a:r>
          </a:p>
        </p:txBody>
      </p:sp>
      <p:sp>
        <p:nvSpPr>
          <p:cNvPr id="3075" name="Rectangle 22"/>
          <p:cNvSpPr>
            <a:spLocks noGrp="1" noChangeArrowheads="1"/>
          </p:cNvSpPr>
          <p:nvPr>
            <p:ph sz="half" idx="1"/>
          </p:nvPr>
        </p:nvSpPr>
        <p:spPr>
          <a:xfrm>
            <a:off x="96526" y="1793416"/>
            <a:ext cx="7130441" cy="4759784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  <a:buSzPct val="200000"/>
              <a:buFontTx/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to find Intersections in the Target Area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SzPct val="200000"/>
              <a:buFontTx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SzPct val="200000"/>
              <a:buFontTx/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solutions needed and start to apply them by the 15-Second Area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Pct val="200000"/>
              <a:buFontTx/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Speed, position</a:t>
            </a:r>
            <a:r>
              <a:rPr lang="en-US" sz="2400" spc="-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communication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Pct val="200000"/>
              <a:buFontTx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FontTx/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Manage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by reevaluating in the 4 Second Area</a:t>
            </a:r>
          </a:p>
          <a:p>
            <a:pPr marL="342900" lvl="1" indent="-4763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Reevaluate with 45º or 90º searches </a:t>
            </a:r>
          </a:p>
          <a:p>
            <a:pPr marL="342900" lvl="1" indent="-4763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Be prepared to adjust speed, position</a:t>
            </a:r>
            <a:r>
              <a:rPr lang="en-US" sz="2400" spc="-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communication before you occupy that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8B035-119A-448D-8B2D-0CD1BB8A2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4172"/>
            <a:ext cx="2453559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8427070" cy="5753382"/>
          </a:xfrm>
        </p:spPr>
      </p:pic>
    </p:spTree>
    <p:extLst>
      <p:ext uri="{BB962C8B-B14F-4D97-AF65-F5344CB8AC3E}">
        <p14:creationId xmlns:p14="http://schemas.microsoft.com/office/powerpoint/2010/main" val="4251969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685800" y="914400"/>
            <a:ext cx="7924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436C2C-12F5-462E-A32B-29B6EED7F476}"/>
              </a:ext>
            </a:extLst>
          </p:cNvPr>
          <p:cNvSpPr txBox="1">
            <a:spLocks/>
          </p:cNvSpPr>
          <p:nvPr/>
        </p:nvSpPr>
        <p:spPr bwMode="auto">
          <a:xfrm>
            <a:off x="76200" y="2911642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5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clues that you are approaching an intersection?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50E129-56A9-A2EA-A642-51C174EE3B0B}"/>
              </a:ext>
            </a:extLst>
          </p:cNvPr>
          <p:cNvSpPr txBox="1"/>
          <p:nvPr/>
        </p:nvSpPr>
        <p:spPr>
          <a:xfrm>
            <a:off x="1885950" y="1290935"/>
            <a:ext cx="537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Intersection Clues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" y="609600"/>
            <a:ext cx="8915400" cy="845582"/>
          </a:xfrm>
        </p:spPr>
        <p:txBody>
          <a:bodyPr>
            <a:normAutofit/>
          </a:bodyPr>
          <a:lstStyle/>
          <a:p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Which intersections did you have?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4814274"/>
            <a:ext cx="861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39813" lvl="1" indent="-354013" algn="ctr" eaLnBrk="0" hangingPunct="0">
              <a:spcBef>
                <a:spcPct val="20000"/>
              </a:spcBef>
              <a:buFont typeface="Webdings" pitchFamily="18" charset="2"/>
              <a:buNone/>
              <a:defRPr/>
            </a:pPr>
            <a:endParaRPr lang="en-US" sz="2800" b="0" kern="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9900" y="6223974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Video link</a:t>
            </a:r>
            <a:endParaRPr lang="en-US" dirty="0"/>
          </a:p>
        </p:txBody>
      </p:sp>
      <p:pic>
        <p:nvPicPr>
          <p:cNvPr id="5" name="Identifying_Intersections (3)">
            <a:hlinkClick r:id="" action="ppaction://media"/>
            <a:extLst>
              <a:ext uri="{FF2B5EF4-FFF2-40B4-BE49-F238E27FC236}">
                <a16:creationId xmlns:a16="http://schemas.microsoft.com/office/drawing/2014/main" id="{7490501A-0C66-B7A1-87C3-707541162E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420" y="1676400"/>
            <a:ext cx="7477760" cy="420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1257300" y="192911"/>
            <a:ext cx="6629400" cy="55399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000" dirty="0"/>
              <a:t>Where are the intersections?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DEA11-92E1-4DA9-84E6-ECC78702B475}"/>
              </a:ext>
            </a:extLst>
          </p:cNvPr>
          <p:cNvSpPr txBox="1"/>
          <p:nvPr/>
        </p:nvSpPr>
        <p:spPr>
          <a:xfrm>
            <a:off x="2189988" y="6173953"/>
            <a:ext cx="4764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are the clues?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76300"/>
            <a:ext cx="80772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410E5E1-F7E4-4AE5-B951-696972591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08" y="623385"/>
            <a:ext cx="9144000" cy="98488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000" dirty="0"/>
              <a:t>Where are the intersections?</a:t>
            </a:r>
          </a:p>
          <a:p>
            <a:pPr algn="ctr" eaLnBrk="1" hangingPunct="1"/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79692-4100-4E19-9663-F88EC5FEE40C}"/>
              </a:ext>
            </a:extLst>
          </p:cNvPr>
          <p:cNvSpPr txBox="1"/>
          <p:nvPr/>
        </p:nvSpPr>
        <p:spPr>
          <a:xfrm>
            <a:off x="2226196" y="5791200"/>
            <a:ext cx="4764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are the clues?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708"/>
            <a:ext cx="9144000" cy="3994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-119" y="411644"/>
            <a:ext cx="9144000" cy="98488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000" dirty="0"/>
              <a:t>Where are the intersections?</a:t>
            </a:r>
          </a:p>
          <a:p>
            <a:pPr algn="ctr" eaLnBrk="1" hangingPunct="1"/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6AA56-C7CF-43FE-AA45-9366E9DC6785}"/>
              </a:ext>
            </a:extLst>
          </p:cNvPr>
          <p:cNvSpPr txBox="1"/>
          <p:nvPr/>
        </p:nvSpPr>
        <p:spPr>
          <a:xfrm>
            <a:off x="2189869" y="6019800"/>
            <a:ext cx="4764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are the clues?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65"/>
            <a:ext cx="9143881" cy="4999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20465</TotalTime>
  <Words>359</Words>
  <Application>Microsoft Office PowerPoint</Application>
  <PresentationFormat>On-screen Show (4:3)</PresentationFormat>
  <Paragraphs>85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Georgia</vt:lpstr>
      <vt:lpstr>Lato</vt:lpstr>
      <vt:lpstr>Webdings</vt:lpstr>
      <vt:lpstr>WOU TSE template</vt:lpstr>
      <vt:lpstr>Intersections</vt:lpstr>
      <vt:lpstr>What is an Intersection?</vt:lpstr>
      <vt:lpstr>Remember SIM</vt:lpstr>
      <vt:lpstr>PowerPoint Presentation</vt:lpstr>
      <vt:lpstr>PowerPoint Presentation</vt:lpstr>
      <vt:lpstr>Which intersections did you have?</vt:lpstr>
      <vt:lpstr>PowerPoint Presentation</vt:lpstr>
      <vt:lpstr>PowerPoint Presentation</vt:lpstr>
      <vt:lpstr>PowerPoint Presentation</vt:lpstr>
      <vt:lpstr>PowerPoint Presentation</vt:lpstr>
      <vt:lpstr>Controlled or Uncontrolled?</vt:lpstr>
      <vt:lpstr>Controlled or Uncontrolled?</vt:lpstr>
      <vt:lpstr>Controlled or Uncontrolled?</vt:lpstr>
      <vt:lpstr>Controlled or Uncontrolled?</vt:lpstr>
      <vt:lpstr>Controlled or Uncontrolled?</vt:lpstr>
      <vt:lpstr>Controlled or Uncontrolled?</vt:lpstr>
      <vt:lpstr>Controlled or Uncontrolled?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Approaching Intersections</dc:title>
  <dc:creator>WOU ODOT TSD</dc:creator>
  <cp:lastModifiedBy>Megan McDermeit</cp:lastModifiedBy>
  <cp:revision>364</cp:revision>
  <dcterms:created xsi:type="dcterms:W3CDTF">2005-01-30T15:46:20Z</dcterms:created>
  <dcterms:modified xsi:type="dcterms:W3CDTF">2023-05-12T19:48:41Z</dcterms:modified>
</cp:coreProperties>
</file>