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11"/>
  </p:notesMasterIdLst>
  <p:sldIdLst>
    <p:sldId id="293" r:id="rId2"/>
    <p:sldId id="283" r:id="rId3"/>
    <p:sldId id="294" r:id="rId4"/>
    <p:sldId id="284" r:id="rId5"/>
    <p:sldId id="291" r:id="rId6"/>
    <p:sldId id="285" r:id="rId7"/>
    <p:sldId id="288" r:id="rId8"/>
    <p:sldId id="286" r:id="rId9"/>
    <p:sldId id="267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91415"/>
    <a:srgbClr val="FF0000"/>
    <a:srgbClr val="FF3300"/>
    <a:srgbClr val="003300"/>
    <a:srgbClr val="336600"/>
    <a:srgbClr val="FFCC00"/>
    <a:srgbClr val="99FF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868" autoAdjust="0"/>
  </p:normalViewPr>
  <p:slideViewPr>
    <p:cSldViewPr>
      <p:cViewPr varScale="1">
        <p:scale>
          <a:sx n="89" d="100"/>
          <a:sy n="89" d="100"/>
        </p:scale>
        <p:origin x="222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30E79604-B5D4-4B86-9277-D29C218A4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195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E79604-B5D4-4B86-9277-D29C218A4A1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2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Reproduced with permission from the State of Wisconsin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E79604-B5D4-4B86-9277-D29C218A4A1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2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Source-https://www.frayneaccidentinjurylaw.com/blog/common-motorcycle-accidents/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E79604-B5D4-4B86-9277-D29C218A4A1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89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Lane splitting is when motorcyclists drive between slow or stopped traffic.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E79604-B5D4-4B86-9277-D29C218A4A1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78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245586"/>
                </a:solidFill>
                <a:effectLst/>
                <a:latin typeface="open-sans"/>
              </a:rPr>
              <a:t>Oregon's Red Light Law</a:t>
            </a:r>
          </a:p>
          <a:p>
            <a:pPr algn="l"/>
            <a:r>
              <a:rPr lang="en-US" b="0" i="0" dirty="0">
                <a:solidFill>
                  <a:srgbClr val="666666"/>
                </a:solidFill>
                <a:effectLst/>
                <a:latin typeface="open-sans"/>
              </a:rPr>
              <a:t>After coming to </a:t>
            </a:r>
            <a:r>
              <a:rPr lang="en-US" b="0" i="0">
                <a:solidFill>
                  <a:srgbClr val="666666"/>
                </a:solidFill>
                <a:effectLst/>
                <a:latin typeface="open-sans"/>
              </a:rPr>
              <a:t>a stop</a:t>
            </a:r>
            <a:r>
              <a:rPr lang="en-US" b="0" i="0" dirty="0">
                <a:solidFill>
                  <a:srgbClr val="666666"/>
                </a:solidFill>
                <a:effectLst/>
                <a:latin typeface="open-sans"/>
              </a:rPr>
              <a:t>, if a traffic light controlled by a vehicle sensor fails to detect the motorcycle after waiting one full cycle of the light, the rider may proceed with caution, yielding to other vehicles.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E79604-B5D4-4B86-9277-D29C218A4A1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41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E79604-B5D4-4B86-9277-D29C218A4A1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3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53859"/>
      </p:ext>
    </p:extLst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47757"/>
      </p:ext>
    </p:extLst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0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08445"/>
      </p:ext>
    </p:extLst>
  </p:cSld>
  <p:clrMapOvr>
    <a:masterClrMapping/>
  </p:clrMapOvr>
  <p:transition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19454"/>
      </p:ext>
    </p:extLst>
  </p:cSld>
  <p:clrMapOvr>
    <a:masterClrMapping/>
  </p:clrMapOvr>
  <p:transition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1666"/>
      </p:ext>
    </p:extLst>
  </p:cSld>
  <p:clrMapOvr>
    <a:masterClrMapping/>
  </p:clrMapOvr>
  <p:transition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8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619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910504"/>
      </p:ext>
    </p:extLst>
  </p:cSld>
  <p:clrMapOvr>
    <a:masterClrMapping/>
  </p:clrMapOvr>
  <p:transition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20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>
    <p:cover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hyperlink" Target="https://vimeo.com/68298090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vimeo.com/manage/videos/682951318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vimeo.com/820170482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eam-oregon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FC30D0-9BDA-4849-982B-D804897C0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762000"/>
            <a:ext cx="6858000" cy="76200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Motorcycles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C664F8-E509-E7FE-35E8-B4954D00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77" y="1752600"/>
            <a:ext cx="749744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39466"/>
      </p:ext>
    </p:extLst>
  </p:cSld>
  <p:clrMapOvr>
    <a:masterClrMapping/>
  </p:clrMapOvr>
  <p:transition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D9007-D1AF-492D-9308-A106DDD6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005" y="513636"/>
            <a:ext cx="5847080" cy="96281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Motorcycles Are Hard To See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1FFE2-968E-4811-A043-23CB40F4D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045" y="5583566"/>
            <a:ext cx="8001000" cy="1268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a crash occurs between a motorcycle and another vehicle.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driver often says “I did not see the motorcycle”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30A6F-B7AC-4C7D-8FC8-491D0F8AF297}"/>
              </a:ext>
            </a:extLst>
          </p:cNvPr>
          <p:cNvSpPr txBox="1"/>
          <p:nvPr/>
        </p:nvSpPr>
        <p:spPr>
          <a:xfrm>
            <a:off x="4038600" y="5171166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4"/>
              </a:rPr>
              <a:t>Video Link</a:t>
            </a:r>
            <a:endParaRPr lang="en-US" sz="1600" dirty="0"/>
          </a:p>
        </p:txBody>
      </p:sp>
      <p:pic>
        <p:nvPicPr>
          <p:cNvPr id="6" name="Motorcycle_Safety_-_Look_Twice">
            <a:hlinkClick r:id="" action="ppaction://media"/>
            <a:extLst>
              <a:ext uri="{FF2B5EF4-FFF2-40B4-BE49-F238E27FC236}">
                <a16:creationId xmlns:a16="http://schemas.microsoft.com/office/drawing/2014/main" id="{F5D714DA-46E9-35D1-A6CC-13C2D8E0E8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520" y="1237711"/>
            <a:ext cx="666496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16355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visible-_Motorcycle_Awareness">
            <a:hlinkClick r:id="" action="ppaction://media"/>
            <a:extLst>
              <a:ext uri="{FF2B5EF4-FFF2-40B4-BE49-F238E27FC236}">
                <a16:creationId xmlns:a16="http://schemas.microsoft.com/office/drawing/2014/main" id="{4C422939-84D7-BE4B-4A35-B68E8D52D1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" y="960120"/>
            <a:ext cx="8778240" cy="4937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3798B-C1E3-351F-FF29-88E6D59403B0}"/>
              </a:ext>
            </a:extLst>
          </p:cNvPr>
          <p:cNvSpPr txBox="1"/>
          <p:nvPr/>
        </p:nvSpPr>
        <p:spPr>
          <a:xfrm>
            <a:off x="4191000" y="62484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81537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9C0A5-278C-4AEF-B9DA-50F5DD48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42573"/>
            <a:ext cx="8624877" cy="110944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Collisions are more likely to occur when: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360C3-8C01-4568-A3E4-957D3DC38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1704388"/>
            <a:ext cx="4184151" cy="5001212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other vehicle is turning left.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 motorcyclist is riding in blind spots.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Conditions of the roadway reduce traction.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 motorcyclist is forced to take an unexpected action.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Larger vehicles block motorcyclists from the driver</a:t>
            </a:r>
            <a:r>
              <a:rPr lang="ja-JP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500" dirty="0">
                <a:latin typeface="Arial" panose="020B0604020202020204" pitchFamily="34" charset="0"/>
                <a:cs typeface="Arial" panose="020B0604020202020204" pitchFamily="34" charset="0"/>
              </a:rPr>
              <a:t>s view.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FEA54-93E3-4712-A63E-3FF77F5562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3" y="2743200"/>
            <a:ext cx="4376914" cy="26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19768"/>
      </p:ext>
    </p:extLst>
  </p:cSld>
  <p:clrMapOvr>
    <a:masterClrMapping/>
  </p:clrMapOvr>
  <p:transition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A300-A861-44D2-BDC8-9B0AD72A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60" y="914400"/>
            <a:ext cx="8131302" cy="957040"/>
          </a:xfrm>
        </p:spPr>
        <p:txBody>
          <a:bodyPr>
            <a:normAutofit fontScale="90000"/>
          </a:bodyPr>
          <a:lstStyle/>
          <a:p>
            <a:r>
              <a:rPr lang="en-US" i="0" dirty="0">
                <a:solidFill>
                  <a:srgbClr val="4E4E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Roads conditions affect motorcycles more than vehicles</a:t>
            </a:r>
            <a:br>
              <a:rPr lang="en-US" b="0" i="0" dirty="0">
                <a:solidFill>
                  <a:srgbClr val="4E4E4E"/>
                </a:solidFill>
                <a:effectLst/>
                <a:latin typeface="Roboto Condensed" panose="02000000000000000000" pitchFamily="2" charset="0"/>
              </a:rPr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F847F0-69BC-4D0E-875A-B5C225D6C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4660" y="1867321"/>
            <a:ext cx="8794680" cy="5105400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7200" b="1" i="0" dirty="0">
                <a:solidFill>
                  <a:srgbClr val="4E4E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Potholes</a:t>
            </a:r>
          </a:p>
          <a:p>
            <a:pPr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7200" b="1" i="0" dirty="0">
                <a:solidFill>
                  <a:srgbClr val="4E4E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Wet pavement</a:t>
            </a:r>
          </a:p>
          <a:p>
            <a:pPr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7200" b="1" i="0" dirty="0">
                <a:solidFill>
                  <a:srgbClr val="4E4E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Objects on the road</a:t>
            </a:r>
          </a:p>
          <a:p>
            <a:pPr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7200" b="1" i="0" dirty="0">
                <a:solidFill>
                  <a:srgbClr val="4E4E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</a:p>
          <a:p>
            <a:pPr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7200" b="1" i="0" dirty="0">
                <a:solidFill>
                  <a:srgbClr val="4E4E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Gravel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7200" b="1" dirty="0">
                <a:solidFill>
                  <a:srgbClr val="4E4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 breaks – when two traffic lanes are different heights</a:t>
            </a:r>
          </a:p>
          <a:p>
            <a:pPr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7200" b="1" i="0" dirty="0">
                <a:solidFill>
                  <a:srgbClr val="4E4E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Expansion joints – connects two sections of road together</a:t>
            </a:r>
          </a:p>
          <a:p>
            <a:pPr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7200" b="1" i="0" dirty="0">
                <a:solidFill>
                  <a:srgbClr val="4E4E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Open bridge joints – holds sections of a bridge together</a:t>
            </a:r>
          </a:p>
          <a:p>
            <a:pPr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7200" b="1" i="0" dirty="0">
                <a:solidFill>
                  <a:srgbClr val="4E4E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Slick surfaces – leaves, trolley tracks, crosswalk lines, painted surfaces</a:t>
            </a:r>
          </a:p>
          <a:p>
            <a:pPr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7200" b="1" i="0" dirty="0">
                <a:solidFill>
                  <a:srgbClr val="4E4E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Standing water</a:t>
            </a:r>
          </a:p>
          <a:p>
            <a:pPr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7200" b="1" i="0" dirty="0">
                <a:solidFill>
                  <a:srgbClr val="4E4E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716B4A-8107-EF5E-5368-A5546BF96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26787"/>
            <a:ext cx="329184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437501"/>
      </p:ext>
    </p:extLst>
  </p:cSld>
  <p:clrMapOvr>
    <a:masterClrMapping/>
  </p:clrMapOvr>
  <p:transition>
    <p:cover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AAED9-3F92-4B2E-A21C-F0416AFA8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70821"/>
            <a:ext cx="5791200" cy="111835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Safety Around Motorcycles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A5E13F-81DB-4977-AB64-D45D0564992C}"/>
              </a:ext>
            </a:extLst>
          </p:cNvPr>
          <p:cNvSpPr txBox="1"/>
          <p:nvPr/>
        </p:nvSpPr>
        <p:spPr>
          <a:xfrm>
            <a:off x="3346456" y="5994791"/>
            <a:ext cx="2451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Link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88756-14F3-C3CB-7D9A-A82C40C3A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75" y="1652109"/>
            <a:ext cx="7998245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27097"/>
      </p:ext>
    </p:extLst>
  </p:cSld>
  <p:clrMapOvr>
    <a:masterClrMapping/>
  </p:clrMapOvr>
  <p:transition>
    <p:cover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79F7-16BB-4F4C-A2CA-2838F6D6E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00" y="914400"/>
            <a:ext cx="3733800" cy="72844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Lane splitting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99AB4-827D-4651-99FC-89B09AB7574F}"/>
              </a:ext>
            </a:extLst>
          </p:cNvPr>
          <p:cNvSpPr txBox="1"/>
          <p:nvPr/>
        </p:nvSpPr>
        <p:spPr>
          <a:xfrm>
            <a:off x="247121" y="1954232"/>
            <a:ext cx="32003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Not allowed in Oregon and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most other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Watch for motorcycles that do this, especially in slow or stopped traffic on multi lane roads.</a:t>
            </a:r>
          </a:p>
        </p:txBody>
      </p:sp>
      <p:pic>
        <p:nvPicPr>
          <p:cNvPr id="2050" name="Picture 2" descr="Lane splitting | Chris Yarzab | Flickr">
            <a:extLst>
              <a:ext uri="{FF2B5EF4-FFF2-40B4-BE49-F238E27FC236}">
                <a16:creationId xmlns:a16="http://schemas.microsoft.com/office/drawing/2014/main" id="{0AD9AB31-E693-AE41-CC2B-11F2724A7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5169294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915668"/>
      </p:ext>
    </p:extLst>
  </p:cSld>
  <p:clrMapOvr>
    <a:masterClrMapping/>
  </p:clrMapOvr>
  <p:transition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A300-A861-44D2-BDC8-9B0AD72A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549" y="842928"/>
            <a:ext cx="3406902" cy="774777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 Light Law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43CAA-7F78-4E1C-BDA3-E891C5CE2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" y="1617705"/>
            <a:ext cx="726948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65295"/>
      </p:ext>
    </p:extLst>
  </p:cSld>
  <p:clrMapOvr>
    <a:masterClrMapping/>
  </p:clrMapOvr>
  <p:transition>
    <p:cover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505200" y="1676400"/>
            <a:ext cx="5732559" cy="51054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Tx/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 must have a valid driver</a:t>
            </a:r>
            <a:r>
              <a:rPr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 license and motorcycle endorsement, or motorcycle instruction permit to ride a motorcycle in Oregon.</a:t>
            </a: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Tx/>
              <a:buNone/>
              <a:defRPr/>
            </a:pPr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Tx/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 law requires that all new riders take an approved training course to earn a motorcycle endorsement.</a:t>
            </a:r>
            <a:endParaRPr lang="en-US" sz="2800" dirty="0">
              <a:solidFill>
                <a:srgbClr val="00619F"/>
              </a:solidFill>
              <a:latin typeface="Arial" panose="020B06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Tx/>
              <a:buNone/>
              <a:defRPr/>
            </a:pPr>
            <a:endParaRPr lang="en-US" sz="2800" dirty="0">
              <a:solidFill>
                <a:srgbClr val="00619F"/>
              </a:solidFill>
              <a:latin typeface="Arial" panose="020B06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Tx/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http://team-oregon.org//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9" descr="Oregon inst_thumb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37" y="4229100"/>
            <a:ext cx="2738120" cy="201168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63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" y="1699054"/>
            <a:ext cx="2798859" cy="201168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63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06A300-A861-44D2-BDC8-9B0AD72A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0"/>
            <a:ext cx="8534399" cy="774777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Team Oregon Motorcycle Riding Course</a:t>
            </a:r>
          </a:p>
        </p:txBody>
      </p:sp>
    </p:spTree>
  </p:cSld>
  <p:clrMapOvr>
    <a:masterClrMapping/>
  </p:clrMapOvr>
  <p:transition>
    <p:cover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7c352706527c2a141ce49ea547695c86f2768d3"/>
  <p:tag name="ISPRING_ULTRA_SCORM_COURSE_ID" val="2600EF42-51EA-4195-BE3D-2F93F0CF9087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PJ6gUQxTTS9zwMAAPkNAAAdAAAAdW5pdmVyc2FsL2NvbW1vbl9tZXNzYWdlcy5sbmetV91u2zYUvi/QdyAEFNgulrYDWhSD44C2GFuILLkiHScbBoGRGIcIRXr6cZtd9Wn6YHuSHVF2YqcdJNW7sGDS/r7z851zRA7OPmcKbUReSKNPnbcnbxwkdGJSqVenzoKd//LBQUXJdcqV0eLU0cZBZ8OXLwaK61XFVwK+v3yB0CATRQHLYlivntZIpqfOfBSPw9kcB9exH07CeORNnOHYZGuuH5BvVuanX99/+Pz23fufB6+3uC40dIZ9/5AIWaZ3bzoQBSwK/RjYiB8H5Io5w/rZDxcumO8FxBluv/RDzyNy6QzrZytuEUUkYDH1PZfEHo2DkNlc+IQR1xlemwrd8Y1ApUEbKT6h8k6AjqXMBSqUTO0PiYENXYk2Y26El14wiVkY+jQmgbvbcYZEp8jN+Seojp4sEaYkAoKcFyL/AWxspbZwhJXqxzD1JlMfPqx2YSpXdwo+ZV8/5iQAtYRuQ80IpXhC4lF4BTpBWYV9EOEFVNNFH8Q1oVABhLZhAnzpTTDzwqCuoIhQFnnjx/JJuEZGqwfEkwRwaJ2LjTRVATt1RYm0KaSinxVKPi6gcD3sf6dIG0IktS3XldwIcCFP23WBlhkTt1bm48L7PT7Hnk/cGKRyw2XMbC/XxjhUvzYl4kqZOgCwy9MN14lANyLhFZTSA/wtlan925pD2LUnf1Xyb8TLbee82jZd4JKrVyfHueYxH4bFkue6Qwc9ozpo+W+DzaoCIi1Lka3Ltij2MnHyv3hxbFxzTOl/BtVFlyMjema/bzgUSpxE8FqDbh9J0x1BZlAfMNYyLlV3lBecg6F5LgoY8SJHnr7tYfMSsnYAv4Rs9sAvyYh6rM6PuClk2fo6sUlutPq+vgm8v5UoxZPGN+LWQO8qwTcgAOzLohH95AeM9RJzNxXr8bU/Y7csATi04iWclRC4pGQG8acdOBczsstgMxoPMrE0lUrtKFLy3o5H0KbKmoSsG50ao7e5yeyu4sWuD5rpfHaMF01wUWN0vmewjZQSHI2n0EKW3mc09vGIQEUHBmW8TO5gvN+aSqcdiZpzkUvOMZBts0MFz5O7f7587cjxzJNmF213f+tFAp1WjwfySPZHYEpR/NlGwvDoEGcXXVDbc+QO1/FYaQXcJg8zhsfTGWhMraSmypP2t/Y+wwxHF9Dn9tDjDGc8v4chwYxRvVhsyHUhlP2sPx2pq1JJLfpgjxuRdcDMm8fYde39Am4WSib3zaslRdwOqvqioeCi0ZVsPMUBzJBnfCKVZU9CO7Z3HQsN16yf2m3z7RR/XBX2kjZ4vXdn+xdQSwMEFAACAAgA8nqBRCL/h8rVAwAA3Q8AACcAAAB1bml2ZXJzYWwvZmxhc2hfcHVibGlzaGluZ19zZXR0aW5ncy54bWzVV91u2zYUvvdTEBp6WSvpkiU1ZAdBIiNGHduzlK3FMAS0dGxxoUiVpOy6V3uaPdieZIdi4ti108krMqTIhaOjc77z/1EMzj7lnMxBaSZF2ztsHngERCJTJmZt7ybuvj71iDZUpJRLAW1PSI+cdRpBUU4401kExqCqJggjdKswbS8zpmj5/mKxaDJdKPtW8tIgvm4mMvcLBRqEAeUXnC7xxywL0F6n0SAkcKJrmZYcCEsxBMFsdJR3OdWZ5zu1CU3uZkqWIr2QXCqiZpO298Ppuf170HFQlywHYZPTHRRasWnRNGU2Hsoj9hlIBmyWYeAnRx5ZsNRkbe/NkUVBbX8bpcJ2OVCLciExGWHu4XMwNKWGukfnz8Anox8ETpQuBc1ZEuMbYvNve5fxbdTvXYa3g2EcRrdX8XXfxbCHURy+j/cwintxP9xHvy781YdROO73Bu9u4+GwH/dGj1ZY0Y2CBP5mxQKsrCxVAquCBSYr84mgjOOwfVFGDQbHlVM1g1h2GTZxSrkGj/xRwOznknJmljjVBzjVdwDFuS4gMWPbtrZnVAneI5wDxMCwl6uROH67GomT043Ufef9Ma2dUQbUGJpkODwoq0IL/HXRg9pUio3U7DOZSJ6uEoJ8AumA5rC2EtEdE13UPPTIFJvAMdVzxSj3CDOYerIy1uVEG2aqJeyuaxLEwmUHch1tlSLJqNIbFV9V3Q5+0vltIA3o310pnOgp1V9lyVOylCXh7A6IkQTbXOb4XwZkfZnIVMm8kuK6G6I5w+DmDBaQntVx9AFd5CVaItMUHIzz8LFkn8kEplIhLtA5chLKmXb4zb2AC6r1Iyh9iPGVW5He4DJ8/8omSNM5Fcme4DgbkBfmOfAp5i4kuuBcYjXXILAyCS01VP1JWVqp1Umztu+Mzqum20ZWoNhuhvE4THyR4BQzUUJdwIQKIgVfEpogU2g7QnMmS40SNywOWv+nAJ0pYaIKdYbLhs5UCqoO2sHhmx+Pjn86OX3bavp///nX668a3bPniFPrzdHnxZP0XM/qC5L+F6OvUPWWbVeq3E5ouuV09/FzT5PbRBL4luB2811Fyy+R7qLwfHxxRcZhdNOPo1adYRhIggVLMpymqf1YqWMzvImxHWEd1dE4/KVWGNiXWpsQRrXghrXyeFdHa+yOgdHaEVDrPKFKIIl/F6oDPG9m7nDDE4eznOEGfRdU8tRWfzsL/S9M8k1fTo6GnolJgKokw44+2xS8eKZ+zvK+pIq5p9VdZ+NyE/g7r5H2Tc4Ey7GO9ktkdffsHB8d4HVp56tGA9E2r+Sdxj9QSwMEFAACAAgA8nqBRI0O8Ly9AgAAVQoAACEAAAB1bml2ZXJzYWwvZmxhc2hfc2tpbl9zZXR0aW5ncy54bWyVVm1v4jAM/r5fgbjvdPfKTsqQNsZJk7jbtE37nramjUiTKnHZ8e8vSZM1BTp6WJOI/Ty2YztmRG+ZWFxMJiSTXKpnQGSi0FYTdBOWX0/TBlGKWSYFgsCZkKqifLr49Mt9SOKQ51hyB2osZ0Mz6MLM3WcMxcf4PrcyRMhkVVOxX8tCzlKabQslG5GfTa3c16A4E1uDvPw5X64GA3Cm8R6h6uW0urIyjlIr0BpsSj9WVs6yOE2Bh0iX7jOS04X6+PYHtB3TDB3t5rOVIVpNC+gX+erGyjBeGO/9rsytfExA+IsG+vWLlUEop3tQfed336wMMmTd1P8zI7WShS1on/NxE985XNLcPD+b1aWVswR7IRvobBd8edxd7yKQ/xq/e2Kfq5L80db1YCHYpqccFqgaIEk4tTZdyreHBs37CPZY02EeTc6PtNGw2FCuPaxTdsAneGMij1Fe00FeJW8qWLYJx8i+oSMsl7duWcTYd12Uo4KdV3ZXiZQd8o8p7BEyUnbIZ85yeBB8fwQ/tLSc0ORb6tsZ1d9n32uAMYOg5ph71+EUrDbU2r5dHcX2ioCpZA4LbfN5YRXYzpHE6dqckqOkiKA7VlBkUvy2uHT/jFBrkhzo/aydniyCDDmcGjiXolnTcb/c+eJsPUj7s9DdrT1P0Gzx6ylFpFlZmZ8lPZ14nnkmpi7T5DTD7kkDB3UvNjLiuNhDpIqqLagXKfnYMEIi6LHuZfu6huAkiWpAktNVJt7JqfKLpkpBrUzXGISp6etaXMmKkps/fGXwBnkw+rYMWFsqlsafoOx9KiOFnwGgKivDzLaH1lI1HBmHHXBvjRTuxkNXI9pM+NC83eAaNhhPnNeMGkm/KbpR6W+QSH8C/2rS6jk+sIyYeqSpdjfrvfuwhiPXvc0ctpkdvniRubOfpZ5nYz8uoVHafyf/AVBLAwQUAAIACADyeoFETmva9qsDAADuDgAAJgAAAHVuaXZlcnNhbC9odG1sX3B1Ymxpc2hpbmdfc2V0dGluZ3MueG1s1VdRc9o4EH7nV2jc6WNx0kublDFkMokzYUqBA+eunc5NRlgLViNLriRD6dP9mv6w/pKurISEkqTmru1dhwfwevfb3W/Xn3B0+CEXZA7acCXbwW5zJyAgU8W4nLWD8+T0yUFAjKWSUaEktAOpAnLYaURFORHcZGOwFl0NQRhpWoVtB5m1RSsMF4tFk5tCu7tKlBbxTTNVeVhoMCAt6LAQdIlfdlmACTqNBiGRN71SrBRAOMMSJHfVUXFmcxGE3mtC08uZVqVkx0ooTfRs0g4eHRy5z7WPRzrhOUjXm+mg0ZltizLGXTlUjPlHIBnwWYZ17+8FZMGZzdrB0z2Hgt7hJkqF7VugDuVYYS/SXsHnYCmjlvpLn8/CB2uuDd7ElpLmPE3wDnHtt4OT5GLc657EF/1BEo8vzpJXPV/DFkFJ/DrZIijpJr14G/+68GdvhvGo1+2/vEgGg17SHd5EIaNrhEThOmMRMqtKncKKsMhmZT6RlAvcta9oNGBxWwXVM0jUKcchTqkwEJB3Bcx+L6ngdolLvYNLfQlQHJkCUjtyY2sHVpcQ3MB5QCwMZ7laiWcvViuxf7DWeuiz37R1Z5URtZamGS4P2qrSovC26dptquRaa+6aTJRgq4amyLLAXo40pyIg3GJv6equdQzYUy6Qfxe725xKu9FcmlFt1jhc8ehWOe287SsL5i/fnDfd5/qnKgUjS1USwS+BWEVwcGWOvzIgtx8PMtUqr6yCGkuM4AzInMMC2GGdRG8wRV5iJEpHIcD6DO9L/pFMYKo04gKdo8ignRuP39wKuKDG3IDS6xof+6Xv9k/i149dg5TNqUy3BMdpQ17YH4FPsXepMIUQCtm8BYHMpLQ0UM2HcVa51Wmzdu6Mzquhu0FWoDhujvV4TLyR4hZyWUJdwJRKoqRYEpris2/cCs25Kg1a/LJ4aPOPCvShhMuq1BkeKJhMM9B10HZ2n/629+z5/sGLVjP8/PenJw8GXenhUFCXzQvi8b2CWy/qK9n9RtAD4rsRe6p07jaUbSS9+0C5Er5NIYlCJzt3K1gltD9HwMbx0ej4jIzi8XkvGbfqjLevCFKQZrgfU/eHok7M4DxBguM6rsNR/EetMpDpWrsdj2vBDWr18bKO18gL+/CWqNc6IaiWKMu/hGsfT5CZP67wDBE85/hM/BLicN9z+u915adow8P/brxyfC9tAKrTDGf0w+b636vpdyXs/8SBv1q9M6y9JEThna9jDbSvv6N2Gl8AUEsDBBQAAgAIAPJ6gUTeHfV+mAEAAB8GAAAfAAAAdW5pdmVyc2FsL2h0bWxfc2tpbl9zZXR0aW5ncy5qc42Uy27CMBBF93xF5G4rRJ/Q7lChUiUWlcqu6sIJQ4hwbMt2UlLEvzc2r9iZlHo2+Opw5xF5tr2oPiQh0XO0db/d/d2/Ow2sZlQB177OOvTc6kSzbAHzLAeWcSABUlpkSZmGk747I5gz4c41rj4MSN3wIwKB5cm/ISoE1BhYIuA3Bm4w8ef4716jrX1LjUHHhTGC9xPBDXDT50Ll1DHk6tWdZosBLEpQF9AlTcAzHbrTRZ4dH4Y2mlwickl5NROp6Mc0WadKFHzRlX9VSVD1J1/vgcHT8GXq2bFMmzcDeZh4OrLRTUoFWsMh7+PUBgozGgNr+A7c+QP1jNsNBXSZ6cwc6fGNjSYtaQqtKY3GNnyM116taQ5ttDkDG7Mn7m5teASjFaiW1eTehgcKWch/fECpRGon0kLbMz+hTNBFxtND6oENlLPFWtuu6Z0bdeVPiPeERPCEVtjry7tWB/bwA82gL1cHaWdYWoaJWF6BgRIBgxV5rMaEe8TePyNCjaHJKq/XQ70c6zFQtQY1F4LV5X9dKjTM1dv9AlBLAwQUAAIACADyeoFE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8nqBRHbUUCiCAAAAlQAAABwAAAB1bml2ZXJzYWwvbG9jYWxfc2V0dGluZ3MueG1sLcsxC8IwEAXgvb8i3K42pYJD0y7iaIfG+QjtIYHkriRB9N8b0O3x3veG6R2DelHKXtiAPragiFfZPD8NPOztcAGVi+PNBWEywAJqGpshyOrCQqVUmNUe3IeSpVhDobuLVfplT3XE7GtL+CM4X2eLwsEzoT53HbZ9q3WP5f+F09h8AVBLAwQUAAIACABsgXN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yeoFEB6OZZCwIAAAnOAAAKQAAAHVuaXZlcnNhbC9za2luX2N1c3RvbWl6YXRpb25fc2V0dGluZ3MueG1s7RvbbqNI9n2+ouTVSDMv8QVfR26vuJQT1L6NIUn3rFYIm0qMgikvlN2dkR/2a/bD9kv2VAExEMeB9DytCErUnDr3W1Vx1MPwyfXVfcjo1v3TZi71DcKY6z+Go58QGq6pR4NFQELCwvoJcu/6Dv2m+w+UwwAaMtt37MBR+Wo4aqCx+EH9ntzX+vDWVtot1GvjFu4jDXdUWBtI2kBSYU1rNdVhPcci4huQNfHZea7Demb1NYHuhyRguu+Q7yMpi51eylpwHdiOC3jhqNvmzzGRetTa/EHtZqfXwceWLElSF6kdrak1jr3eoCc3EW60Ow3pqPRbUktCzU6nOegem71WR4K38aALXNp40EXtXrvd0o4t3AJqJMuK1lKPPWnQbMogDfcH6nE8VnqNBmo2m1JbO3a60lhpIMCWgIcs9bkDJU1SpO5RVuRmX0JjdayM20es4a7aQf0W7jYax7aiSI3Gybkn69LuOkELm5O48x2GZ0NwdpXnVv1Mcg3X+yAAZJNsd57NCPLtLflUc41dAFlqhS6AiQVLzySw5trctKjvuT6xmp1Wy2q0G81m22IxcS3OYZHvCcdE9Sw0AgKYyxsZQgxS6T4ICeJiUCKm3R7EYoZ1gZsQCmPS1ZSGI9f5VFvtGaP+1Zr6DCy88mmwtb3a6G9RwsXuKEJJDyQoQ/dgr8lJXE/8FCWLZUERwHOJaE23O9t/ntBHerWy10+PAd37TiE1N887EoB7nwC7Meip+KIgzw2ZDiHO6If7/ClOtoMmFxKuXhfzpxClZ6+Il0hsiJ8SdCeR73skR3pwQ5cJUrnJn0ukO/uRZAPQl/lzmcYHKdmo9fjzPhEj3xmgS7xntC6ii5rNCol67EUqutvvyubTLqCP3NlZuvcD/ULnUWhZ/iPXsMGfQkTcQC6wUJRitwn7tRxi/JrvJcMtSIHgpptLDBIsF4qlzqcLefbVmsyv55aiX9dGalSViJflL61u/3uz0/11WI/pCnIypvJkkuWFBLNOoxivmbmcTyxgiCfWDH8xayP+tzTp/Nac6DNcG8X/KM1gscR3tRH/W4T0drnEM9MyJrqGLd2wZrDbcL9MsIm12ugr3aONfSCIUXRwyTfENgRBe3YDgkLPdcQCb9muvycF5GlL+V6fXVvmfD4xLDzTEkhthH0HaYH9DdKhPKOlbOAl8Ahs2H4/Rm6J+AsOSPa80kxu9OubCfyaXJEb93HjwS/7gDYLPIP4Eb8A4RQbhnyNLWX+BSIHGTcvSTT/DIn2uSTRV2xAZmCjANlMvtOvZVOfz3hyLbFhLnX1JbPWts/PHM/IXq+BDsHucXDpPgQITzbiRDkWlhZk4N9vIa11eXImhSOeyPVFMj+6BwJaBE6hSEFZqVjjsfr9Vv/DGsv6BGsWBE+b31umqHouz4by8ClDtudRbgaItp2D7a8JWpG1vYcUewY0x3UE2s4G47ky/9q7fyKbxaX1c1yVMw1/+fnqh7XTzQm0lXs78IuVWI5bpjO8NnkLR01QnR9L2Xu2pPxx9Vcp8hdYt5AN403TisTox+3KqfABowzIe7yEjRHageLSUkR4ChkDPXBru14pQn02BnHiUg2n9wDxm04pBnfgxAyHO3BuORb3WDF0k7uLrPhJsgCxcHsUwPNB5+d9j8AN7SXwK/JAobg9Yh8gJAB3wygTrj4mr2yEkxbKG126J8eMZqDWo/jmgUAxz93yI3UxtrdTnHgz6qMZl9zTveeIpuW5T6KXQqj228gzuyhskdyHgG4F1LPDpEqibv73H1QkMnEZyV2kZBbga2B5qd5AjQkJE9OwJrKCIdlnFG1ttt7AjvDAD9HFeUXHLQ2PZeAXu8kgdrDe/Pff/ynOJqdPBEUx9LeyfKAUeSPBL/z+MaOMhP8swMeUlSypeClIGJ9WE9Lih1cR1diXsmnK6s0UAm+IONN9sC60+6eZTOXlZ2gH4ixVG03t4AnaiUmpV5aRMJ8nCCutw+kQv2f8k0pJ8h9urNx4U19YsqaJ2w3cazx3/RTtTw6yUfwhA3lwzSnBT72RZ9BwciyJ47LyPEXLT2ob6jJ6P1Xl4ewO8AI4XRnhSkr3LHMD9VlAvQW/u7/+WAUI/FPDyiMjFvBLS/KWxgg39FscuxgrDcljLkCFBT/VjR5sL4yRT8A8+pLAJcdJ48aQPOId9aDVqZE5afzsQp5MVRXxcStN8QJ7pTucueOlk6EpYB5/Bpf6V/gpYB7f4BvAHA75r4jyK2nK5IODYgdpeCp2sW1nggdIxLcB6MTCkrcsDldhwr88hSmdYkAWc0sdMhIbmeluSVzPHJbWuP6GykP/ZUuecprVsxHfaXILp/ytX07gIXOZR97ObmEH1GA6/OL9p1JuHEZfSPPOiKCIPe/Ipxqc9+31Zss/fNdQzONTjbsz+iz9Ft0uaWi8n6UohTaXSbeioYt+Xkqkz9t4OVE0KvfLRMP6Kz8N65ciNIzZvh1Af79dkQBDDrgkSc4sLI29ST413IlDVoISB/aN1TQDtgHePhz5E1kpQCavxNkmKZboJb2+3XvM9ciBeDFOCpDyzWXzhyEUx+XcltmEPLB0dseQ0kUQt7pTKmZbYAr+JpW4p2TafnalZM0xexUK6880q2T3SQk7syElbZqne7pDU5YLe/2MLMB9y/3DenqfhR51ZrR0cd70sfFWNYCqBlDVAKoaQFUDqGoAVQ2gqgFUNYCqBlDVAKoaQFUDqGoAVQ2gqgFUNYCqBlDVAKoaQFUDqBIDKEZ21fypmj9V86dq/vR/NH/Kw4AU+L35fwH/B1BLAwQUAAIACADyeoFEEYB7fHcKAAAwGQAAFwAAAHVuaXZlcnNhbC91bml2ZXJzYWwucG5n7Zl7WFJpGsBP03VqzeZSNqZSzc5lm0m3C+UNHe1iTV5qTElUbKKVBJOSQIWAnpymbYxwsh0bU8ks0UEhKbygQLOmdBllC7kYAaYmKSLj5aCCyBx0d3af/W//Xv84z3ne7/zO+77n/d73e79zzqWD0RFuyz2XAwDgtn/f7q8AYOFxAHirZdkSaITybcsm6LSA+FVEOMDr8BqAhEXYsKgwAKhlrZj+ejEkv31qXwIRAN494zoW6FNh2QCwtnX/7rDD2WizTsxKVK5pezWtvnatbEXy7guVG5+tf3b75s2b+3KvffzurXPbvxDdXvGNe7v4swlfAVGQ2ma9bCzxl//g01orr5NRvdKc/ZqCIOzT7KnR111+0ulM65g8VGrte/weZJp30/4TiluE93Yu6SJIHTuiIZ+7bYepYLb3cTk7FOa+yCXH5YpXCpB8NHMpdMupYOWxrEHaZQUTErxihJoSGGP6dPM7AHCut2pN0zYdNPxg5O2tkLwqDFK3auMjaCR80QcA8MVf1y8EgGXvQOEBNpz/AwCs352/AAC+WTYPz8Pz8Dw8D8/D8/A8PA/Pw/PwPDwP/7/DmcYJAyMUorr7//dXyvzc80OteR5Yd1hIcBPDOdOla8qSh9jefGg9iI/HI/FH8AE1WwDAwidJg81LDR4gWMiX2HB8Gt47kUiZOWOw5NlsrEaCIehRKYJKto7IYKyUz+1cYTW8ROUJnJuQKzgxMaO395gTTY1R8pw4WfExv86JM4VGKV+cO/Rz7tJej0evcFEcoR7FeJ7p7XxUUrUQaECDudbYy7XWKSObJafGySKJMWE0At9+/Ik+rH9IA3Ih7RTS0LYCkqGjcwHgxaM/oFn04tN80pcVRklRf/FVm0+K8fFlcW667VaDKK0GufN0aqZ6GwkAmrl60nZzbXT7+Eukojg21mAaaISF5+veVaD4GT2/9PliBwEgG0mrO/EipeTWwBS/IoBTYW1Xgzlbw8gHIvHion6vlnENABTz9RLyE/Y6bZHqKLw9YA+oah2YshyY01QRYGS6viQE0z0UmIXAKUnszEdrCtLc4iGTcdIXDFQubZkg8RjKpNyO9UReqt2K2AEA9yJYPkzqT7E7alpwRcQnPqH0YF4Lb2OYtQvLLqGNte/k0xygGss+O/o4sV4Nau++CSClD0wViMT9E69BOsqALrTPSCZ78oisBGdIgtF7Tn9QRo8Jyg7GFUfiXQI3bbPLB7LSEE8vD7MOcNilDpuJ75RfrI9YjIQhezlsOgWf0bqXGchL2j5oLTIUqu1pNGrysJ06Nfo60VmpwqikMeWsgM77Km5aB7lTnYIP9m7iDtQuALLVcfRWhy3XUVfqpSk9V1mwVojVDYMqTDxpY5ml3JdP/FKH1JH16KmNClR1RUBhFf9OaS8lmcGknX8tKPhQSCflUK/eGa7n8WkzgVhTvvAEciq4i7kkYWmUI2EFKkY0U13bdpAZmFqSmHcY03SQRnM0og0skv7vVjOp8crAiGPCwJJFMqTRs3OAGMQP1zKf0KJYbsAD7eC9XQo0DmlkXrlKYoi8Y0qDG8fpFL9kaoun1vE1+48BFt1xjx9VGHh7YySLZJHonBPos54kaiuOSQpNOh1fru69VWu+RPO25QjWrRCYj1VL7MNN6nqSWK3xyYoNi8fYo9j9SfVQtimKPcWp3nXwQZim7NAO19wSpn9tce8NwcHgKkfGBQ0l2RKjRmS0KsaM8pQUw4Y4jJhdM/Ozg2Kt6ldVInopQ7wKeEIU0VdRXpqSUq9zWgQelgCwGR/6MkzkJkcb8lTDq8AX11V9G3euOW68ENsl6cale2Dtbl1oqdgw8+1JlkEPpcOIfbHWr8O8U+yUeGv54KrZsHhjauibDvqJMt8kenBkS4Bupmmy5juFj0COUr42zzSAly7re1UNJ/xeYJmqycFJ7fBHWfCax1BO/kgaJ+qHnfXUsbHxQOuIFv65WKKuZaUo8RhUQd4ygRONhkktfHSlaYup2EaMc/7Zdn1XlKtmIgdhurIt8RWz5tLchXzP1SuF7pu9UWAuKBJPcITqIcSg9bqEnVZN7Q3hqqgPV/6AEZe7bHqCSSY814jE3qek6O1TIponyUFJ8S6Dq7ZlcEk0jpZ/DDL+8kg+6RKf/QznIDfxxj21rV30XXVqvp/oueGueUSrNWUydtlCbBf+4adK6yDdUFHg7V1K6/vmPf92aWyvM/w7PZscqax0pNHo6TotCApjkmuw0sC+QTm9qef+Jwbl/Y+hrP8LrlOtkzeVGnPC6kLkAkSAQBJXm5FCwDv8jTr6akVRUl/b+WrpFOSiv/CoI9z0paXWR034ZIiwL2hvPmigRhJ52tn68cXpBhc3IvB1DuoNn3XAuZ3DenHQcLn1EAaxq053L2OCIzbq2iKYT2/dkq9Vlt6NuZrOeO9VyFxyxJazIyz2evtU8kTPaiJctEUllwvRhqeqjJTfc+OOqXkvYuo5KJI02BYj8zQyZSVGbU9kmT3wpgAw3GL/1OEPlbde0n1Augo3TkJgxVIyunsI51o7jFsdzbjqQ/GMaHzCXJwIUgf5ZYS5fK95A0f75H6oOYtwkvG0Z8+EQrXtJCknMBWpKJqt7GdyDKIlDsNeb8rSgzPNbSL3DNlyAeVkJD7z+3Vugq8uiHxPMatQQfcpnStOUUzJmymb+yiousPZSjDR+zjkEY9wMBltKUcvQ3D4QZaQp9YbzfzZ0koezxPsraE6xGpGIJ2SDgB6snPGcdpPyPUUXizO+Cw2v8bib9pXdYjaZNafoRpoqdV7LRfd4TWy2WwyqV9Ky8RtOx6pjBqcH9oUiz8kWmfLQR4YpxViFiWIP64AG35hLv3g3pyxmkN1VwY0s6ubNs/Db8bR0L5h0yLf5eUD34RVPag0BXUOjuaoclZ/SnOcuYqBKShz6xq+yQe8IhRJYs4mkTNvq277EmKs445qgmIIFOOK6yibO/HHUKynvzcBmHbbFXhF72yQk9Ujzu/FrArhkShitK5XxpIJNRfWN31UIURHEclxoQve1P+Jhwkku549FercXhOHOemoi9B0XUNk/3o06WLy2/9S62FsPcIcmHS5728QUyfaaMqquX4VByaudqdxj713vP7hbCZuiXStklOuNn5HXiAmVMBd5pVQ/5bBNRfnzOseho5SLru0NRyhffsfHfLNs/KI3jFD4RympMZyctQDP1kYi4HJfN1DunnH9VI7FH0cj2hozsqn7eNgCE98sRVXaJuah5t8MK4nIROVTvZQHVceGfXPlt9a5jRocqwrBe53pgnPeReSLYcQbaGjIrkp2/kZ8ODicGdoTN1TCXiN+mrtJ1tcnHlXnqz/l/eBB2lVsDPsHnqOmmaqsoYjOJjih5qgR09qOzrPnij+8S3AP4pTl6LPMtjKQp00r/dde6Okkv/eJ/V1wBjTW/SzX+sP5+mmxuShsnXQ1sm/FFcb5Jwek2d/CF2TxW4mG4ekLQmu/dSNWLf4XlK+ctLEl7YthNiGECUaMeMm8GQ4HRNdXCS/bb/rpwAPxS0ytfsH2d0XfdB69P6iv3VDo8D+PdG7eeFHz/8GUEsDBBQAAgAIAPJ6gUSeJJdBSgAAAGoAAAAbAAAAdW5pdmVyc2FsL3VuaXZlcnNhbC5wbmcueG1ss7GvyM1RKEstKs7Mz7NVMtQzULK34+WyKShKLctMLVeoAIoZ6RlAgJJCJSq3PDOlJMNWycLEBCGWkZqZnlFiq2RmbAwX1AcaCQBQSwECAAAUAAIACADyeoFEMU00vc8DAAD5DQAAHQAAAAAAAAABAAAAAAAAAAAAdW5pdmVyc2FsL2NvbW1vbl9tZXNzYWdlcy5sbmdQSwECAAAUAAIACADyeoFEIv+HytUDAADdDwAAJwAAAAAAAAABAAAAAAAKBAAAdW5pdmVyc2FsL2ZsYXNoX3B1Ymxpc2hpbmdfc2V0dGluZ3MueG1sUEsBAgAAFAACAAgA8nqBRI0O8Ly9AgAAVQoAACEAAAAAAAAAAQAAAAAAJAgAAHVuaXZlcnNhbC9mbGFzaF9za2luX3NldHRpbmdzLnhtbFBLAQIAABQAAgAIAPJ6gUROa9r2qwMAAO4OAAAmAAAAAAAAAAEAAAAAACALAAB1bml2ZXJzYWwvaHRtbF9wdWJsaXNoaW5nX3NldHRpbmdzLnhtbFBLAQIAABQAAgAIAPJ6gUTeHfV+mAEAAB8GAAAfAAAAAAAAAAEAAAAAAA8PAAB1bml2ZXJzYWwvaHRtbF9za2luX3NldHRpbmdzLmpzUEsBAgAAFAACAAgA8nqBRBra6juqAAAAHwEAABoAAAAAAAAAAQAAAAAA5BAAAHVuaXZlcnNhbC9pMThuX3ByZXNldHMueG1sUEsBAgAAFAACAAgA8nqBRHbUUCiCAAAAlQAAABwAAAAAAAAAAQAAAAAAxhEAAHVuaXZlcnNhbC9sb2NhbF9zZXR0aW5ncy54bWxQSwECAAAUAAIACABsgXNEzoIJN+wCAACICAAAFAAAAAAAAAABAAAAAACCEgAAdW5pdmVyc2FsL3BsYXllci54bWxQSwECAAAUAAIACADyeoFEB6OZZCwIAAAnOAAAKQAAAAAAAAABAAAAAACgFQAAdW5pdmVyc2FsL3NraW5fY3VzdG9taXphdGlvbl9zZXR0aW5ncy54bWxQSwECAAAUAAIACADyeoFEEYB7fHcKAAAwGQAAFwAAAAAAAAAAAAAAAAATHgAAdW5pdmVyc2FsL3VuaXZlcnNhbC5wbmdQSwECAAAUAAIACADyeoFEniSXQUoAAABqAAAAGwAAAAAAAAABAAAAAAC/KAAAdW5pdmVyc2FsL3VuaXZlcnNhbC5wbmcueG1sUEsFBgAAAAALAAsASQMAAEIpAAAAAA=="/>
  <p:tag name="ISPRING_OUTPUT_FOLDER" val="S:\production\ODOT\Online_Project_2014\Conversions\Product\Postable_content\c11s2p1mtrc"/>
  <p:tag name="ISPRING_PRESENTATION_TITLE" val="PB1ppt11.2mtrcycles"/>
</p:tagLst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19447</TotalTime>
  <Words>318</Words>
  <Application>Microsoft Office PowerPoint</Application>
  <PresentationFormat>On-screen Show (4:3)</PresentationFormat>
  <Paragraphs>48</Paragraphs>
  <Slides>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Georgia</vt:lpstr>
      <vt:lpstr>Lato</vt:lpstr>
      <vt:lpstr>open-sans</vt:lpstr>
      <vt:lpstr>Roboto Condensed</vt:lpstr>
      <vt:lpstr>WOU TSE template</vt:lpstr>
      <vt:lpstr>PowerPoint Presentation</vt:lpstr>
      <vt:lpstr>Motorcycles Are Hard To See</vt:lpstr>
      <vt:lpstr>PowerPoint Presentation</vt:lpstr>
      <vt:lpstr>Collisions are more likely to occur when: </vt:lpstr>
      <vt:lpstr>Roads conditions affect motorcycles more than vehicles </vt:lpstr>
      <vt:lpstr>Safety Around Motorcycles</vt:lpstr>
      <vt:lpstr>Lane splitting</vt:lpstr>
      <vt:lpstr>Red Light Law</vt:lpstr>
      <vt:lpstr>Team Oregon Motorcycle Riding Course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PB1ppt11.2mtrcycles</dc:title>
  <dc:creator>WOU ODOT</dc:creator>
  <cp:lastModifiedBy>Megan McDermeit</cp:lastModifiedBy>
  <cp:revision>134</cp:revision>
  <dcterms:created xsi:type="dcterms:W3CDTF">2008-02-12T17:52:19Z</dcterms:created>
  <dcterms:modified xsi:type="dcterms:W3CDTF">2023-06-05T19:41:28Z</dcterms:modified>
</cp:coreProperties>
</file>