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8"/>
  </p:notesMasterIdLst>
  <p:sldIdLst>
    <p:sldId id="260" r:id="rId3"/>
    <p:sldId id="257" r:id="rId4"/>
    <p:sldId id="374" r:id="rId5"/>
    <p:sldId id="263" r:id="rId6"/>
    <p:sldId id="376" r:id="rId7"/>
    <p:sldId id="366" r:id="rId8"/>
    <p:sldId id="307" r:id="rId9"/>
    <p:sldId id="277" r:id="rId10"/>
    <p:sldId id="379" r:id="rId11"/>
    <p:sldId id="377" r:id="rId12"/>
    <p:sldId id="367" r:id="rId13"/>
    <p:sldId id="267" r:id="rId14"/>
    <p:sldId id="378" r:id="rId15"/>
    <p:sldId id="281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77058" autoAdjust="0"/>
  </p:normalViewPr>
  <p:slideViewPr>
    <p:cSldViewPr snapToGrid="0">
      <p:cViewPr varScale="1">
        <p:scale>
          <a:sx n="51" d="100"/>
          <a:sy n="51" d="100"/>
        </p:scale>
        <p:origin x="11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3157A-105B-41CA-81C1-C47E86BD794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06700-56D0-48AC-A8CF-F10CCE643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0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curves as a closed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06700-56D0-48AC-A8CF-F10CCE6437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no oncoming traffic move to LP 3 to see through the curve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oncoming traffic stay in LP1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A5024-1838-4370-94AF-2BCA3F67D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86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06700-56D0-48AC-A8CF-F10CCE6437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4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06700-56D0-48AC-A8CF-F10CCE6437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06700-56D0-48AC-A8CF-F10CCE6437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5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68708A-C78B-48D9-AADB-9F16C997011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8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E537E6A-1246-4125-AB68-4A1D0FFA0A02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8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Positive Camber- Weight will go towards the direction of the curve, making it easier to navigate the curve.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Negative Camber- Weight will go towards the opposite direction of the curve, making it harder to </a:t>
            </a:r>
            <a:r>
              <a:rPr lang="en-US"/>
              <a:t>navigate the curve. </a:t>
            </a:r>
            <a:endParaRPr lang="en-US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C81F2DF-8605-4462-97BB-5BB83858AB55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10</a:t>
            </a:fld>
            <a:endParaRPr lang="en-US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Steering wheel activity- See 7.1- Curves and Hills Activity Directions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06700-56D0-48AC-A8CF-F10CCE6437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5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posted speed signs</a:t>
            </a:r>
          </a:p>
          <a:p>
            <a:r>
              <a:rPr lang="en-US" dirty="0"/>
              <a:t>Remind to target on approach-look through the curve and target on exit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06700-56D0-48AC-A8CF-F10CCE6437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9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no oncoming traffic move to LP 2 to see through the curve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oncoming traffic stay in LP1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A5024-1838-4370-94AF-2BCA3F67D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6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C20C-41C2-4D7D-BD4B-ED5577D85892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68252-2773-4D2C-A51D-4FDB835D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3410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4748-86F3-4065-B174-6E4846127066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A3605-03F0-411A-BBE1-A267F74DD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358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61458-30C6-4395-A457-0E6A7816E917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4FBB-17FB-4D87-9ECE-6FDF8DEC7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757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C4046-629C-45AF-B4F1-A83D88425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8685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01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4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87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8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40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63C4F-AB77-4AA3-85E4-AE517D2CE5CE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CD8E0-9CA6-4567-A40E-9D8A76583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75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226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30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4AAFE-FB39-424A-B7EB-C6703DDB1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56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3886-795C-4CCA-91DD-B7538E5B4DAE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C57CA-A407-421E-88CD-FE5A36C4E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110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D8387-0D95-40D3-A2FE-F39401DD944E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1590D-BACB-4846-A091-BD2ADB96E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271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1306-B669-49D9-9EB7-B84F2E034C2D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8A5EC-5D1E-4477-AC8C-6542FE541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695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CEE38-B83E-48FE-AB02-B471195CA427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509D7-48D6-46FE-B5AB-F99E5B9A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858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6B68D-F716-4459-B888-3F559D57D395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6F5F2-81C1-42AE-B59C-BAE2F2615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600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0687B-0509-4D73-B4B5-B331BAA30B4B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009F-5C02-4655-8084-818EA8558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394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A303-1DA2-4AF1-BB2F-2909DFD53918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7622A-784E-4D86-9D3F-6ADA72CD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766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D191B4-CCD0-4C14-B2AA-6879B3BADE91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542529-C59F-4C79-A94D-AE7136C61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2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8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hyperlink" Target="https://vimeo.com/68554820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F869BE-4138-4F33-9F31-CA25FE4A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63" y="1770642"/>
            <a:ext cx="2671430" cy="294050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Curves and Hills</a:t>
            </a:r>
            <a:br>
              <a:rPr lang="en-US" sz="36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DBB6-0822-4711-9D13-A0B5B8CBF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82" y="547474"/>
            <a:ext cx="432054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9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Text Box 4"/>
          <p:cNvSpPr txBox="1">
            <a:spLocks noChangeArrowheads="1"/>
          </p:cNvSpPr>
          <p:nvPr/>
        </p:nvSpPr>
        <p:spPr bwMode="auto">
          <a:xfrm rot="529487">
            <a:off x="8253533" y="1377484"/>
            <a:ext cx="2022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3366FF"/>
                </a:solidFill>
                <a:latin typeface="Lucida Console" pitchFamily="49" charset="0"/>
              </a:rPr>
              <a:t>Height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 rot="21017035">
            <a:off x="2188813" y="1449663"/>
            <a:ext cx="1747593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400" dirty="0">
                <a:solidFill>
                  <a:srgbClr val="B2B2B2"/>
                </a:solidFill>
                <a:latin typeface="Georgia" pitchFamily="18" charset="0"/>
              </a:rPr>
              <a:t>Width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233193" y="1301402"/>
            <a:ext cx="17256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CCECFF"/>
                </a:solidFill>
                <a:latin typeface="CaslonOpnface BT" pitchFamily="82" charset="0"/>
              </a:rPr>
              <a:t>Length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6553201" y="1981201"/>
            <a:ext cx="19125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CCCC"/>
                </a:solidFill>
                <a:latin typeface="Tahoma" charset="0"/>
              </a:rPr>
              <a:t>Weight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 rot="248453">
            <a:off x="5826285" y="4232386"/>
            <a:ext cx="40655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hlink"/>
                </a:solidFill>
                <a:latin typeface="Georgia" pitchFamily="18" charset="0"/>
              </a:rPr>
              <a:t>Center of Gravity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 rot="386765">
            <a:off x="6766720" y="3149601"/>
            <a:ext cx="33981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folHlink"/>
                </a:solidFill>
                <a:latin typeface="Tahoma" charset="0"/>
              </a:rPr>
              <a:t>Type of Tires</a:t>
            </a: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1752600" y="4648201"/>
            <a:ext cx="28343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000" dirty="0">
                <a:solidFill>
                  <a:srgbClr val="FFFF00"/>
                </a:solidFill>
                <a:latin typeface="Arrus Blk BT" pitchFamily="18" charset="0"/>
              </a:rPr>
              <a:t>Tire Inflation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 rot="21336077">
            <a:off x="2209568" y="3309249"/>
            <a:ext cx="4089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FF00"/>
                </a:solidFill>
                <a:latin typeface="Times New Roman" pitchFamily="18" charset="0"/>
              </a:rPr>
              <a:t>Condition of Tread</a:t>
            </a: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 rot="21196099">
            <a:off x="2216656" y="5557848"/>
            <a:ext cx="5365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CC66"/>
                </a:solidFill>
                <a:latin typeface="Courier New" pitchFamily="49" charset="0"/>
              </a:rPr>
              <a:t>Load Distribution</a:t>
            </a: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7685088" y="5715000"/>
            <a:ext cx="3012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4000" dirty="0">
                <a:solidFill>
                  <a:srgbClr val="FFFF00"/>
                </a:solidFill>
                <a:latin typeface="Arial Black" pitchFamily="34" charset="0"/>
              </a:rPr>
              <a:t>And More!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 rot="-145580">
            <a:off x="2132262" y="2222836"/>
            <a:ext cx="4103452" cy="773112"/>
            <a:chOff x="480" y="1557"/>
            <a:chExt cx="2543" cy="487"/>
          </a:xfrm>
        </p:grpSpPr>
        <p:sp>
          <p:nvSpPr>
            <p:cNvPr id="133129" name="Text Box 9"/>
            <p:cNvSpPr txBox="1">
              <a:spLocks noChangeArrowheads="1"/>
            </p:cNvSpPr>
            <p:nvPr/>
          </p:nvSpPr>
          <p:spPr bwMode="auto">
            <a:xfrm>
              <a:off x="903" y="1557"/>
              <a:ext cx="2120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5400" dirty="0">
                  <a:solidFill>
                    <a:srgbClr val="FF3300"/>
                  </a:solidFill>
                  <a:latin typeface="Brush738 BT" pitchFamily="66" charset="0"/>
                </a:rPr>
                <a:t>Velocity</a:t>
              </a:r>
              <a:endParaRPr lang="en-US" sz="5400" dirty="0">
                <a:solidFill>
                  <a:srgbClr val="FF3300"/>
                </a:solidFill>
              </a:endParaRPr>
            </a:p>
          </p:txBody>
        </p:sp>
        <p:grpSp>
          <p:nvGrpSpPr>
            <p:cNvPr id="14351" name="Group 18"/>
            <p:cNvGrpSpPr>
              <a:grpSpLocks/>
            </p:cNvGrpSpPr>
            <p:nvPr/>
          </p:nvGrpSpPr>
          <p:grpSpPr bwMode="auto">
            <a:xfrm>
              <a:off x="480" y="1872"/>
              <a:ext cx="642" cy="96"/>
              <a:chOff x="480" y="1872"/>
              <a:chExt cx="624" cy="96"/>
            </a:xfrm>
          </p:grpSpPr>
          <p:sp>
            <p:nvSpPr>
              <p:cNvPr id="14352" name="Line 15"/>
              <p:cNvSpPr>
                <a:spLocks noChangeShapeType="1"/>
              </p:cNvSpPr>
              <p:nvPr/>
            </p:nvSpPr>
            <p:spPr bwMode="auto">
              <a:xfrm>
                <a:off x="672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3" name="Line 16"/>
              <p:cNvSpPr>
                <a:spLocks noChangeShapeType="1"/>
              </p:cNvSpPr>
              <p:nvPr/>
            </p:nvSpPr>
            <p:spPr bwMode="auto">
              <a:xfrm>
                <a:off x="480" y="1920"/>
                <a:ext cx="57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17"/>
              <p:cNvSpPr>
                <a:spLocks noChangeShapeType="1"/>
              </p:cNvSpPr>
              <p:nvPr/>
            </p:nvSpPr>
            <p:spPr bwMode="auto">
              <a:xfrm>
                <a:off x="672" y="1872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95F38DF-C9E7-4970-9A5A-F85FB6DA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565" y="570263"/>
            <a:ext cx="4702870" cy="8743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Risks from vehicle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3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4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7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8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9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5" grpId="0"/>
      <p:bldP spid="133126" grpId="0"/>
      <p:bldP spid="133127" grpId="0"/>
      <p:bldP spid="133128" grpId="0"/>
      <p:bldP spid="133130" grpId="0"/>
      <p:bldP spid="133131" grpId="0"/>
      <p:bldP spid="133132" grpId="0"/>
      <p:bldP spid="133133" grpId="0"/>
      <p:bldP spid="1331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7208-7E1D-47EA-9C4B-F415FF88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1015598"/>
            <a:ext cx="3286806" cy="112142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AEACBF-828D-49E0-9A1C-56711EBC7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2328641"/>
            <a:ext cx="4704731" cy="265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A04FF-E456-41D8-AEBF-C6EB0635D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2801"/>
            <a:ext cx="4663440" cy="46634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735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87BD-3491-4393-B77D-EDA0FAD6B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25" y="810114"/>
            <a:ext cx="8238949" cy="8542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Manage Curves Safely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12BBB-292C-4018-BDB9-4F9A9B44B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23" y="1843701"/>
            <a:ext cx="4072856" cy="43891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Check the rear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Follow speed signs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Reduce speed before entering the curve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Vision Use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6568A-6679-4252-842F-E14CF0BE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6" y="1843701"/>
            <a:ext cx="6442744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6" descr="curve 3pn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1918"/>
              </a:clrFrom>
              <a:clrTo>
                <a:srgbClr val="00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7"/>
          <p:cNvSpPr txBox="1">
            <a:spLocks noChangeArrowheads="1"/>
          </p:cNvSpPr>
          <p:nvPr/>
        </p:nvSpPr>
        <p:spPr bwMode="auto">
          <a:xfrm>
            <a:off x="5809405" y="982848"/>
            <a:ext cx="472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Curve  </a:t>
            </a:r>
          </a:p>
        </p:txBody>
      </p:sp>
      <p:grpSp>
        <p:nvGrpSpPr>
          <p:cNvPr id="5124" name="Group 35"/>
          <p:cNvGrpSpPr>
            <a:grpSpLocks/>
          </p:cNvGrpSpPr>
          <p:nvPr/>
        </p:nvGrpSpPr>
        <p:grpSpPr bwMode="auto">
          <a:xfrm>
            <a:off x="9418884" y="4488706"/>
            <a:ext cx="1160463" cy="496888"/>
            <a:chOff x="7984022" y="4517316"/>
            <a:chExt cx="1159978" cy="497336"/>
          </a:xfrm>
        </p:grpSpPr>
        <p:pic>
          <p:nvPicPr>
            <p:cNvPr id="24" name="Picture 23" descr="Camry_v01j_Top_50RGB_glas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84022" y="4517316"/>
              <a:ext cx="1159978" cy="4973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45" name="Text Box 37"/>
            <p:cNvSpPr txBox="1">
              <a:spLocks noChangeArrowheads="1"/>
            </p:cNvSpPr>
            <p:nvPr/>
          </p:nvSpPr>
          <p:spPr bwMode="auto">
            <a:xfrm>
              <a:off x="8262768" y="451821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5125" name="Group 48"/>
          <p:cNvGrpSpPr>
            <a:grpSpLocks/>
          </p:cNvGrpSpPr>
          <p:nvPr/>
        </p:nvGrpSpPr>
        <p:grpSpPr bwMode="auto">
          <a:xfrm>
            <a:off x="3571875" y="242888"/>
            <a:ext cx="609600" cy="1160462"/>
            <a:chOff x="2047392" y="242825"/>
            <a:chExt cx="609600" cy="1159978"/>
          </a:xfrm>
        </p:grpSpPr>
        <p:pic>
          <p:nvPicPr>
            <p:cNvPr id="28" name="Picture 27" descr="Camry_v01j_Top_50RGB_glas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7958">
              <a:off x="1761885" y="574370"/>
              <a:ext cx="1159978" cy="4968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43" name="Text Box 37"/>
            <p:cNvSpPr txBox="1">
              <a:spLocks noChangeArrowheads="1"/>
            </p:cNvSpPr>
            <p:nvPr/>
          </p:nvSpPr>
          <p:spPr bwMode="auto">
            <a:xfrm rot="-175345">
              <a:off x="2047392" y="616433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Calibri" pitchFamily="34" charset="0"/>
                </a:rPr>
                <a:t>1</a:t>
              </a:r>
            </a:p>
          </p:txBody>
        </p:sp>
      </p:grpSp>
      <p:pic>
        <p:nvPicPr>
          <p:cNvPr id="31" name="Picture 30" descr="Camry_v01j_Top_50RGB_glas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381567">
            <a:off x="5208464" y="3817974"/>
            <a:ext cx="1158875" cy="49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127" name="Group 36"/>
          <p:cNvGrpSpPr>
            <a:grpSpLocks/>
          </p:cNvGrpSpPr>
          <p:nvPr/>
        </p:nvGrpSpPr>
        <p:grpSpPr bwMode="auto">
          <a:xfrm>
            <a:off x="7954374" y="4385144"/>
            <a:ext cx="1158875" cy="496887"/>
            <a:chOff x="7984022" y="4517316"/>
            <a:chExt cx="1159978" cy="497336"/>
          </a:xfrm>
        </p:grpSpPr>
        <p:pic>
          <p:nvPicPr>
            <p:cNvPr id="38" name="Picture 37" descr="Camry_v01j_Top_50RGB_glas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84022" y="4517316"/>
              <a:ext cx="1159978" cy="4973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39" name="Text Box 37"/>
            <p:cNvSpPr txBox="1">
              <a:spLocks noChangeArrowheads="1"/>
            </p:cNvSpPr>
            <p:nvPr/>
          </p:nvSpPr>
          <p:spPr bwMode="auto">
            <a:xfrm>
              <a:off x="8262768" y="451821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grpSp>
        <p:nvGrpSpPr>
          <p:cNvPr id="5128" name="Group 39"/>
          <p:cNvGrpSpPr>
            <a:grpSpLocks/>
          </p:cNvGrpSpPr>
          <p:nvPr/>
        </p:nvGrpSpPr>
        <p:grpSpPr bwMode="auto">
          <a:xfrm rot="435693">
            <a:off x="6516704" y="4237729"/>
            <a:ext cx="1160462" cy="496888"/>
            <a:chOff x="7984022" y="4517316"/>
            <a:chExt cx="1159978" cy="497336"/>
          </a:xfrm>
        </p:grpSpPr>
        <p:pic>
          <p:nvPicPr>
            <p:cNvPr id="41" name="Picture 40" descr="Camry_v01j_Top_50RGB_glas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84022" y="4517316"/>
              <a:ext cx="1159978" cy="4973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37" name="Text Box 37"/>
            <p:cNvSpPr txBox="1">
              <a:spLocks noChangeArrowheads="1"/>
            </p:cNvSpPr>
            <p:nvPr/>
          </p:nvSpPr>
          <p:spPr bwMode="auto">
            <a:xfrm>
              <a:off x="8262768" y="451821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grpSp>
        <p:nvGrpSpPr>
          <p:cNvPr id="5129" name="Group 42"/>
          <p:cNvGrpSpPr>
            <a:grpSpLocks/>
          </p:cNvGrpSpPr>
          <p:nvPr/>
        </p:nvGrpSpPr>
        <p:grpSpPr bwMode="auto">
          <a:xfrm rot="4262451">
            <a:off x="3442081" y="1799435"/>
            <a:ext cx="1160463" cy="498475"/>
            <a:chOff x="7984022" y="4517316"/>
            <a:chExt cx="1159978" cy="497336"/>
          </a:xfrm>
        </p:grpSpPr>
        <p:pic>
          <p:nvPicPr>
            <p:cNvPr id="44" name="Picture 43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84022" y="4517316"/>
              <a:ext cx="1159978" cy="4973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35" name="Text Box 37"/>
            <p:cNvSpPr txBox="1">
              <a:spLocks noChangeArrowheads="1"/>
            </p:cNvSpPr>
            <p:nvPr/>
          </p:nvSpPr>
          <p:spPr bwMode="auto">
            <a:xfrm>
              <a:off x="8262768" y="451821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grpSp>
        <p:nvGrpSpPr>
          <p:cNvPr id="5130" name="Group 45"/>
          <p:cNvGrpSpPr>
            <a:grpSpLocks/>
          </p:cNvGrpSpPr>
          <p:nvPr/>
        </p:nvGrpSpPr>
        <p:grpSpPr bwMode="auto">
          <a:xfrm rot="2708132">
            <a:off x="4085802" y="2911169"/>
            <a:ext cx="1160463" cy="496888"/>
            <a:chOff x="7984022" y="4517316"/>
            <a:chExt cx="1159978" cy="497336"/>
          </a:xfrm>
        </p:grpSpPr>
        <p:pic>
          <p:nvPicPr>
            <p:cNvPr id="47" name="Picture 46" descr="Camry_v01j_Top_50RGB_glas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84022" y="4517316"/>
              <a:ext cx="1159978" cy="4973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33" name="Text Box 37"/>
            <p:cNvSpPr txBox="1">
              <a:spLocks noChangeArrowheads="1"/>
            </p:cNvSpPr>
            <p:nvPr/>
          </p:nvSpPr>
          <p:spPr bwMode="auto">
            <a:xfrm>
              <a:off x="8262768" y="451821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pic>
        <p:nvPicPr>
          <p:cNvPr id="50" name="Picture 49" descr="Bushes Drivelines 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65" y="0"/>
            <a:ext cx="572452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Driveline cur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0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Bushes Drivelin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0"/>
            <a:ext cx="4419600" cy="617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196" name="Text Box 14"/>
          <p:cNvSpPr txBox="1">
            <a:spLocks noChangeArrowheads="1"/>
          </p:cNvSpPr>
          <p:nvPr/>
        </p:nvSpPr>
        <p:spPr bwMode="auto">
          <a:xfrm>
            <a:off x="991303" y="4494552"/>
            <a:ext cx="4724400" cy="113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Curve 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alibri" pitchFamily="34" charset="0"/>
            </a:endParaRPr>
          </a:p>
        </p:txBody>
      </p:sp>
      <p:grpSp>
        <p:nvGrpSpPr>
          <p:cNvPr id="8197" name="Group 54"/>
          <p:cNvGrpSpPr>
            <a:grpSpLocks/>
          </p:cNvGrpSpPr>
          <p:nvPr/>
        </p:nvGrpSpPr>
        <p:grpSpPr bwMode="auto">
          <a:xfrm>
            <a:off x="9059863" y="4876801"/>
            <a:ext cx="609600" cy="1160463"/>
            <a:chOff x="7535473" y="4877482"/>
            <a:chExt cx="609600" cy="1159978"/>
          </a:xfrm>
        </p:grpSpPr>
        <p:pic>
          <p:nvPicPr>
            <p:cNvPr id="33" name="Picture 32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71732">
              <a:off x="7248378" y="5209028"/>
              <a:ext cx="1159978" cy="4968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217" name="Text Box 37"/>
            <p:cNvSpPr txBox="1">
              <a:spLocks noChangeArrowheads="1"/>
            </p:cNvSpPr>
            <p:nvPr/>
          </p:nvSpPr>
          <p:spPr bwMode="auto">
            <a:xfrm>
              <a:off x="7535473" y="525036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Calibri" pitchFamily="34" charset="0"/>
                </a:rPr>
                <a:t>3</a:t>
              </a:r>
            </a:p>
          </p:txBody>
        </p:sp>
      </p:grpSp>
      <p:grpSp>
        <p:nvGrpSpPr>
          <p:cNvPr id="8198" name="Group 34"/>
          <p:cNvGrpSpPr>
            <a:grpSpLocks/>
          </p:cNvGrpSpPr>
          <p:nvPr/>
        </p:nvGrpSpPr>
        <p:grpSpPr bwMode="auto">
          <a:xfrm rot="-3959579">
            <a:off x="5713413" y="882651"/>
            <a:ext cx="609600" cy="1158875"/>
            <a:chOff x="2047392" y="242825"/>
            <a:chExt cx="609600" cy="1159978"/>
          </a:xfrm>
        </p:grpSpPr>
        <p:pic>
          <p:nvPicPr>
            <p:cNvPr id="36" name="Picture 35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7958">
              <a:off x="1768894" y="568887"/>
              <a:ext cx="1159978" cy="4968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215" name="Text Box 37"/>
            <p:cNvSpPr txBox="1">
              <a:spLocks noChangeArrowheads="1"/>
            </p:cNvSpPr>
            <p:nvPr/>
          </p:nvSpPr>
          <p:spPr bwMode="auto">
            <a:xfrm rot="-175345">
              <a:off x="2047392" y="616433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grpSp>
        <p:nvGrpSpPr>
          <p:cNvPr id="8199" name="Group 52"/>
          <p:cNvGrpSpPr>
            <a:grpSpLocks/>
          </p:cNvGrpSpPr>
          <p:nvPr/>
        </p:nvGrpSpPr>
        <p:grpSpPr bwMode="auto">
          <a:xfrm>
            <a:off x="2709863" y="889000"/>
            <a:ext cx="1160462" cy="509588"/>
            <a:chOff x="1186384" y="888363"/>
            <a:chExt cx="1159978" cy="510120"/>
          </a:xfrm>
        </p:grpSpPr>
        <p:pic>
          <p:nvPicPr>
            <p:cNvPr id="39" name="Picture 38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29242">
              <a:off x="1186384" y="901076"/>
              <a:ext cx="1159978" cy="4974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213" name="Text Box 37"/>
            <p:cNvSpPr txBox="1">
              <a:spLocks noChangeArrowheads="1"/>
            </p:cNvSpPr>
            <p:nvPr/>
          </p:nvSpPr>
          <p:spPr bwMode="auto">
            <a:xfrm>
              <a:off x="1443693" y="888363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8200" name="Group 40"/>
          <p:cNvGrpSpPr>
            <a:grpSpLocks/>
          </p:cNvGrpSpPr>
          <p:nvPr/>
        </p:nvGrpSpPr>
        <p:grpSpPr bwMode="auto">
          <a:xfrm rot="-1184282">
            <a:off x="8661400" y="3560763"/>
            <a:ext cx="609600" cy="1160462"/>
            <a:chOff x="2047392" y="242825"/>
            <a:chExt cx="609600" cy="1159978"/>
          </a:xfrm>
        </p:grpSpPr>
        <p:pic>
          <p:nvPicPr>
            <p:cNvPr id="42" name="Picture 41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7958">
              <a:off x="1761419" y="573874"/>
              <a:ext cx="1159978" cy="4968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211" name="Text Box 37"/>
            <p:cNvSpPr txBox="1">
              <a:spLocks noChangeArrowheads="1"/>
            </p:cNvSpPr>
            <p:nvPr/>
          </p:nvSpPr>
          <p:spPr bwMode="auto">
            <a:xfrm rot="-175345">
              <a:off x="2047392" y="616433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grpSp>
        <p:nvGrpSpPr>
          <p:cNvPr id="8201" name="Group 43"/>
          <p:cNvGrpSpPr>
            <a:grpSpLocks/>
          </p:cNvGrpSpPr>
          <p:nvPr/>
        </p:nvGrpSpPr>
        <p:grpSpPr bwMode="auto">
          <a:xfrm rot="-2285205">
            <a:off x="7943850" y="2409826"/>
            <a:ext cx="609600" cy="1160463"/>
            <a:chOff x="2047392" y="242825"/>
            <a:chExt cx="609600" cy="1159978"/>
          </a:xfrm>
        </p:grpSpPr>
        <p:pic>
          <p:nvPicPr>
            <p:cNvPr id="45" name="Picture 44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7958">
              <a:off x="1762123" y="570506"/>
              <a:ext cx="1159978" cy="4968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209" name="Text Box 37"/>
            <p:cNvSpPr txBox="1">
              <a:spLocks noChangeArrowheads="1"/>
            </p:cNvSpPr>
            <p:nvPr/>
          </p:nvSpPr>
          <p:spPr bwMode="auto">
            <a:xfrm rot="-175345">
              <a:off x="2047392" y="616433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grpSp>
        <p:nvGrpSpPr>
          <p:cNvPr id="8202" name="Group 53"/>
          <p:cNvGrpSpPr>
            <a:grpSpLocks/>
          </p:cNvGrpSpPr>
          <p:nvPr/>
        </p:nvGrpSpPr>
        <p:grpSpPr bwMode="auto">
          <a:xfrm>
            <a:off x="6637338" y="1846264"/>
            <a:ext cx="1160462" cy="504825"/>
            <a:chOff x="5113939" y="1846660"/>
            <a:chExt cx="1159978" cy="505012"/>
          </a:xfrm>
        </p:grpSpPr>
        <p:pic>
          <p:nvPicPr>
            <p:cNvPr id="48" name="Picture 47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01685">
              <a:off x="5113939" y="1854600"/>
              <a:ext cx="1159978" cy="4970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207" name="Text Box 37"/>
            <p:cNvSpPr txBox="1">
              <a:spLocks noChangeArrowheads="1"/>
            </p:cNvSpPr>
            <p:nvPr/>
          </p:nvSpPr>
          <p:spPr bwMode="auto">
            <a:xfrm>
              <a:off x="5377032" y="184666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8203" name="Group 49"/>
          <p:cNvGrpSpPr>
            <a:grpSpLocks/>
          </p:cNvGrpSpPr>
          <p:nvPr/>
        </p:nvGrpSpPr>
        <p:grpSpPr bwMode="auto">
          <a:xfrm rot="-5048134">
            <a:off x="4371976" y="587376"/>
            <a:ext cx="609600" cy="1158875"/>
            <a:chOff x="2047392" y="242825"/>
            <a:chExt cx="609600" cy="1159978"/>
          </a:xfrm>
        </p:grpSpPr>
        <p:pic>
          <p:nvPicPr>
            <p:cNvPr id="51" name="Picture 50" descr="Camry_v01j_Top_50RGB_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7958">
              <a:off x="1774085" y="569384"/>
              <a:ext cx="1159978" cy="4968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205" name="Text Box 37"/>
            <p:cNvSpPr txBox="1">
              <a:spLocks noChangeArrowheads="1"/>
            </p:cNvSpPr>
            <p:nvPr/>
          </p:nvSpPr>
          <p:spPr bwMode="auto">
            <a:xfrm rot="-175345">
              <a:off x="2047392" y="616433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5FF82-E8C9-4569-BC2D-BD488F4A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332" y="809129"/>
            <a:ext cx="5355336" cy="81320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Approaching Hills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3DA42-E635-4400-BB6E-8F112A2A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52" y="1879283"/>
            <a:ext cx="3733801" cy="4297680"/>
          </a:xfrm>
        </p:spPr>
        <p:txBody>
          <a:bodyPr>
            <a:normAutofit/>
          </a:bodyPr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Sight 	</a:t>
            </a:r>
            <a:endParaRPr lang="en-US" sz="3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Oncoming traffic 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Speed control up and down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Look over hillcrest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Lane position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5D7A7-DDC9-45B6-B748-3DC7A0DCD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26" y="1879283"/>
            <a:ext cx="6436038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16E6-54C1-431D-A01A-243BC7E9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071" y="776122"/>
            <a:ext cx="8853858" cy="73101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Every curve is a path restriction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38089-D87C-4717-8310-74B325A79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80" y="1594814"/>
            <a:ext cx="7271439" cy="4846320"/>
          </a:xfrm>
        </p:spPr>
      </p:pic>
    </p:spTree>
    <p:extLst>
      <p:ext uri="{BB962C8B-B14F-4D97-AF65-F5344CB8AC3E}">
        <p14:creationId xmlns:p14="http://schemas.microsoft.com/office/powerpoint/2010/main" val="75008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3C65-B0F9-4CD0-A9D1-C01177A0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57" y="746498"/>
            <a:ext cx="6317682" cy="81073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Your vision is blocked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29CE34-F98D-4C07-8071-3169CB0A1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40" y="1557235"/>
            <a:ext cx="7233315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0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D760-891C-4350-8BCD-BCCB7335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195" y="666750"/>
            <a:ext cx="7283453" cy="95386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are curves high risk?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863692-CFC1-4297-8FA1-49D975A2C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59" y="1710690"/>
            <a:ext cx="7168896" cy="44805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BE1ED3-9C66-4B32-A509-08B4EDD8FE62}"/>
              </a:ext>
            </a:extLst>
          </p:cNvPr>
          <p:cNvSpPr txBox="1">
            <a:spLocks/>
          </p:cNvSpPr>
          <p:nvPr/>
        </p:nvSpPr>
        <p:spPr>
          <a:xfrm>
            <a:off x="331776" y="2024711"/>
            <a:ext cx="3908614" cy="3852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Speed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Visibility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Road design</a:t>
            </a:r>
          </a:p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(radius/slope)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Road conditions</a:t>
            </a:r>
          </a:p>
        </p:txBody>
      </p:sp>
    </p:spTree>
    <p:extLst>
      <p:ext uri="{BB962C8B-B14F-4D97-AF65-F5344CB8AC3E}">
        <p14:creationId xmlns:p14="http://schemas.microsoft.com/office/powerpoint/2010/main" val="30148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401-BEB8-417E-84EA-9966EA96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628" y="769299"/>
            <a:ext cx="7406743" cy="8542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are curves high risk?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D66032-81E3-4B87-ACC4-18FB7DDA4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32" y="1824042"/>
            <a:ext cx="6968332" cy="435292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9DBADA-8FA9-40D7-8FF0-E4E4DD0EF41D}"/>
              </a:ext>
            </a:extLst>
          </p:cNvPr>
          <p:cNvSpPr txBox="1">
            <a:spLocks/>
          </p:cNvSpPr>
          <p:nvPr/>
        </p:nvSpPr>
        <p:spPr>
          <a:xfrm>
            <a:off x="125260" y="1824042"/>
            <a:ext cx="4292629" cy="4782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Tire condition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Vehicle- type, weight, height and load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Oncoming traffic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Laws of physics</a:t>
            </a:r>
          </a:p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(inertia/momentum)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Driver expectations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D940-3275-4EE6-87D3-30F6C9C8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0745"/>
            <a:ext cx="10515600" cy="810737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Momentum, Balance and 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4E637-063A-4789-A76A-29A5AA2772DD}"/>
              </a:ext>
            </a:extLst>
          </p:cNvPr>
          <p:cNvSpPr txBox="1"/>
          <p:nvPr/>
        </p:nvSpPr>
        <p:spPr>
          <a:xfrm>
            <a:off x="5288547" y="6298999"/>
            <a:ext cx="161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linkClick r:id="rId4"/>
              </a:rPr>
              <a:t>Video Link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Momentum_Balance_and_Traction (1)">
            <a:hlinkClick r:id="" action="ppaction://media"/>
            <a:extLst>
              <a:ext uri="{FF2B5EF4-FFF2-40B4-BE49-F238E27FC236}">
                <a16:creationId xmlns:a16="http://schemas.microsoft.com/office/drawing/2014/main" id="{12CBF01A-251D-B58F-1E36-46A192EF10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722" y="1481482"/>
            <a:ext cx="6096554" cy="4572000"/>
          </a:xfrm>
        </p:spPr>
      </p:pic>
    </p:spTree>
    <p:extLst>
      <p:ext uri="{BB962C8B-B14F-4D97-AF65-F5344CB8AC3E}">
        <p14:creationId xmlns:p14="http://schemas.microsoft.com/office/powerpoint/2010/main" val="158335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urve light angle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000"/>
            <a:ext cx="52816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c 6"/>
          <p:cNvSpPr/>
          <p:nvPr/>
        </p:nvSpPr>
        <p:spPr bwMode="auto">
          <a:xfrm rot="21427995">
            <a:off x="3757613" y="488950"/>
            <a:ext cx="1905000" cy="3886200"/>
          </a:xfrm>
          <a:prstGeom prst="arc">
            <a:avLst>
              <a:gd name="adj1" fmla="val 16443572"/>
              <a:gd name="adj2" fmla="val 190529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Arc 7"/>
          <p:cNvSpPr/>
          <p:nvPr/>
        </p:nvSpPr>
        <p:spPr bwMode="auto">
          <a:xfrm rot="222337">
            <a:off x="2168526" y="1535114"/>
            <a:ext cx="3489325" cy="2865437"/>
          </a:xfrm>
          <a:prstGeom prst="arc">
            <a:avLst>
              <a:gd name="adj1" fmla="val 16370850"/>
              <a:gd name="adj2" fmla="val 622815"/>
            </a:avLst>
          </a:prstGeom>
          <a:noFill/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 type="triangle" w="med" len="lg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00600" y="228600"/>
            <a:ext cx="4724400" cy="609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000" kern="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Inertia - Momentum</a:t>
            </a:r>
          </a:p>
        </p:txBody>
      </p:sp>
      <p:cxnSp>
        <p:nvCxnSpPr>
          <p:cNvPr id="5126" name="Straight Arrow Connector 7"/>
          <p:cNvCxnSpPr>
            <a:cxnSpLocks noChangeShapeType="1"/>
          </p:cNvCxnSpPr>
          <p:nvPr/>
        </p:nvCxnSpPr>
        <p:spPr bwMode="auto">
          <a:xfrm flipV="1">
            <a:off x="5164138" y="914400"/>
            <a:ext cx="1066800" cy="4267200"/>
          </a:xfrm>
          <a:prstGeom prst="straightConnector1">
            <a:avLst/>
          </a:prstGeom>
          <a:noFill/>
          <a:ln w="101600">
            <a:solidFill>
              <a:srgbClr val="FFFF00"/>
            </a:solidFill>
            <a:round/>
            <a:headEnd type="none" w="sm" len="sm"/>
            <a:tailEnd type="triangle" w="med" len="lg"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cxnSp>
      <p:sp>
        <p:nvSpPr>
          <p:cNvPr id="9" name="Title 1"/>
          <p:cNvSpPr txBox="1">
            <a:spLocks/>
          </p:cNvSpPr>
          <p:nvPr/>
        </p:nvSpPr>
        <p:spPr>
          <a:xfrm>
            <a:off x="1752600" y="1143000"/>
            <a:ext cx="3124200" cy="609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0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Desired Path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71800" y="62743"/>
            <a:ext cx="3124200" cy="609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Actual Path</a:t>
            </a:r>
          </a:p>
        </p:txBody>
      </p:sp>
      <p:pic>
        <p:nvPicPr>
          <p:cNvPr id="4105" name="Picture 4" descr="Camry_v01j_Top_50RGB_gl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10673">
            <a:off x="4545013" y="5153026"/>
            <a:ext cx="1095375" cy="469900"/>
          </a:xfrm>
          <a:prstGeom prst="rect">
            <a:avLst/>
          </a:prstGeom>
          <a:noFill/>
          <a:ln>
            <a:noFill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6400800" y="5562601"/>
            <a:ext cx="45469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Tire patch changes and rim may touch or dig into the road surface.</a:t>
            </a:r>
          </a:p>
        </p:txBody>
      </p:sp>
      <p:sp>
        <p:nvSpPr>
          <p:cNvPr id="5131" name="Text Box 8"/>
          <p:cNvSpPr txBox="1">
            <a:spLocks noChangeArrowheads="1"/>
          </p:cNvSpPr>
          <p:nvPr/>
        </p:nvSpPr>
        <p:spPr bwMode="auto">
          <a:xfrm>
            <a:off x="6400800" y="968376"/>
            <a:ext cx="44487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Excessive speed and steering into the turn affects vehicle balance - roll force deforms right front tire and causes changes in tire pressure and traction! </a:t>
            </a:r>
          </a:p>
        </p:txBody>
      </p:sp>
      <p:grpSp>
        <p:nvGrpSpPr>
          <p:cNvPr id="5132" name="Group 14"/>
          <p:cNvGrpSpPr>
            <a:grpSpLocks/>
          </p:cNvGrpSpPr>
          <p:nvPr/>
        </p:nvGrpSpPr>
        <p:grpSpPr bwMode="auto">
          <a:xfrm>
            <a:off x="6477001" y="3505200"/>
            <a:ext cx="2881313" cy="1828800"/>
            <a:chOff x="4953000" y="3733800"/>
            <a:chExt cx="2881313" cy="1828800"/>
          </a:xfrm>
        </p:grpSpPr>
        <p:pic>
          <p:nvPicPr>
            <p:cNvPr id="11" name="Picture 15" descr="Pictur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3000" y="3733800"/>
              <a:ext cx="2881313" cy="1828800"/>
            </a:xfrm>
            <a:prstGeom prst="round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ounded Rectangle 13"/>
            <p:cNvSpPr/>
            <p:nvPr/>
          </p:nvSpPr>
          <p:spPr bwMode="auto">
            <a:xfrm>
              <a:off x="5029200" y="3775075"/>
              <a:ext cx="1447800" cy="762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Tire with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low pressure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4F1515C-DD60-47DF-91EF-59EDBBFB3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15" y="3618899"/>
            <a:ext cx="2716041" cy="1645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85913E-9BB4-4AB0-9B5F-1B12E4E7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6" y="871429"/>
            <a:ext cx="10515600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Camber</a:t>
            </a:r>
          </a:p>
        </p:txBody>
      </p:sp>
      <p:sp>
        <p:nvSpPr>
          <p:cNvPr id="11267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5976" y="1773639"/>
            <a:ext cx="5528523" cy="204275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Positive Camber or Bank: </a:t>
            </a:r>
            <a:r>
              <a:rPr lang="en-US" sz="2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The outside edge of lane is higher than the inside edge of lane.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will happen to the car as you travel the curve to the right? </a:t>
            </a:r>
            <a:endParaRPr lang="en-US" sz="24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2000" dirty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F2793-F944-4D08-BBD7-6D34ADF32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44" y="1424965"/>
            <a:ext cx="5893126" cy="1737360"/>
          </a:xfrm>
          <a:prstGeom prst="rect">
            <a:avLst/>
          </a:prstGeom>
        </p:spPr>
      </p:pic>
      <p:sp>
        <p:nvSpPr>
          <p:cNvPr id="26" name="Rectangle 9">
            <a:extLst>
              <a:ext uri="{FF2B5EF4-FFF2-40B4-BE49-F238E27FC236}">
                <a16:creationId xmlns:a16="http://schemas.microsoft.com/office/drawing/2014/main" id="{2175E920-B8B7-471A-9BE9-B20FB0FE188B}"/>
              </a:ext>
            </a:extLst>
          </p:cNvPr>
          <p:cNvSpPr txBox="1">
            <a:spLocks noChangeArrowheads="1"/>
          </p:cNvSpPr>
          <p:nvPr/>
        </p:nvSpPr>
        <p:spPr>
          <a:xfrm>
            <a:off x="245976" y="3943490"/>
            <a:ext cx="5705168" cy="2419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Negative Camber or Bank: </a:t>
            </a:r>
            <a:r>
              <a:rPr 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The outside edge of lane is lower than the inside edge of lane.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will happen to the car as you travel the curve to the right?  Why should you drive more slowly on this curve?</a:t>
            </a:r>
            <a:endParaRPr lang="en-US" sz="26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142A09-9648-4F6D-9EFC-10D306FD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44" y="3943491"/>
            <a:ext cx="5800321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FC90-32C9-483D-9D05-0E3705F4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837" y="826192"/>
            <a:ext cx="2444325" cy="77400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09790-2CD2-4AB6-9AA9-C0B93F143C9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86215" y="5378719"/>
            <a:ext cx="3359649" cy="7344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Positive Camber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E84D7-33AB-4F23-ACB8-1BA45C4DF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" y="1645764"/>
            <a:ext cx="5364945" cy="356646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3D9A7B-4617-4E36-9E75-DF2C7B9F1722}"/>
              </a:ext>
            </a:extLst>
          </p:cNvPr>
          <p:cNvSpPr txBox="1">
            <a:spLocks/>
          </p:cNvSpPr>
          <p:nvPr/>
        </p:nvSpPr>
        <p:spPr>
          <a:xfrm>
            <a:off x="7318162" y="5378719"/>
            <a:ext cx="3830669" cy="565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Negative Camber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F5C19-C02A-477A-A295-C516CE189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57" y="1600198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490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3258</TotalTime>
  <Words>412</Words>
  <Application>Microsoft Office PowerPoint</Application>
  <PresentationFormat>Widescreen</PresentationFormat>
  <Paragraphs>86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 Black</vt:lpstr>
      <vt:lpstr>Arrus Blk BT</vt:lpstr>
      <vt:lpstr>Brush738 BT</vt:lpstr>
      <vt:lpstr>Calibri</vt:lpstr>
      <vt:lpstr>Calibri Light</vt:lpstr>
      <vt:lpstr>CaslonOpnface BT</vt:lpstr>
      <vt:lpstr>Courier New</vt:lpstr>
      <vt:lpstr>Georgia</vt:lpstr>
      <vt:lpstr>Lato</vt:lpstr>
      <vt:lpstr>Lucida Console</vt:lpstr>
      <vt:lpstr>Tahoma</vt:lpstr>
      <vt:lpstr>Times New Roman</vt:lpstr>
      <vt:lpstr>1_Office Theme</vt:lpstr>
      <vt:lpstr>WOU TSE template</vt:lpstr>
      <vt:lpstr>Curves and Hills </vt:lpstr>
      <vt:lpstr>Every curve is a path restriction</vt:lpstr>
      <vt:lpstr>Your vision is blocked</vt:lpstr>
      <vt:lpstr>Why are curves high risk?</vt:lpstr>
      <vt:lpstr>Why are curves high risk?</vt:lpstr>
      <vt:lpstr>Momentum, Balance and Traction</vt:lpstr>
      <vt:lpstr>PowerPoint Presentation</vt:lpstr>
      <vt:lpstr>Camber</vt:lpstr>
      <vt:lpstr>Camber</vt:lpstr>
      <vt:lpstr>Risks from vehicle</vt:lpstr>
      <vt:lpstr>Activity</vt:lpstr>
      <vt:lpstr>How to Manage Curves Safely</vt:lpstr>
      <vt:lpstr>PowerPoint Presentation</vt:lpstr>
      <vt:lpstr>PowerPoint Presentation</vt:lpstr>
      <vt:lpstr>Approaching Hills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Sharon Rothacker</dc:creator>
  <cp:lastModifiedBy>Megan McDermeit</cp:lastModifiedBy>
  <cp:revision>49</cp:revision>
  <dcterms:created xsi:type="dcterms:W3CDTF">2022-01-07T01:57:10Z</dcterms:created>
  <dcterms:modified xsi:type="dcterms:W3CDTF">2023-05-12T20:12:35Z</dcterms:modified>
</cp:coreProperties>
</file>