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1"/>
  </p:notesMasterIdLst>
  <p:sldIdLst>
    <p:sldId id="257" r:id="rId2"/>
    <p:sldId id="318" r:id="rId3"/>
    <p:sldId id="298" r:id="rId4"/>
    <p:sldId id="377" r:id="rId5"/>
    <p:sldId id="263" r:id="rId6"/>
    <p:sldId id="299" r:id="rId7"/>
    <p:sldId id="379" r:id="rId8"/>
    <p:sldId id="380" r:id="rId9"/>
    <p:sldId id="302" r:id="rId10"/>
    <p:sldId id="367" r:id="rId11"/>
    <p:sldId id="273" r:id="rId12"/>
    <p:sldId id="372" r:id="rId13"/>
    <p:sldId id="287" r:id="rId14"/>
    <p:sldId id="283" r:id="rId15"/>
    <p:sldId id="292" r:id="rId16"/>
    <p:sldId id="363" r:id="rId17"/>
    <p:sldId id="309" r:id="rId18"/>
    <p:sldId id="350" r:id="rId19"/>
    <p:sldId id="323" r:id="rId20"/>
    <p:sldId id="310" r:id="rId21"/>
    <p:sldId id="316" r:id="rId22"/>
    <p:sldId id="331" r:id="rId23"/>
    <p:sldId id="348" r:id="rId24"/>
    <p:sldId id="333" r:id="rId25"/>
    <p:sldId id="349" r:id="rId26"/>
    <p:sldId id="368" r:id="rId27"/>
    <p:sldId id="370" r:id="rId28"/>
    <p:sldId id="378" r:id="rId29"/>
    <p:sldId id="304" r:id="rId30"/>
  </p:sldIdLst>
  <p:sldSz cx="9144000" cy="6858000" type="screen4x3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ron Rothacker" initials="SR" lastIdx="1" clrIdx="0">
    <p:extLst>
      <p:ext uri="{19B8F6BF-5375-455C-9EA6-DF929625EA0E}">
        <p15:presenceInfo xmlns:p15="http://schemas.microsoft.com/office/powerpoint/2012/main" userId="S::rothacks@mash.wou.edu::1c3c0f48-3510-4c3e-9b81-c5c039eac2b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B13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4" autoAdjust="0"/>
    <p:restoredTop sz="87500" autoAdjust="0"/>
  </p:normalViewPr>
  <p:slideViewPr>
    <p:cSldViewPr>
      <p:cViewPr varScale="1">
        <p:scale>
          <a:sx n="98" d="100"/>
          <a:sy n="98" d="100"/>
        </p:scale>
        <p:origin x="203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40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636D5FA-C37E-422B-8A4E-00F21DF93513}" type="datetimeFigureOut">
              <a:rPr lang="en-US"/>
              <a:pPr>
                <a:defRPr/>
              </a:pPr>
              <a:t>6/1/2024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F2577F8-A2F7-46DC-959F-F1E6779930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738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577F8-A2F7-46DC-959F-F1E6779930B0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023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Off target.</a:t>
            </a:r>
          </a:p>
          <a:p>
            <a:r>
              <a:rPr lang="en-US" dirty="0"/>
              <a:t>To the right, towards the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577F8-A2F7-46DC-959F-F1E6779930B0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162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Off target.</a:t>
            </a:r>
          </a:p>
          <a:p>
            <a:r>
              <a:rPr lang="en-US" dirty="0"/>
              <a:t>To the right, towards the target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577F8-A2F7-46DC-959F-F1E6779930B0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440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78DBA-0B3B-4473-8A99-E4CB25176FBB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74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78DBA-0B3B-4473-8A99-E4CB25176FBB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146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78DBA-0B3B-4473-8A99-E4CB25176FB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20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78DBA-0B3B-4473-8A99-E4CB25176FB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3391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78DBA-0B3B-4473-8A99-E4CB25176FB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30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577F8-A2F7-46DC-959F-F1E6779930B0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296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577F8-A2F7-46DC-959F-F1E6779930B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161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577F8-A2F7-46DC-959F-F1E6779930B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9398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577F8-A2F7-46DC-959F-F1E6779930B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55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577F8-A2F7-46DC-959F-F1E6779930B0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3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577F8-A2F7-46DC-959F-F1E6779930B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895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vehicles-stop sign-curb-road-houses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2577F8-A2F7-46DC-959F-F1E6779930B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9465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2577F8-A2F7-46DC-959F-F1E6779930B0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36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59409-24AC-2A41-805F-169049BA4F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3590B-CAD5-2447-99D1-FC9AB866AF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026D1D-EBBF-BC49-B601-35E28639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67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92BD9-5BC0-9D4B-8EBA-547067794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A04AF-8FE6-8D46-8B46-28302A566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90A258-A7C9-414F-BE5E-9100359F1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7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AFFA-D374-1044-A228-4B5D16D55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29F2-FFDC-EE45-82D3-FC9F783E1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4276D1-E096-F646-931E-34ACF3C4C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997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C9D-F948-9140-A579-DA37CBAC4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5A6B4-733F-014B-A4D4-EB096F458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05B9-42CA-9A4F-A64D-7889BA799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7FE4DB-D25E-8B4E-AD0F-6EB0B349F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63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F36F-A5BD-1A48-AEA1-B565256BF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866776"/>
            <a:ext cx="78867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64C56-F954-624C-8B30-75140C7A8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0A1DA1-385D-1340-B4E3-B21FE9EA67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424F5F-5960-784C-B0A9-A9F2BA20F1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645D0-C4F4-C246-88FC-9F50EE5D3B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BDEBE4-F25E-FB49-A696-F162A5FB5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92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57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721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3A444-58D9-0744-A533-0F8C9FD98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498" y="871760"/>
            <a:ext cx="7886700" cy="368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Activity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C9D05D-38A2-0A40-92CA-D3A7A106F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33" y="282004"/>
            <a:ext cx="3762375" cy="368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CFC2D37-18F6-9441-A812-A3AA6F4E60EB}"/>
              </a:ext>
            </a:extLst>
          </p:cNvPr>
          <p:cNvSpPr txBox="1">
            <a:spLocks/>
          </p:cNvSpPr>
          <p:nvPr/>
        </p:nvSpPr>
        <p:spPr>
          <a:xfrm>
            <a:off x="555498" y="1240060"/>
            <a:ext cx="7886700" cy="46583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9938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6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7ACC4C-196E-BC4C-B3C3-4EE07E299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498" y="871760"/>
            <a:ext cx="7886700" cy="810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D9BCBF-7217-124E-858F-0B6055D3F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498" y="1962913"/>
            <a:ext cx="7886700" cy="436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8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1371600"/>
            <a:ext cx="6858000" cy="2387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On and Off Target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143000" y="4038600"/>
            <a:ext cx="6858000" cy="16557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Vision and Steering Control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5953-5375-4E5F-867E-ABC6AB9B9DE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78460"/>
            <a:ext cx="7886700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Is the vehicle on or off target?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68375"/>
            <a:ext cx="74371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62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0500" y="5987415"/>
            <a:ext cx="9296400" cy="1020762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Where should you look and steer to get back on target?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70AFB31-4AB3-426A-B3E4-CC61136DDF82}"/>
              </a:ext>
            </a:extLst>
          </p:cNvPr>
          <p:cNvSpPr txBox="1">
            <a:spLocks/>
          </p:cNvSpPr>
          <p:nvPr/>
        </p:nvSpPr>
        <p:spPr>
          <a:xfrm>
            <a:off x="1600200" y="290831"/>
            <a:ext cx="7886700" cy="5492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Is the vehicle on or off target?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868680"/>
            <a:ext cx="6827520" cy="512064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200" y="-9525"/>
            <a:ext cx="9144000" cy="10207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Look and steer to the right to get back on target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40" y="868680"/>
            <a:ext cx="6827520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81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94EA42A-6936-4168-AB7D-FCA1A37DA87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1480" y="381000"/>
            <a:ext cx="4572000" cy="7778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is your target?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F9E8BE-94E1-EDB2-AC10-DD17B99C56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7037" r="6875" b="7037"/>
          <a:stretch/>
        </p:blipFill>
        <p:spPr>
          <a:xfrm>
            <a:off x="411086" y="1483094"/>
            <a:ext cx="8321828" cy="4663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5E114F-3A40-7788-C49F-EDDD3CED16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3048000"/>
            <a:ext cx="49381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6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7800984-7A19-44FB-9BF2-132F61F621F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553414"/>
            <a:ext cx="4572000" cy="7778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is your target?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B90653-A96F-9E4D-50F1-2464454834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00" t="7037" r="4166" b="18889"/>
          <a:stretch/>
        </p:blipFill>
        <p:spPr>
          <a:xfrm>
            <a:off x="387707" y="1514038"/>
            <a:ext cx="8368585" cy="47548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45F1AD-F326-80E3-EAB1-CF603146C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3644568"/>
            <a:ext cx="49381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6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A262F3AB-D2D5-4580-888F-4E83CA3E9E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66800" y="205422"/>
            <a:ext cx="4572000" cy="7778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is your target?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E244F-2B00-19BA-5215-F1C908784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99" y="1066800"/>
            <a:ext cx="7315201" cy="548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EB9FE5-894B-2B45-B131-F97DC028B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3733800"/>
            <a:ext cx="49381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3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>
            <a:extLst>
              <a:ext uri="{FF2B5EF4-FFF2-40B4-BE49-F238E27FC236}">
                <a16:creationId xmlns:a16="http://schemas.microsoft.com/office/drawing/2014/main" id="{9AFC5DB8-2B09-42D6-94D0-F53FC1F3F7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849" y="146050"/>
            <a:ext cx="7886700" cy="15303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Remember, your vision leads the vehicle. Target with your central vision and see other elements with your fringe.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812596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83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0" y="1905000"/>
            <a:ext cx="9144000" cy="304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69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 are</a:t>
            </a:r>
            <a:r>
              <a:rPr lang="en-US" altLang="ja-JP" sz="69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 the Driver</a:t>
            </a:r>
            <a:br>
              <a:rPr lang="en-US" altLang="ja-JP" sz="72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br>
              <a:rPr lang="en-US" altLang="ja-JP" sz="33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altLang="ja-JP" sz="6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What is your target</a:t>
            </a:r>
            <a:br>
              <a:rPr lang="en-US" altLang="ja-JP" sz="6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</a:br>
            <a:r>
              <a:rPr lang="en-US" altLang="ja-JP" sz="6400" b="1" dirty="0"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and what is your path?</a:t>
            </a:r>
            <a:endParaRPr lang="en-US" sz="6400" b="1" dirty="0"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2F1FBE9-BE47-44FB-85E3-4FE0B58386B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304800"/>
            <a:ext cx="4495800" cy="7778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is your target?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90600"/>
            <a:ext cx="7574280" cy="56807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33DB75-7530-4FE8-8402-A602F0D42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4267200"/>
            <a:ext cx="49381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2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70017"/>
            <a:ext cx="7741920" cy="5809488"/>
          </a:xfrm>
          <a:prstGeom prst="rect">
            <a:avLst/>
          </a:prstGeom>
        </p:spPr>
      </p:pic>
      <p:sp>
        <p:nvSpPr>
          <p:cNvPr id="3" name="Oval 4">
            <a:extLst>
              <a:ext uri="{FF2B5EF4-FFF2-40B4-BE49-F238E27FC236}">
                <a16:creationId xmlns:a16="http://schemas.microsoft.com/office/drawing/2014/main" id="{DD77332C-7366-4BF0-A585-C751D1DCA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2929379"/>
            <a:ext cx="457200" cy="457200"/>
          </a:xfrm>
          <a:prstGeom prst="ellipse">
            <a:avLst/>
          </a:prstGeom>
          <a:noFill/>
          <a:ln w="38100">
            <a:solidFill>
              <a:srgbClr val="FFFB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352B21E-A784-4317-B659-775A2E182242}"/>
              </a:ext>
            </a:extLst>
          </p:cNvPr>
          <p:cNvSpPr txBox="1">
            <a:spLocks/>
          </p:cNvSpPr>
          <p:nvPr/>
        </p:nvSpPr>
        <p:spPr>
          <a:xfrm>
            <a:off x="2269778" y="77368"/>
            <a:ext cx="4299644" cy="6254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What is your target?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FBC6F7-C37F-47EE-9CC1-3BD16B48A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3514232"/>
            <a:ext cx="1816765" cy="1378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78490C-ED97-40B4-9BF5-0769A8BDF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6385164"/>
            <a:ext cx="5875092" cy="5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0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D3E0306C-EF62-46B3-9186-EAB2C1C89077}"/>
              </a:ext>
            </a:extLst>
          </p:cNvPr>
          <p:cNvSpPr txBox="1">
            <a:spLocks/>
          </p:cNvSpPr>
          <p:nvPr/>
        </p:nvSpPr>
        <p:spPr>
          <a:xfrm>
            <a:off x="533400" y="361950"/>
            <a:ext cx="70866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62626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What i</a:t>
            </a:r>
            <a:r>
              <a:rPr lang="en-US" altLang="ja-JP" sz="3200" b="1" dirty="0">
                <a:solidFill>
                  <a:srgbClr val="262626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 your target?</a:t>
            </a:r>
            <a:endParaRPr lang="en-US" sz="3200" b="1" dirty="0">
              <a:solidFill>
                <a:srgbClr val="262626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3EBD5-37B9-7757-CD1D-94FAFDC9C3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005"/>
          <a:stretch/>
        </p:blipFill>
        <p:spPr>
          <a:xfrm>
            <a:off x="623178" y="1216648"/>
            <a:ext cx="7803556" cy="5279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A48CEC-FCAF-1ED0-4A43-1D3B840655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4038600"/>
            <a:ext cx="49381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35" y="1005630"/>
            <a:ext cx="7852329" cy="4846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247AF0-1BAB-41AB-9802-500548106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3429000"/>
            <a:ext cx="493819" cy="49381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313BDB3-A24F-458C-AABB-BB5736848A9F}"/>
              </a:ext>
            </a:extLst>
          </p:cNvPr>
          <p:cNvSpPr txBox="1">
            <a:spLocks/>
          </p:cNvSpPr>
          <p:nvPr/>
        </p:nvSpPr>
        <p:spPr>
          <a:xfrm>
            <a:off x="575058" y="293478"/>
            <a:ext cx="4528244" cy="6257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What is your target?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C9AEC3-BF0C-4413-AFFC-142BD6BF3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600" y="4280712"/>
            <a:ext cx="1810669" cy="1600200"/>
          </a:xfrm>
          <a:prstGeom prst="rect">
            <a:avLst/>
          </a:prstGeom>
        </p:spPr>
      </p:pic>
      <p:sp>
        <p:nvSpPr>
          <p:cNvPr id="13" name="Title 11">
            <a:extLst>
              <a:ext uri="{FF2B5EF4-FFF2-40B4-BE49-F238E27FC236}">
                <a16:creationId xmlns:a16="http://schemas.microsoft.com/office/drawing/2014/main" id="{BDB31F5A-C6CB-4721-8D72-92D84C0EC6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48949" y="5938770"/>
            <a:ext cx="5103302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This is your path of travel</a:t>
            </a:r>
          </a:p>
        </p:txBody>
      </p:sp>
    </p:spTree>
    <p:extLst>
      <p:ext uri="{BB962C8B-B14F-4D97-AF65-F5344CB8AC3E}">
        <p14:creationId xmlns:p14="http://schemas.microsoft.com/office/powerpoint/2010/main" val="119002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1"/>
          <p:cNvSpPr>
            <a:spLocks noGrp="1"/>
          </p:cNvSpPr>
          <p:nvPr>
            <p:ph type="title" idx="4294967295"/>
          </p:nvPr>
        </p:nvSpPr>
        <p:spPr>
          <a:xfrm>
            <a:off x="304800" y="231533"/>
            <a:ext cx="8839200" cy="807719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100" dirty="0">
                <a:solidFill>
                  <a:srgbClr val="262626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 intend to turn right. What i</a:t>
            </a:r>
            <a:r>
              <a:rPr lang="en-US" altLang="ja-JP" sz="3100" dirty="0">
                <a:solidFill>
                  <a:srgbClr val="262626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 your target?</a:t>
            </a:r>
            <a:endParaRPr lang="en-US" sz="3100" dirty="0">
              <a:solidFill>
                <a:srgbClr val="262626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85" y="914400"/>
            <a:ext cx="8485229" cy="57215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81BE13-B596-4010-A249-6C9B80633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3962400"/>
            <a:ext cx="493819" cy="493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F66A62B9-441B-4565-8E18-0DC30486EB0C}"/>
              </a:ext>
            </a:extLst>
          </p:cNvPr>
          <p:cNvSpPr txBox="1">
            <a:spLocks/>
          </p:cNvSpPr>
          <p:nvPr/>
        </p:nvSpPr>
        <p:spPr>
          <a:xfrm>
            <a:off x="838200" y="152400"/>
            <a:ext cx="5410200" cy="10255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262626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This is your path of travel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55" y="1169645"/>
            <a:ext cx="7871890" cy="530352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5569E85C-CACA-4A8D-A492-1338FE6086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9144000" cy="762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262626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 intend to turn left. What i</a:t>
            </a:r>
            <a:r>
              <a:rPr lang="en-US" altLang="ja-JP" sz="3200" dirty="0">
                <a:solidFill>
                  <a:srgbClr val="262626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 your target?</a:t>
            </a:r>
            <a:endParaRPr lang="en-US" sz="3200" dirty="0">
              <a:solidFill>
                <a:srgbClr val="262626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C19A5E-AF94-47DD-8D16-A830F2F2AB79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00800"/>
            <a:ext cx="30861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1600" dirty="0"/>
              <a:t>Copyright NIDB 1996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536"/>
            <a:ext cx="9144000" cy="51389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3861B-9725-4EEB-9695-D7C7803E8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962400"/>
            <a:ext cx="49381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1">
            <a:extLst>
              <a:ext uri="{FF2B5EF4-FFF2-40B4-BE49-F238E27FC236}">
                <a16:creationId xmlns:a16="http://schemas.microsoft.com/office/drawing/2014/main" id="{BB1498F0-BE18-41C2-8901-83C9D18A69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" y="152400"/>
            <a:ext cx="5486400" cy="98901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This is your path of travel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90600"/>
            <a:ext cx="86868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1">
            <a:extLst>
              <a:ext uri="{FF2B5EF4-FFF2-40B4-BE49-F238E27FC236}">
                <a16:creationId xmlns:a16="http://schemas.microsoft.com/office/drawing/2014/main" id="{E4F36544-597E-4943-9A24-BA1C6AC78B1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763000" cy="762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262626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 intend to turn left. What i</a:t>
            </a:r>
            <a:r>
              <a:rPr lang="en-US" altLang="ja-JP" sz="3200" dirty="0">
                <a:solidFill>
                  <a:srgbClr val="262626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 your target?</a:t>
            </a:r>
            <a:endParaRPr lang="en-US" sz="3200" dirty="0">
              <a:solidFill>
                <a:srgbClr val="262626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0"/>
            <a:ext cx="6937248" cy="5943600"/>
          </a:xfrm>
          <a:prstGeom prst="rect">
            <a:avLst/>
          </a:prstGeom>
        </p:spPr>
      </p:pic>
      <p:sp>
        <p:nvSpPr>
          <p:cNvPr id="7" name="Oval 4">
            <a:extLst>
              <a:ext uri="{FF2B5EF4-FFF2-40B4-BE49-F238E27FC236}">
                <a16:creationId xmlns:a16="http://schemas.microsoft.com/office/drawing/2014/main" id="{AB7F37FE-CF5F-4F75-8F8F-12C67713A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24" y="3374204"/>
            <a:ext cx="457200" cy="457200"/>
          </a:xfrm>
          <a:prstGeom prst="ellipse">
            <a:avLst/>
          </a:prstGeom>
          <a:noFill/>
          <a:ln w="38100">
            <a:solidFill>
              <a:srgbClr val="FFFB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36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2" y="1069868"/>
            <a:ext cx="7727668" cy="5795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2FAD1-7537-4A66-9C3D-AEA8FE4A5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200400"/>
            <a:ext cx="493819" cy="493819"/>
          </a:xfrm>
          <a:prstGeom prst="rect">
            <a:avLst/>
          </a:prstGeom>
        </p:spPr>
      </p:pic>
      <p:sp>
        <p:nvSpPr>
          <p:cNvPr id="6" name="Title 11">
            <a:extLst>
              <a:ext uri="{FF2B5EF4-FFF2-40B4-BE49-F238E27FC236}">
                <a16:creationId xmlns:a16="http://schemas.microsoft.com/office/drawing/2014/main" id="{24509110-04A0-43A4-B3CA-132AA2B6A0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" y="381000"/>
            <a:ext cx="9144000" cy="762000"/>
          </a:xfrm>
        </p:spPr>
        <p:txBody>
          <a:bodyPr/>
          <a:lstStyle/>
          <a:p>
            <a:pPr eaLnBrk="1" hangingPunct="1"/>
            <a:r>
              <a:rPr lang="en-US" sz="3200" dirty="0">
                <a:solidFill>
                  <a:srgbClr val="262626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You intend to turn right. What i</a:t>
            </a:r>
            <a:r>
              <a:rPr lang="en-US" altLang="ja-JP" sz="3200" dirty="0">
                <a:solidFill>
                  <a:srgbClr val="262626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 your target?</a:t>
            </a:r>
            <a:endParaRPr lang="en-US" sz="3200" dirty="0">
              <a:solidFill>
                <a:srgbClr val="262626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38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CAA9-15E7-40E2-B40E-A1F96CE6C6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7200" y="76199"/>
            <a:ext cx="8382000" cy="854331"/>
          </a:xfrm>
        </p:spPr>
        <p:txBody>
          <a:bodyPr>
            <a:noAutofit/>
          </a:bodyPr>
          <a:lstStyle/>
          <a:p>
            <a:r>
              <a:rPr lang="en-US" sz="3100" dirty="0">
                <a:latin typeface="Arial" panose="020B0604020202020204" pitchFamily="34" charset="0"/>
                <a:cs typeface="Arial" panose="020B0604020202020204" pitchFamily="34" charset="0"/>
              </a:rPr>
              <a:t>What is your target for continuing forward?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30530"/>
            <a:ext cx="7903292" cy="5927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BAC73E-B6F3-4E5E-83F3-5C6FB3BBB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3962400"/>
            <a:ext cx="49381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7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3CAA9-15E7-40E2-B40E-A1F96CE6C6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2445" y="228600"/>
            <a:ext cx="7886700" cy="54927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is your target for turning right?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" y="888011"/>
            <a:ext cx="7947285" cy="59604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49AE9-5902-4A50-ACB9-6F4993DC0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962400"/>
            <a:ext cx="493819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9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3572-94A0-4285-9A7F-40F31E4941D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0" y="304800"/>
            <a:ext cx="8839200" cy="1295400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Remember, target with your central vision and see other elements with your fringe.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00200"/>
            <a:ext cx="783336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416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AC8F116-3105-4BBB-BE58-866BD66F6A3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400" y="76200"/>
            <a:ext cx="78867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your target?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98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0207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left side of the window. The vehicle is on-target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42E11-8CC0-94F1-2AD8-CCB6E81E3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762000"/>
            <a:ext cx="7924800" cy="59436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924E95E-3B76-8C17-4C45-6D0C1A3DF825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381500" y="3192463"/>
            <a:ext cx="381000" cy="304800"/>
          </a:xfrm>
          <a:prstGeom prst="ellipse">
            <a:avLst/>
          </a:prstGeom>
          <a:noFill/>
          <a:ln w="38100">
            <a:solidFill>
              <a:srgbClr val="FFFB0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pPr algn="ctr" eaLnBrk="0" hangingPunct="0"/>
            <a:endParaRPr lang="en-US" sz="2400">
              <a:solidFill>
                <a:srgbClr val="FFFB0A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52104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F4994A7-F8A0-4B3C-A118-14C10DE9CF5F}"/>
              </a:ext>
            </a:extLst>
          </p:cNvPr>
          <p:cNvSpPr txBox="1">
            <a:spLocks/>
          </p:cNvSpPr>
          <p:nvPr/>
        </p:nvSpPr>
        <p:spPr>
          <a:xfrm>
            <a:off x="152400" y="-9525"/>
            <a:ext cx="9144000" cy="1020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b="1" dirty="0">
                <a:latin typeface="Arial" panose="020B0604020202020204" pitchFamily="34" charset="0"/>
                <a:cs typeface="Arial" panose="020B0604020202020204" pitchFamily="34" charset="0"/>
              </a:rPr>
              <a:t>Your vision leads the vehicle. Look where you want the vehicle to go, then steer towards the target.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14400"/>
            <a:ext cx="792480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3400" y="0"/>
            <a:ext cx="9144000" cy="10207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See the target with your central vision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78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9694210-F19F-4E18-9C9E-0D2010E0293B}"/>
              </a:ext>
            </a:extLst>
          </p:cNvPr>
          <p:cNvSpPr txBox="1"/>
          <p:nvPr/>
        </p:nvSpPr>
        <p:spPr>
          <a:xfrm>
            <a:off x="381000" y="232616"/>
            <a:ext cx="86487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The top of the wheel aligns with the target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17391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82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9694210-F19F-4E18-9C9E-0D2010E0293B}"/>
              </a:ext>
            </a:extLst>
          </p:cNvPr>
          <p:cNvSpPr txBox="1"/>
          <p:nvPr/>
        </p:nvSpPr>
        <p:spPr>
          <a:xfrm>
            <a:off x="457200" y="223870"/>
            <a:ext cx="8490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See the steering wheel with your fringe vision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4" y="822416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13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9525"/>
            <a:ext cx="9144000" cy="10207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 other elements can you see with your fringe vision?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04875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6385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8DE551CB-F3A4-4D20-BB86-E14701E317C9"/>
  <p:tag name="ISPRING_SCORM_RATE_SLIDES" val="1"/>
  <p:tag name="ISPRING_SCORM_RATE_QUIZZES" val="0"/>
  <p:tag name="ISPRING_SCORM_PASSING_SCORE" val="100.0000000000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AdZlEQxTTS9zwMAAPkNAAAdAAAAdW5pdmVyc2FsL2NvbW1vbl9tZXNzYWdlcy5sbmetV91u2zYUvi/QdyAEFNgulrYDWhSD44C2GFuILLkiHScbBoGRGIcIRXr6cZtd9Wn6YHuSHVF2YqcdJNW7sGDS/r7z851zRA7OPmcKbUReSKNPnbcnbxwkdGJSqVenzoKd//LBQUXJdcqV0eLU0cZBZ8OXLwaK61XFVwK+v3yB0CATRQHLYlivntZIpqfOfBSPw9kcB9exH07CeORNnOHYZGuuH5BvVuanX99/+Pz23fufB6+3uC40dIZ9/5AIWaZ3bzoQBSwK/RjYiB8H5Io5w/rZDxcumO8FxBluv/RDzyNy6QzrZytuEUUkYDH1PZfEHo2DkNlc+IQR1xlemwrd8Y1ApUEbKT6h8k6AjqXMBSqUTO0PiYENXYk2Y26El14wiVkY+jQmgbvbcYZEp8jN+Seojp4sEaYkAoKcFyL/AWxspbZwhJXqxzD1JlMfPqx2YSpXdwo+ZV8/5iQAtYRuQ80IpXhC4lF4BTpBWYV9EOEFVNNFH8Q1oVABhLZhAnzpTTDzwqCuoIhQFnnjx/JJuEZGqwfEkwRwaJ2LjTRVATt1RYm0KaSinxVKPi6gcD3sf6dIG0IktS3XldwIcCFP23WBlhkTt1bm48L7PT7Hnk/cGKRyw2XMbC/XxjhUvzYl4kqZOgCwy9MN14lANyLhFZTSA/wtlan925pD2LUnf1Xyb8TLbee82jZd4JKrVyfHueYxH4bFkue6Qwc9ozpo+W+DzaoCIi1Lka3Ltij2MnHyv3hxbFxzTOl/BtVFlyMjema/bzgUSpxE8FqDbh9J0x1BZlAfMNYyLlV3lBecg6F5LgoY8SJHnr7tYfMSsnYAv4Rs9sAvyYh6rM6PuClk2fo6sUlutPq+vgm8v5UoxZPGN+LWQO8qwTcgAOzLohH95AeM9RJzNxXr8bU/Y7csATi04iWclRC4pGQG8acdOBczsstgMxoPMrE0lUrtKFLy3o5H0KbKmoSsG50ao7e5yeyu4sWuD5rpfHaMF01wUWN0vmewjZQSHI2n0EKW3mc09vGIQEUHBmW8TO5gvN+aSqcdiZpzkUvOMZBts0MFz5O7f7587cjxzJNmF213f+tFAp1WjwfySPZHYEpR/NlGwvDoEGcXXVDbc+QO1/FYaQXcJg8zhsfTGWhMraSmypP2t/Y+wwxHF9Dn9tDjDGc8v4chwYxRvVhsyHUhlP2sPx2pq1JJLfpgjxuRdcDMm8fYde39Am4WSib3zaslRdwOqvqioeCi0ZVsPMUBzJBnfCKVZU9CO7Z3HQsN16yf2m3z7RR/XBX2kjZ4vXdn+xdQSwMEFAACAAgAB1mURCL/h8rVAwAA3Q8AACcAAAB1bml2ZXJzYWwvZmxhc2hfcHVibGlzaGluZ19zZXR0aW5ncy54bWzVV91u2zYUvvdTEBp6WSvpkiU1ZAdBIiNGHduzlK3FMAS0dGxxoUiVpOy6V3uaPdieZIdi4ti108krMqTIhaOjc77z/1EMzj7lnMxBaSZF2ztsHngERCJTJmZt7ybuvj71iDZUpJRLAW1PSI+cdRpBUU4401kExqCqJggjdKswbS8zpmj5/mKxaDJdKPtW8tIgvm4mMvcLBRqEAeUXnC7xxywL0F6n0SAkcKJrmZYcCEsxBMFsdJR3OdWZ5zu1CU3uZkqWIr2QXCqiZpO298Ppuf170HFQlywHYZPTHRRasWnRNGU2Hsoj9hlIBmyWYeAnRx5ZsNRkbe/NkUVBbX8bpcJ2OVCLciExGWHu4XMwNKWGukfnz8Anox8ETpQuBc1ZEuMbYvNve5fxbdTvXYa3g2EcRrdX8XXfxbCHURy+j/cwintxP9xHvy781YdROO73Bu9u4+GwH/dGj1ZY0Y2CBP5mxQKsrCxVAquCBSYr84mgjOOwfVFGDQbHlVM1g1h2GTZxSrkGj/xRwOznknJmljjVBzjVdwDFuS4gMWPbtrZnVAneI5wDxMCwl6uROH67GomT043Ufef9Ma2dUQbUGJpkODwoq0IL/HXRg9pUio3U7DOZSJ6uEoJ8AumA5rC2EtEdE13UPPTIFJvAMdVzxSj3CDOYerIy1uVEG2aqJeyuaxLEwmUHch1tlSLJqNIbFV9V3Q5+0vltIA3o310pnOgp1V9lyVOylCXh7A6IkQTbXOb4XwZkfZnIVMm8kuK6G6I5w+DmDBaQntVx9AFd5CVaItMUHIzz8LFkn8kEplIhLtA5chLKmXb4zb2AC6r1Iyh9iPGVW5He4DJ8/8omSNM5Fcme4DgbkBfmOfAp5i4kuuBcYjXXILAyCS01VP1JWVqp1Umztu+Mzqum20ZWoNhuhvE4THyR4BQzUUJdwIQKIgVfEpogU2g7QnMmS40SNywOWv+nAJ0pYaIKdYbLhs5UCqoO2sHhmx+Pjn86OX3bavp///nX668a3bPniFPrzdHnxZP0XM/qC5L+F6OvUPWWbVeq3E5ouuV09/FzT5PbRBL4luB2811Fyy+R7qLwfHxxRcZhdNOPo1adYRhIggVLMpymqf1YqWMzvImxHWEd1dE4/KVWGNiXWpsQRrXghrXyeFdHa+yOgdHaEVDrPKFKIIl/F6oDPG9m7nDDE4eznOEGfRdU8tRWfzsL/S9M8k1fTo6GnolJgKokw44+2xS8eKZ+zvK+pIq5p9VdZ+NyE/g7r5H2Tc4Ey7GO9ktkdffsHB8d4HVp56tGA9E2r+Sdxj9QSwMEFAACAAgAB1mURI0O8Ly9AgAAVQoAACEAAAB1bml2ZXJzYWwvZmxhc2hfc2tpbl9zZXR0aW5ncy54bWyVVm1v4jAM/r5fgbjvdPfKTsqQNsZJk7jbtE37nramjUiTKnHZ8e8vSZM1BTp6WJOI/Ty2YztmRG+ZWFxMJiSTXKpnQGSi0FYTdBOWX0/TBlGKWSYFgsCZkKqifLr49Mt9SOKQ51hyB2osZ0Mz6MLM3WcMxcf4PrcyRMhkVVOxX8tCzlKabQslG5GfTa3c16A4E1uDvPw5X64GA3Cm8R6h6uW0urIyjlIr0BpsSj9WVs6yOE2Bh0iX7jOS04X6+PYHtB3TDB3t5rOVIVpNC+gX+erGyjBeGO/9rsytfExA+IsG+vWLlUEop3tQfed336wMMmTd1P8zI7WShS1on/NxE985XNLcPD+b1aWVswR7IRvobBd8edxd7yKQ/xq/e2Kfq5L80db1YCHYpqccFqgaIEk4tTZdyreHBs37CPZY02EeTc6PtNGw2FCuPaxTdsAneGMij1Fe00FeJW8qWLYJx8i+oSMsl7duWcTYd12Uo4KdV3ZXiZQd8o8p7BEyUnbIZ85yeBB8fwQ/tLSc0ORb6tsZ1d9n32uAMYOg5ph71+EUrDbU2r5dHcX2ioCpZA4LbfN5YRXYzpHE6dqckqOkiKA7VlBkUvy2uHT/jFBrkhzo/aydniyCDDmcGjiXolnTcb/c+eJsPUj7s9DdrT1P0Gzx6ylFpFlZmZ8lPZ14nnkmpi7T5DTD7kkDB3UvNjLiuNhDpIqqLagXKfnYMEIi6LHuZfu6huAkiWpAktNVJt7JqfKLpkpBrUzXGISp6etaXMmKkps/fGXwBnkw+rYMWFsqlsafoOx9KiOFnwGgKivDzLaH1lI1HBmHHXBvjRTuxkNXI9pM+NC83eAaNhhPnNeMGkm/KbpR6W+QSH8C/2rS6jk+sIyYeqSpdjfrvfuwhiPXvc0ctpkdvniRubOfpZ5nYz8uoVHafyf/AVBLAwQUAAIACAAHWZRETmva9qsDAADuDgAAJgAAAHVuaXZlcnNhbC9odG1sX3B1Ymxpc2hpbmdfc2V0dGluZ3MueG1s1VdRc9o4EH7nV2jc6WNx0kublDFkMokzYUqBA+eunc5NRlgLViNLriRD6dP9mv6w/pKurISEkqTmru1dhwfwevfb3W/Xn3B0+CEXZA7acCXbwW5zJyAgU8W4nLWD8+T0yUFAjKWSUaEktAOpAnLYaURFORHcZGOwFl0NQRhpWoVtB5m1RSsMF4tFk5tCu7tKlBbxTTNVeVhoMCAt6LAQdIlfdlmACTqNBiGRN71SrBRAOMMSJHfVUXFmcxGE3mtC08uZVqVkx0ooTfRs0g4eHRy5z7WPRzrhOUjXm+mg0ZltizLGXTlUjPlHIBnwWYZ17+8FZMGZzdrB0z2Hgt7hJkqF7VugDuVYYS/SXsHnYCmjlvpLn8/CB2uuDd7ElpLmPE3wDnHtt4OT5GLc657EF/1BEo8vzpJXPV/DFkFJ/DrZIijpJr14G/+68GdvhvGo1+2/vEgGg17SHd5EIaNrhEThOmMRMqtKncKKsMhmZT6RlAvcta9oNGBxWwXVM0jUKcchTqkwEJB3Bcx+L6ngdolLvYNLfQlQHJkCUjtyY2sHVpcQ3MB5QCwMZ7laiWcvViuxf7DWeuiz37R1Z5URtZamGS4P2qrSovC26dptquRaa+6aTJRgq4amyLLAXo40pyIg3GJv6equdQzYUy6Qfxe725xKu9FcmlFt1jhc8ehWOe287SsL5i/fnDfd5/qnKgUjS1USwS+BWEVwcGWOvzIgtx8PMtUqr6yCGkuM4AzInMMC2GGdRG8wRV5iJEpHIcD6DO9L/pFMYKo04gKdo8ignRuP39wKuKDG3IDS6xof+6Xv9k/i149dg5TNqUy3BMdpQ17YH4FPsXepMIUQCtm8BYHMpLQ0UM2HcVa51Wmzdu6Mzquhu0FWoDhujvV4TLyR4hZyWUJdwJRKoqRYEpris2/cCs25Kg1a/LJ4aPOPCvShhMuq1BkeKJhMM9B10HZ2n/629+z5/sGLVjP8/PenJw8GXenhUFCXzQvi8b2CWy/qK9n9RtAD4rsRe6p07jaUbSS9+0C5Er5NIYlCJzt3K1gltD9HwMbx0ej4jIzi8XkvGbfqjLevCFKQZrgfU/eHok7M4DxBguM6rsNR/EetMpDpWrsdj2vBDWr18bKO18gL+/CWqNc6IaiWKMu/hGsfT5CZP67wDBE85/hM/BLicN9z+u915adow8P/brxyfC9tAKrTDGf0w+b636vpdyXs/8SBv1q9M6y9JEThna9jDbSvv6N2Gl8AUEsDBBQAAgAIAAdZlETeHfV+mAEAAB8GAAAfAAAAdW5pdmVyc2FsL2h0bWxfc2tpbl9zZXR0aW5ncy5qc42Uy27CMBBF93xF5G4rRJ/Q7lChUiUWlcqu6sIJQ4hwbMt2UlLEvzc2r9iZlHo2+Opw5xF5tr2oPiQh0XO0db/d/d2/Ow2sZlQB177OOvTc6kSzbAHzLAeWcSABUlpkSZmGk747I5gz4c41rj4MSN3wIwKB5cm/ISoE1BhYIuA3Bm4w8ef4716jrX1LjUHHhTGC9xPBDXDT50Ll1DHk6tWdZosBLEpQF9AlTcAzHbrTRZ4dH4Y2mlwickl5NROp6Mc0WadKFHzRlX9VSVD1J1/vgcHT8GXq2bFMmzcDeZh4OrLRTUoFWsMh7+PUBgozGgNr+A7c+QP1jNsNBXSZ6cwc6fGNjSYtaQqtKY3GNnyM116taQ5ttDkDG7Mn7m5teASjFaiW1eTehgcKWch/fECpRGon0kLbMz+hTNBFxtND6oENlLPFWtuu6Z0bdeVPiPeERPCEVtjry7tWB/bwA82gL1cHaWdYWoaJWF6BgRIBgxV5rMaEe8TePyNCjaHJKq/XQ70c6zFQtQY1F4LV5X9dKjTM1dv9AlBLAwQUAAIACAAHWZREGtrqO6oAAAAfAQAAGgAAAHVuaXZlcnNhbC9pMThuX3ByZXNldHMueG1snY8xD8IgEIV3fgW5XbBb0wDdTNwcdDYVUUno0XDU+vOF1Bhnh0vuXd73Xk71rzHwp0vkI2poxBa4QxuvHu8aTsfdpgVOecDrECI6DRiB94Yp37R4SI5cJl4ikDQ8cp46KZdlEZ6mVBIohjmXYBI2jrLMGFFWUk4rCivb+b/ozw0MY5yry+xD3qMpe1GrhVOyGipzdig83iLIalDy667KzpRLRRFK/jxm2BtQSwMEFAACAAgAB1mURHbUUCiCAAAAlQAAABwAAAB1bml2ZXJzYWwvbG9jYWxfc2V0dGluZ3MueG1sLcsxC8IwEAXgvb8i3K42pYJD0y7iaIfG+QjtIYHkriRB9N8b0O3x3veG6R2DelHKXtiAPragiFfZPD8NPOztcAGVi+PNBWEywAJqGpshyOrCQqVUmNUe3IeSpVhDobuLVfplT3XE7GtL+CM4X2eLwsEzoT53HbZ9q3WP5f+F09h8AVBLAwQUAAIACAB0p4l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AHWZREQSlRPcYHAAC3HQAAKQAAAHVuaXZlcnNhbC9za2luX2N1c3RvbWl6YXRpb25fc2V0dGluZ3MueG1srVnpbuM4Ev4/T0F4MMDun/iQz4HbCx10IrSvsZSkexcLgbYYW4gseiTa3Rn4xzzNPtg+yRQpKZYc25HSE6GDVrG+uqtIKv3o2Qv0XcTZxvuDcI8FFuXcC1bR4CeE+kvms3AW0ojyqHqkPHqBy76ZwRMTNKBGnAQuCV1drEaDGhrKH9TtqF2jC29NrdlAnSZu4C4ycEuHtZ5i9BQd1oxGXe9XT0TEckO6pAE/L7Vfza2+BZhBRENuBi79PlDy3NmlvAe3IXE94IsG7aZ4DqnWg9EUD2rWW50WPjRURVHaSG8ZdaN26HR6HbWOcK3ZqikHrdtQGgqqt1r1XvtQ7zRaCrwNe22Q0sS9Nmp2ms2GcWjgBqCRqmpGQz90lF69roI23O3ph+FQ69RqqF6vK03j0GorQ62GgFsBGarSFQFUDEVT2gdVU+tdBQ31oTZsHrCB23oLdRu4Xasdmpqm1GrH4B69y4brSC3sThrOdwSeTcHZVVFb1TPF1V/uwhCYbbrZ+oRTFJAN/VTxrG0IVepEHpCpA0svNHSmxtR2WOB7AXXqrUbDqTVr9XrT4Qm4ktSwrPdUYmp6nhoTgSz0DT6mrl+V4FSS9C7bXlk68txPlcWOcxbcLFnAweWbgIUb4lcGP8cVmMSnCJLtaVgG90SW9KiuI3+KwhJd0BXwXAMt2WZLgpcRW7GbBVk+r0K2C9xCZq5ftjSEOD8Dd63X0fFVRb4XcROSkLMPd8VTHLaFqRdRYV4bi6cQ0icL6qcaa/KnBO6o8v2InED3XuRxCVXr4rkG3ZIVzSegq4rnOiYALfmsdcTzPojT7xzYFTFEGlfZZVfllcRD9yqKbXfbsvW0DdlKBDuPez/RrzifwQwLVsLCmngKgYSDQmGhLCVhk/4bJ4zJ6+ks6W9ACyQ3O1wSkhQ50xx9Op6pk6/OaHo7dTTztjLQ465Eoi3/0Wh3v9db7X/2qwmuoCRrrI5GeVlICmvVisma2PPpyAGBeORM8Be7MhC/S0On9/bInODKIPlPaQGzOX6oDMTvItD7+RxPbMcamQZ2TMuZwH4g4jLCNjYqg69sh9ZkTxFnaO/Rb4ivKYLx7IUURb7nygUxsr1gRwvoM+bqozm5dezpdGQ5eGKklMoABy4yQvINyqG8oLlq4TnICAnsxx+DOzL/UgJSfb+0kDvz9m4E/2xhyJ23Wvvwj3/AmhmeQP5oUAA4xpal3mJHm36BzEHFTUuCpp+h0D6XBH3FFlQGtgrAJuqDeava5nQiimuOLXtu6q+VtSQBgsPHCyLLJeAQ7B57j+0ioIhio25cY1FpRRb+7R7K2lRHZ0o4lom8QBbzyttTsCJ0C2UK2krHhsjVb/fmv52hao6w4UDyjOmjY8uuF/oItEfAOCK+z4QboJq4exIsKVrQJdlBib0Am+u5km1LwHlhzO877w9EeNJavyRdOTHwl19uftg60x7BWHkkYVCsxU6k5SbDW5c3cPYE08XBkb/nSyYeN3+XIX+DdzPVsi66ViRHP+7XiQkfcMqCusdz2BhhHGgeKwXCY6gYmIEb4vmlgOZkCOrkLRtO7yESV59SAh4giDkJDxDcciIesWaZtggXXYiTZAGwDHucwPNJF+d9n8KV7TXxC/rEoLl9SvaQEqB7UVwJNx/TVzbD6QgVgy47kxNBEzBrJT+CIDDM9zbiSF1M7P0Yp9GM52guJI9s57tyaPnes5ylkKrdJo7MNk5brPcpZBtJ9UmUdkk8zf/1g4bELs5jvbOMzgJyLazO9TvoMalhZFvOSNUwFPuEoQ3hyzXsCE/iEF1cVnzcMvBQBXlJmCxKwuX6/3/+r7iYE3tiKkqov5aVA60oBgl+lfefCeM0+m8BObaq5aHypSAwOa2m0OKHV5nVJJaqbav63RgSb8k8s124LLT7Z4WM1flnGAfyLFUZjEn4DOPEZswvK0i6LwqEl7bheIjfcfFtpST8hwercN42Z45qGPJ2A/ca31s+x/uTiwhKPmQgH645JeTpd+oEBs6JSOp6vLxMOfLT3oa+jN+PXbk/uwO8Eo5XRriSsh3P3UADHjJ/Ju7ubz9WAYP41LDw6YCH4tKSvmU5ojX7luQu4cpSTjlnYMJMnOoGT8SPEuYj8ZR9TuGS42Z5E8op4wPzYdTpsTtZ/vzCKUzXNflxK4t4pb2xHc7cydLR0QzxlH8Cl/o3/BniKb8lNoApHPLfgE5Xssj0g4NGwiw9k7vEtzPJAyYaECC6ibL0Lc8jTBiJL09RxqaEkOfcMJcO5EZmexua9LOgZS2uXjC5H7xuyWOBWbxYnG4j8WE1Rz+Wb/V6/fa5x316ubilG9CC2ezL959KRbEffyA9jUVMRfxlSz9V4LhPluuN+BBeQYmMTxURzfgz9SXcNp1nYpxlkNKa69CNnOdynJdSGYgpXk4Vi7v9OqhffROnfvVahvqJ2MsJDHabBQ0x1IBH09rM07Lc6/RLw4M8Y6UsSWIvrGYF8DXIDuDEn+rKEHJ1JY82aa/EL9n1zc7nnk/31E94MoRMbK6734+gy67XtspH9IlnqzuhlG6CZNIdSzE/ATP0iyh5TclN/fxKyZ7jZBFJ78/MqnTzySg7sx+lU1qUe3ZAM36S9uoZXcB7Kfz9anabhRn15k9NpzSAgryLf5v9C1BLAwQUAAIACAAHWZREEYB7fHcKAAAwGQAAFwAAAHVuaXZlcnNhbC91bml2ZXJzYWwucG5n7Zl7WFJpGsBP03VqzeZSNqZSzc5lm0m3C+UNHe1iTV5qTElUbKKVBJOSQIWAnpymbYxwsh0bU8ks0UEhKbygQLOmdBllC7kYAaYmKSLj5aCCyBx0d3af/W//Xv84z3ne7/zO+77n/d73e79zzqWD0RFuyz2XAwDgtn/f7q8AYOFxAHirZdkSaITybcsm6LSA+FVEOMDr8BqAhEXYsKgwAKhlrZj+ejEkv31qXwIRAN494zoW6FNh2QCwtnX/7rDD2WizTsxKVK5pezWtvnatbEXy7guVG5+tf3b75s2b+3KvffzurXPbvxDdXvGNe7v4swlfAVGQ2ma9bCzxl//g01orr5NRvdKc/ZqCIOzT7KnR111+0ulM65g8VGrte/weZJp30/4TiluE93Yu6SJIHTuiIZ+7bYepYLb3cTk7FOa+yCXH5YpXCpB8NHMpdMupYOWxrEHaZQUTErxihJoSGGP6dPM7AHCut2pN0zYdNPxg5O2tkLwqDFK3auMjaCR80QcA8MVf1y8EgGXvQOEBNpz/AwCs352/AAC+WTYPz8Pz8Dw8D8/D8/A8PA/Pw/PwPDwP/7/DmcYJAyMUorr7//dXyvzc80OteR5Yd1hIcBPDOdOla8qSh9jefGg9iI/HI/FH8AE1WwDAwidJg81LDR4gWMiX2HB8Gt47kUiZOWOw5NlsrEaCIehRKYJKto7IYKyUz+1cYTW8ROUJnJuQKzgxMaO395gTTY1R8pw4WfExv86JM4VGKV+cO/Rz7tJej0evcFEcoR7FeJ7p7XxUUrUQaECDudbYy7XWKSObJafGySKJMWE0At9+/Ik+rH9IA3Ih7RTS0LYCkqGjcwHgxaM/oFn04tN80pcVRklRf/FVm0+K8fFlcW667VaDKK0GufN0aqZ6GwkAmrl60nZzbXT7+Eukojg21mAaaISF5+veVaD4GT2/9PliBwEgG0mrO/EipeTWwBS/IoBTYW1Xgzlbw8gHIvHion6vlnENABTz9RLyE/Y6bZHqKLw9YA+oah2YshyY01QRYGS6viQE0z0UmIXAKUnszEdrCtLc4iGTcdIXDFQubZkg8RjKpNyO9UReqt2K2AEA9yJYPkzqT7E7alpwRcQnPqH0YF4Lb2OYtQvLLqGNte/k0xygGss+O/o4sV4Nau++CSClD0wViMT9E69BOsqALrTPSCZ78oisBGdIgtF7Tn9QRo8Jyg7GFUfiXQI3bbPLB7LSEE8vD7MOcNilDpuJ75RfrI9YjIQhezlsOgWf0bqXGchL2j5oLTIUqu1pNGrysJ06Nfo60VmpwqikMeWsgM77Km5aB7lTnYIP9m7iDtQuALLVcfRWhy3XUVfqpSk9V1mwVojVDYMqTDxpY5ml3JdP/FKH1JH16KmNClR1RUBhFf9OaS8lmcGknX8tKPhQSCflUK/eGa7n8WkzgVhTvvAEciq4i7kkYWmUI2EFKkY0U13bdpAZmFqSmHcY03SQRnM0og0skv7vVjOp8crAiGPCwJJFMqTRs3OAGMQP1zKf0KJYbsAD7eC9XQo0DmlkXrlKYoi8Y0qDG8fpFL9kaoun1vE1+48BFt1xjx9VGHh7YySLZJHonBPos54kaiuOSQpNOh1fru69VWu+RPO25QjWrRCYj1VL7MNN6nqSWK3xyYoNi8fYo9j9SfVQtimKPcWp3nXwQZim7NAO19wSpn9tce8NwcHgKkfGBQ0l2RKjRmS0KsaM8pQUw4Y4jJhdM/Ozg2Kt6ldVInopQ7wKeEIU0VdRXpqSUq9zWgQelgCwGR/6MkzkJkcb8lTDq8AX11V9G3euOW68ENsl6cale2Dtbl1oqdgw8+1JlkEPpcOIfbHWr8O8U+yUeGv54KrZsHhjauibDvqJMt8kenBkS4Bupmmy5juFj0COUr42zzSAly7re1UNJ/xeYJmqycFJ7fBHWfCax1BO/kgaJ+qHnfXUsbHxQOuIFv65WKKuZaUo8RhUQd4ygRONhkktfHSlaYup2EaMc/7Zdn1XlKtmIgdhurIt8RWz5tLchXzP1SuF7pu9UWAuKBJPcITqIcSg9bqEnVZN7Q3hqqgPV/6AEZe7bHqCSSY814jE3qek6O1TIponyUFJ8S6Dq7ZlcEk0jpZ/DDL+8kg+6RKf/QznIDfxxj21rV30XXVqvp/oueGueUSrNWUydtlCbBf+4adK6yDdUFHg7V1K6/vmPf92aWyvM/w7PZscqax0pNHo6TotCApjkmuw0sC+QTm9qef+Jwbl/Y+hrP8LrlOtkzeVGnPC6kLkAkSAQBJXm5FCwDv8jTr6akVRUl/b+WrpFOSiv/CoI9z0paXWR034ZIiwL2hvPmigRhJ52tn68cXpBhc3IvB1DuoNn3XAuZ3DenHQcLn1EAaxq053L2OCIzbq2iKYT2/dkq9Vlt6NuZrOeO9VyFxyxJazIyz2evtU8kTPaiJctEUllwvRhqeqjJTfc+OOqXkvYuo5KJI02BYj8zQyZSVGbU9kmT3wpgAw3GL/1OEPlbde0n1Augo3TkJgxVIyunsI51o7jFsdzbjqQ/GMaHzCXJwIUgf5ZYS5fK95A0f75H6oOYtwkvG0Z8+EQrXtJCknMBWpKJqt7GdyDKIlDsNeb8rSgzPNbSL3DNlyAeVkJD7z+3Vugq8uiHxPMatQQfcpnStOUUzJmymb+yiousPZSjDR+zjkEY9wMBltKUcvQ3D4QZaQp9YbzfzZ0koezxPsraE6xGpGIJ2SDgB6snPGcdpPyPUUXizO+Cw2v8bib9pXdYjaZNafoRpoqdV7LRfd4TWy2WwyqV9Ky8RtOx6pjBqcH9oUiz8kWmfLQR4YpxViFiWIP64AG35hLv3g3pyxmkN1VwY0s6ubNs/Db8bR0L5h0yLf5eUD34RVPag0BXUOjuaoclZ/SnOcuYqBKShz6xq+yQe8IhRJYs4mkTNvq277EmKs445qgmIIFOOK6yibO/HHUKynvzcBmHbbFXhF72yQk9Ujzu/FrArhkShitK5XxpIJNRfWN31UIURHEclxoQve1P+Jhwkku549FercXhOHOemoi9B0XUNk/3o06WLy2/9S62FsPcIcmHS5728QUyfaaMqquX4VByaudqdxj713vP7hbCZuiXStklOuNn5HXiAmVMBd5pVQ/5bBNRfnzOseho5SLru0NRyhffsfHfLNs/KI3jFD4RympMZyctQDP1kYi4HJfN1DunnH9VI7FH0cj2hozsqn7eNgCE98sRVXaJuah5t8MK4nIROVTvZQHVceGfXPlt9a5jRocqwrBe53pgnPeReSLYcQbaGjIrkp2/kZ8ODicGdoTN1TCXiN+mrtJ1tcnHlXnqz/l/eBB2lVsDPsHnqOmmaqsoYjOJjih5qgR09qOzrPnij+8S3AP4pTl6LPMtjKQp00r/dde6Okkv/eJ/V1wBjTW/SzX+sP5+mmxuShsnXQ1sm/FFcb5Jwek2d/CF2TxW4mG4ekLQmu/dSNWLf4XlK+ctLEl7YthNiGECUaMeMm8GQ4HRNdXCS/bb/rpwAPxS0ytfsH2d0XfdB69P6iv3VDo8D+PdG7eeFHz/8GUEsDBBQAAgAIAAdZlESeJJdBSgAAAGoAAAAbAAAAdW5pdmVyc2FsL3VuaXZlcnNhbC5wbmcueG1ss7GvyM1RKEstKs7Mz7NVMtQzULK34+WyKShKLctMLVeoAIoZ6RlAgJJCJSq3PDOlJMNWycLEBCGWkZqZnlFiq2RmbAwX1AcaCQBQSwECAAAUAAIACAAHWZREMU00vc8DAAD5DQAAHQAAAAAAAAABAAAAAAAAAAAAdW5pdmVyc2FsL2NvbW1vbl9tZXNzYWdlcy5sbmdQSwECAAAUAAIACAAHWZREIv+HytUDAADdDwAAJwAAAAAAAAABAAAAAAAKBAAAdW5pdmVyc2FsL2ZsYXNoX3B1Ymxpc2hpbmdfc2V0dGluZ3MueG1sUEsBAgAAFAACAAgAB1mURI0O8Ly9AgAAVQoAACEAAAAAAAAAAQAAAAAAJAgAAHVuaXZlcnNhbC9mbGFzaF9za2luX3NldHRpbmdzLnhtbFBLAQIAABQAAgAIAAdZlEROa9r2qwMAAO4OAAAmAAAAAAAAAAEAAAAAACALAAB1bml2ZXJzYWwvaHRtbF9wdWJsaXNoaW5nX3NldHRpbmdzLnhtbFBLAQIAABQAAgAIAAdZlETeHfV+mAEAAB8GAAAfAAAAAAAAAAEAAAAAAA8PAAB1bml2ZXJzYWwvaHRtbF9za2luX3NldHRpbmdzLmpzUEsBAgAAFAACAAgAB1mURBra6juqAAAAHwEAABoAAAAAAAAAAQAAAAAA5BAAAHVuaXZlcnNhbC9pMThuX3ByZXNldHMueG1sUEsBAgAAFAACAAgAB1mURHbUUCiCAAAAlQAAABwAAAAAAAAAAQAAAAAAxhEAAHVuaXZlcnNhbC9sb2NhbF9zZXR0aW5ncy54bWxQSwECAAAUAAIACAB0p4lEzoIJN+wCAACICAAAFAAAAAAAAAABAAAAAACCEgAAdW5pdmVyc2FsL3BsYXllci54bWxQSwECAAAUAAIACAAHWZREQSlRPcYHAAC3HQAAKQAAAAAAAAABAAAAAACgFQAAdW5pdmVyc2FsL3NraW5fY3VzdG9taXphdGlvbl9zZXR0aW5ncy54bWxQSwECAAAUAAIACAAHWZREEYB7fHcKAAAwGQAAFwAAAAAAAAAAAAAAAACtHQAAdW5pdmVyc2FsL3VuaXZlcnNhbC5wbmdQSwECAAAUAAIACAAHWZREniSXQUoAAABqAAAAGwAAAAAAAAABAAAAAABZKAAAdW5pdmVyc2FsL3VuaXZlcnNhbC5wbmcueG1sUEsFBgAAAAALAAsASQMAANwoAAAAAA=="/>
  <p:tag name="ISPRING_OUTPUT_FOLDER" val="S:\production\ODOT\Online_Project_2014\Conversions\Product\Postable_content\c1s4p2onof"/>
  <p:tag name="ISPRING_PRESENTATION_TITLE" val="PB2OnOfftarget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RESOURCE_PATHS_HASH_PRESENTER" val="aa12be874954dda82b8844b80f2a97e7787473"/>
</p:tagLst>
</file>

<file path=ppt/theme/theme1.xml><?xml version="1.0" encoding="utf-8"?>
<a:theme xmlns:a="http://schemas.openxmlformats.org/drawingml/2006/main" name="WOU TSE template">
  <a:themeElements>
    <a:clrScheme name="Custom 1">
      <a:dk1>
        <a:srgbClr val="000000"/>
      </a:dk1>
      <a:lt1>
        <a:srgbClr val="FFFFFF"/>
      </a:lt1>
      <a:dk2>
        <a:srgbClr val="B23237"/>
      </a:dk2>
      <a:lt2>
        <a:srgbClr val="D8203E"/>
      </a:lt2>
      <a:accent1>
        <a:srgbClr val="281D37"/>
      </a:accent1>
      <a:accent2>
        <a:srgbClr val="00619F"/>
      </a:accent2>
      <a:accent3>
        <a:srgbClr val="B1B9C1"/>
      </a:accent3>
      <a:accent4>
        <a:srgbClr val="D8203E"/>
      </a:accent4>
      <a:accent5>
        <a:srgbClr val="B23237"/>
      </a:accent5>
      <a:accent6>
        <a:srgbClr val="B1B9C1"/>
      </a:accent6>
      <a:hlink>
        <a:srgbClr val="00619F"/>
      </a:hlink>
      <a:folHlink>
        <a:srgbClr val="B1B9C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WOU TSE template</Template>
  <TotalTime>811</TotalTime>
  <Words>329</Words>
  <Application>Microsoft Office PowerPoint</Application>
  <PresentationFormat>On-screen Show (4:3)</PresentationFormat>
  <Paragraphs>55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Georgia</vt:lpstr>
      <vt:lpstr>Lato</vt:lpstr>
      <vt:lpstr>Times</vt:lpstr>
      <vt:lpstr>WOU TSE template</vt:lpstr>
      <vt:lpstr>On and Off Target</vt:lpstr>
      <vt:lpstr>PowerPoint Presentation</vt:lpstr>
      <vt:lpstr>What is your target?</vt:lpstr>
      <vt:lpstr>The left side of the window. The vehicle is on-target</vt:lpstr>
      <vt:lpstr>PowerPoint Presentation</vt:lpstr>
      <vt:lpstr>See the target with your central vision</vt:lpstr>
      <vt:lpstr>PowerPoint Presentation</vt:lpstr>
      <vt:lpstr>PowerPoint Presentation</vt:lpstr>
      <vt:lpstr>What other elements can you see with your fringe vision?</vt:lpstr>
      <vt:lpstr>Is the vehicle on or off target?</vt:lpstr>
      <vt:lpstr>Where should you look and steer to get back on target?</vt:lpstr>
      <vt:lpstr>Look and steer to the right to get back on target</vt:lpstr>
      <vt:lpstr>What is your target?</vt:lpstr>
      <vt:lpstr>What is your target?</vt:lpstr>
      <vt:lpstr>What is your target?</vt:lpstr>
      <vt:lpstr>Remember, your vision leads the vehicle. Target with your central vision and see other elements with your fringe.</vt:lpstr>
      <vt:lpstr>You are the Driver  What is your target and what is your path?</vt:lpstr>
      <vt:lpstr>What is your target?</vt:lpstr>
      <vt:lpstr>PowerPoint Presentation</vt:lpstr>
      <vt:lpstr>This is your path of travel</vt:lpstr>
      <vt:lpstr>You intend to turn right. What is your target?</vt:lpstr>
      <vt:lpstr>PowerPoint Presentation</vt:lpstr>
      <vt:lpstr>You intend to turn left. What is your target?</vt:lpstr>
      <vt:lpstr>This is your path of travel</vt:lpstr>
      <vt:lpstr>You intend to turn left. What is your target?</vt:lpstr>
      <vt:lpstr>You intend to turn right. What is your target?</vt:lpstr>
      <vt:lpstr>What is your target for continuing forward?</vt:lpstr>
      <vt:lpstr>What is your target for turning right?</vt:lpstr>
      <vt:lpstr>Remember, target with your central vision and see other elements with your fringe.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and Off Target</dc:title>
  <dc:creator>Sharon Rothacker</dc:creator>
  <cp:lastModifiedBy>Megan McDermeit</cp:lastModifiedBy>
  <cp:revision>60</cp:revision>
  <dcterms:created xsi:type="dcterms:W3CDTF">2020-10-04T22:09:26Z</dcterms:created>
  <dcterms:modified xsi:type="dcterms:W3CDTF">2024-06-01T21:22:01Z</dcterms:modified>
</cp:coreProperties>
</file>