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9" r:id="rId2"/>
    <p:sldId id="361" r:id="rId3"/>
    <p:sldId id="358" r:id="rId4"/>
    <p:sldId id="325" r:id="rId5"/>
    <p:sldId id="363" r:id="rId6"/>
    <p:sldId id="381" r:id="rId7"/>
    <p:sldId id="376" r:id="rId8"/>
    <p:sldId id="372" r:id="rId9"/>
    <p:sldId id="395" r:id="rId10"/>
    <p:sldId id="406" r:id="rId11"/>
    <p:sldId id="411" r:id="rId12"/>
    <p:sldId id="394" r:id="rId13"/>
    <p:sldId id="380" r:id="rId14"/>
    <p:sldId id="373" r:id="rId15"/>
    <p:sldId id="409" r:id="rId16"/>
    <p:sldId id="41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7" autoAdjust="0"/>
    <p:restoredTop sz="87477" autoAdjust="0"/>
  </p:normalViewPr>
  <p:slideViewPr>
    <p:cSldViewPr snapToGrid="0">
      <p:cViewPr varScale="1">
        <p:scale>
          <a:sx n="73" d="100"/>
          <a:sy n="73" d="100"/>
        </p:scale>
        <p:origin x="88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3157A-105B-41CA-81C1-C47E86BD7940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06700-56D0-48AC-A8CF-F10CCE643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0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roads open to public use are highways’</a:t>
            </a:r>
          </a:p>
          <a:p>
            <a:r>
              <a:rPr lang="en-US" dirty="0"/>
              <a:t>The roads that have limited access are called freeways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06700-56D0-48AC-A8CF-F10CCE6437C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36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06700-56D0-48AC-A8CF-F10CCE6437C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18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from R2 so make sure you point out the use of “Zone” rather than the terms “Space” or “Area” we are using in R3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06700-56D0-48AC-A8CF-F10CCE6437C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16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Occupancy Vehicle (HOV)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06700-56D0-48AC-A8CF-F10CCE6437C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 ahead</a:t>
            </a:r>
          </a:p>
          <a:p>
            <a:r>
              <a:rPr lang="en-US" dirty="0"/>
              <a:t>Be in the correct lane</a:t>
            </a:r>
          </a:p>
          <a:p>
            <a:r>
              <a:rPr lang="en-US" dirty="0"/>
              <a:t>Maintain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06700-56D0-48AC-A8CF-F10CCE6437C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59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06700-56D0-48AC-A8CF-F10CCE6437C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06700-56D0-48AC-A8CF-F10CCE6437C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06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DA9E8-5864-48CA-9FB5-706173FCE2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2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0244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2.01 Signs Signals Markings &amp; Speed Limits</a:t>
            </a: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Revised 7-07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BEC7D4-2F30-4829-8167-4785F5F969C6}" type="slidenum">
              <a:rPr lang="en-US" smtClean="0">
                <a:latin typeface="Calibri" pitchFamily="34" charset="0"/>
              </a:rPr>
              <a:pPr eaLnBrk="1" hangingPunct="1"/>
              <a:t>3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DA9E8-5864-48CA-9FB5-706173FCE2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6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car per green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DA9E8-5864-48CA-9FB5-706173FCE2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52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06700-56D0-48AC-A8CF-F10CCE6437C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56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Travel time</a:t>
            </a:r>
          </a:p>
          <a:p>
            <a:r>
              <a:rPr lang="en-US" dirty="0"/>
              <a:t>Lane use</a:t>
            </a:r>
          </a:p>
          <a:p>
            <a:r>
              <a:rPr lang="en-US" dirty="0"/>
              <a:t>Closures</a:t>
            </a:r>
          </a:p>
          <a:p>
            <a:r>
              <a:rPr lang="en-US" dirty="0"/>
              <a:t>Delays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06700-56D0-48AC-A8CF-F10CCE6437C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15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in the correct lane early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06700-56D0-48AC-A8CF-F10CCE6437C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65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06700-56D0-48AC-A8CF-F10CCE6437C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2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9409-24AC-2A41-805F-169049BA4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3590B-CAD5-2447-99D1-FC9AB866A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26D1D-EBBF-BC49-B601-35E2863982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" y="282004"/>
            <a:ext cx="5016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6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2BD9-5BC0-9D4B-8EBA-54706779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A04AF-8FE6-8D46-8B46-28302A566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0A258-A7C9-414F-BE5E-9100359F18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" y="282004"/>
            <a:ext cx="5016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8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AFFA-D374-1044-A228-4B5D16D55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829F2-FFDC-EE45-82D3-FC9F783E1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4276D1-E096-F646-931E-34ACF3C4C8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" y="282004"/>
            <a:ext cx="5016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3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6C9D-F948-9140-A579-DA37CBAC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5A6B4-733F-014B-A4D4-EB096F458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D05B9-42CA-9A4F-A64D-7889BA799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7FE4DB-D25E-8B4E-AD0F-6EB0B349F5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" y="282004"/>
            <a:ext cx="5016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7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3F36F-A5BD-1A48-AEA1-B565256B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64C56-F954-624C-8B30-75140C7A8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A1DA1-385D-1340-B4E3-B21FE9EA6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24F5F-5960-784C-B0A9-A9F2BA20F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645D0-C4F4-C246-88FC-9F50EE5D3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BDEBE4-F25E-FB49-A696-F162A5FB53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" y="282004"/>
            <a:ext cx="5016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3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A444-58D9-0744-A533-0F8C9FD9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9D05D-38A2-0A40-92CA-D3A7A106F9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" y="282004"/>
            <a:ext cx="5016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A444-58D9-0744-A533-0F8C9FD98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9D05D-38A2-0A40-92CA-D3A7A106F9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" y="282004"/>
            <a:ext cx="5016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4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A444-58D9-0744-A533-0F8C9FD98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871760"/>
            <a:ext cx="10515600" cy="3683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9D05D-38A2-0A40-92CA-D3A7A106F9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" y="282004"/>
            <a:ext cx="5016500" cy="3683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CFC2D37-18F6-9441-A812-A3AA6F4E60EB}"/>
              </a:ext>
            </a:extLst>
          </p:cNvPr>
          <p:cNvSpPr txBox="1">
            <a:spLocks/>
          </p:cNvSpPr>
          <p:nvPr/>
        </p:nvSpPr>
        <p:spPr>
          <a:xfrm>
            <a:off x="740664" y="1240060"/>
            <a:ext cx="10515600" cy="4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748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07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7ACC4C-196E-BC4C-B3C3-4EE07E299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871759"/>
            <a:ext cx="10515600" cy="81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9BCBF-7217-124E-858F-0B6055D3F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664" y="1962913"/>
            <a:ext cx="10515600" cy="436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7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manage/videos/74016158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manage/videos/74020040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1310-75EB-496F-9870-ED89FC0B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47" y="1025995"/>
            <a:ext cx="9110031" cy="810737"/>
          </a:xfrm>
        </p:spPr>
        <p:txBody>
          <a:bodyPr>
            <a:noAutofit/>
          </a:bodyPr>
          <a:lstStyle/>
          <a:p>
            <a:r>
              <a:rPr lang="en-US" sz="4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Limited Access Highway (Freeway)</a:t>
            </a:r>
            <a:b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5EB7F-7A5C-4EE7-8DA7-47E2D8E99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1" t="26110" r="716" b="11782"/>
          <a:stretch/>
        </p:blipFill>
        <p:spPr>
          <a:xfrm>
            <a:off x="1019951" y="1734494"/>
            <a:ext cx="10152098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55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8E6EF2E8-E2F9-343A-95ED-92D0390D086D}"/>
              </a:ext>
            </a:extLst>
          </p:cNvPr>
          <p:cNvSpPr txBox="1">
            <a:spLocks noChangeArrowheads="1"/>
          </p:cNvSpPr>
          <p:nvPr/>
        </p:nvSpPr>
        <p:spPr>
          <a:xfrm>
            <a:off x="209617" y="3942315"/>
            <a:ext cx="11746388" cy="178361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3000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52C594-671C-66CC-0095-468B3476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977" y="5342527"/>
            <a:ext cx="7234359" cy="413022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Acceleration/Deceleration Lane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25B0921E-5A35-A52E-2C7C-CDC431F97A9D}"/>
              </a:ext>
            </a:extLst>
          </p:cNvPr>
          <p:cNvSpPr txBox="1">
            <a:spLocks noChangeArrowheads="1"/>
          </p:cNvSpPr>
          <p:nvPr/>
        </p:nvSpPr>
        <p:spPr>
          <a:xfrm>
            <a:off x="209617" y="413767"/>
            <a:ext cx="11746388" cy="402803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30000"/>
              </a:spcBef>
              <a:buNone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Char char="-"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 - - - - - - - - - - - - - - - - - - - - - - - - - - - - - - - - - - - - - - - - - - - - - - - - -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Char char="-"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 - - - - - - - - - - - - - - - - - - - - - - - - - - - - - - - - - - - - - - - - - - - - - - - - -</a:t>
            </a:r>
          </a:p>
          <a:p>
            <a:pPr eaLnBrk="1" hangingPunct="1">
              <a:spcBef>
                <a:spcPct val="30000"/>
              </a:spcBef>
              <a:buFontTx/>
              <a:buChar char="-"/>
            </a:pP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3000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-------------------------------------------------------------------------------------------------</a:t>
            </a:r>
            <a:endParaRPr lang="en-US" altLang="en-US" sz="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8337BD00-E58C-83A6-82D8-EBC15FDA7419}"/>
              </a:ext>
            </a:extLst>
          </p:cNvPr>
          <p:cNvSpPr/>
          <p:nvPr/>
        </p:nvSpPr>
        <p:spPr bwMode="auto">
          <a:xfrm rot="10800000">
            <a:off x="209617" y="177813"/>
            <a:ext cx="11746388" cy="263994"/>
          </a:xfrm>
          <a:prstGeom prst="round1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30E769-8678-11F5-8DF4-27726F5294A3}"/>
              </a:ext>
            </a:extLst>
          </p:cNvPr>
          <p:cNvCxnSpPr>
            <a:cxnSpLocks/>
          </p:cNvCxnSpPr>
          <p:nvPr/>
        </p:nvCxnSpPr>
        <p:spPr>
          <a:xfrm>
            <a:off x="222806" y="645535"/>
            <a:ext cx="11746388" cy="0"/>
          </a:xfrm>
          <a:prstGeom prst="line">
            <a:avLst/>
          </a:prstGeom>
          <a:ln w="8255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92FAAC-FA0A-D975-05EF-62D0C95ECFF2}"/>
              </a:ext>
            </a:extLst>
          </p:cNvPr>
          <p:cNvCxnSpPr>
            <a:cxnSpLocks/>
          </p:cNvCxnSpPr>
          <p:nvPr/>
        </p:nvCxnSpPr>
        <p:spPr>
          <a:xfrm flipV="1">
            <a:off x="166001" y="4235916"/>
            <a:ext cx="1277111" cy="617375"/>
          </a:xfrm>
          <a:prstGeom prst="line">
            <a:avLst/>
          </a:prstGeom>
          <a:ln w="8255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20B5415-AAA7-F6CE-47B9-E8212263310B}"/>
              </a:ext>
            </a:extLst>
          </p:cNvPr>
          <p:cNvCxnSpPr>
            <a:cxnSpLocks/>
          </p:cNvCxnSpPr>
          <p:nvPr/>
        </p:nvCxnSpPr>
        <p:spPr>
          <a:xfrm flipV="1">
            <a:off x="1424069" y="3926393"/>
            <a:ext cx="714502" cy="323014"/>
          </a:xfrm>
          <a:prstGeom prst="line">
            <a:avLst/>
          </a:prstGeom>
          <a:ln w="825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Single Corner Rounded 42">
            <a:extLst>
              <a:ext uri="{FF2B5EF4-FFF2-40B4-BE49-F238E27FC236}">
                <a16:creationId xmlns:a16="http://schemas.microsoft.com/office/drawing/2014/main" id="{0CCE907B-A644-1A59-2407-45AD650ECD21}"/>
              </a:ext>
            </a:extLst>
          </p:cNvPr>
          <p:cNvSpPr/>
          <p:nvPr/>
        </p:nvSpPr>
        <p:spPr bwMode="auto">
          <a:xfrm rot="9247750">
            <a:off x="270088" y="5243750"/>
            <a:ext cx="1941155" cy="499561"/>
          </a:xfrm>
          <a:prstGeom prst="round1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5635640-67FB-F000-26AA-EA02D1235D50}"/>
              </a:ext>
            </a:extLst>
          </p:cNvPr>
          <p:cNvCxnSpPr>
            <a:cxnSpLocks/>
          </p:cNvCxnSpPr>
          <p:nvPr/>
        </p:nvCxnSpPr>
        <p:spPr>
          <a:xfrm>
            <a:off x="10292626" y="4715432"/>
            <a:ext cx="1706995" cy="661736"/>
          </a:xfrm>
          <a:prstGeom prst="line">
            <a:avLst/>
          </a:prstGeom>
          <a:ln w="825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F0ABE18-F6B6-5B9F-BC36-F23AA8E0C0C5}"/>
              </a:ext>
            </a:extLst>
          </p:cNvPr>
          <p:cNvCxnSpPr>
            <a:cxnSpLocks/>
          </p:cNvCxnSpPr>
          <p:nvPr/>
        </p:nvCxnSpPr>
        <p:spPr>
          <a:xfrm flipV="1">
            <a:off x="40205" y="4731354"/>
            <a:ext cx="1945655" cy="923953"/>
          </a:xfrm>
          <a:prstGeom prst="line">
            <a:avLst/>
          </a:prstGeom>
          <a:ln w="825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366F0F5-C641-5C8A-F58B-D4A7D30F5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38" y="3779729"/>
            <a:ext cx="11571765" cy="14666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F61F20-C91D-35A5-E728-CA15EA4DEF1E}"/>
              </a:ext>
            </a:extLst>
          </p:cNvPr>
          <p:cNvCxnSpPr>
            <a:cxnSpLocks/>
          </p:cNvCxnSpPr>
          <p:nvPr/>
        </p:nvCxnSpPr>
        <p:spPr>
          <a:xfrm>
            <a:off x="166001" y="3924227"/>
            <a:ext cx="1972570" cy="9316"/>
          </a:xfrm>
          <a:prstGeom prst="line">
            <a:avLst/>
          </a:prstGeom>
          <a:ln w="825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Single Corner Rounded 26">
            <a:extLst>
              <a:ext uri="{FF2B5EF4-FFF2-40B4-BE49-F238E27FC236}">
                <a16:creationId xmlns:a16="http://schemas.microsoft.com/office/drawing/2014/main" id="{4395E984-2747-CA24-AEFC-A66BDB5F8C87}"/>
              </a:ext>
            </a:extLst>
          </p:cNvPr>
          <p:cNvSpPr/>
          <p:nvPr/>
        </p:nvSpPr>
        <p:spPr bwMode="auto">
          <a:xfrm rot="12005875">
            <a:off x="10103350" y="5148277"/>
            <a:ext cx="1893061" cy="471854"/>
          </a:xfrm>
          <a:prstGeom prst="round1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A0E7521-EA6D-6B0A-24E5-0B14AD2D32E7}"/>
              </a:ext>
            </a:extLst>
          </p:cNvPr>
          <p:cNvCxnSpPr>
            <a:cxnSpLocks/>
          </p:cNvCxnSpPr>
          <p:nvPr/>
        </p:nvCxnSpPr>
        <p:spPr>
          <a:xfrm>
            <a:off x="9968687" y="3936418"/>
            <a:ext cx="1972570" cy="9316"/>
          </a:xfrm>
          <a:prstGeom prst="line">
            <a:avLst/>
          </a:prstGeom>
          <a:ln w="825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472C08-844F-7B09-133C-A45710BEAE84}"/>
              </a:ext>
            </a:extLst>
          </p:cNvPr>
          <p:cNvCxnSpPr>
            <a:cxnSpLocks/>
          </p:cNvCxnSpPr>
          <p:nvPr/>
        </p:nvCxnSpPr>
        <p:spPr>
          <a:xfrm flipH="1" flipV="1">
            <a:off x="9970447" y="3960703"/>
            <a:ext cx="596965" cy="252984"/>
          </a:xfrm>
          <a:prstGeom prst="line">
            <a:avLst/>
          </a:prstGeom>
          <a:ln w="825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68E224A-E8A6-E227-0920-559C70E2E881}"/>
              </a:ext>
            </a:extLst>
          </p:cNvPr>
          <p:cNvCxnSpPr>
            <a:cxnSpLocks/>
            <a:endCxn id="20" idx="3"/>
          </p:cNvCxnSpPr>
          <p:nvPr/>
        </p:nvCxnSpPr>
        <p:spPr>
          <a:xfrm>
            <a:off x="10513195" y="4203152"/>
            <a:ext cx="1442810" cy="630972"/>
          </a:xfrm>
          <a:prstGeom prst="line">
            <a:avLst/>
          </a:prstGeom>
          <a:ln w="8255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Single Corner Rounded 25">
            <a:extLst>
              <a:ext uri="{FF2B5EF4-FFF2-40B4-BE49-F238E27FC236}">
                <a16:creationId xmlns:a16="http://schemas.microsoft.com/office/drawing/2014/main" id="{7F969C69-B3E7-7F19-53C7-8263E92DC6D5}"/>
              </a:ext>
            </a:extLst>
          </p:cNvPr>
          <p:cNvSpPr/>
          <p:nvPr/>
        </p:nvSpPr>
        <p:spPr bwMode="auto">
          <a:xfrm rot="10800000">
            <a:off x="1985860" y="4845278"/>
            <a:ext cx="8288594" cy="483553"/>
          </a:xfrm>
          <a:prstGeom prst="round1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3AF691-928A-2139-237D-7220183C3942}"/>
              </a:ext>
            </a:extLst>
          </p:cNvPr>
          <p:cNvCxnSpPr>
            <a:cxnSpLocks/>
          </p:cNvCxnSpPr>
          <p:nvPr/>
        </p:nvCxnSpPr>
        <p:spPr>
          <a:xfrm flipV="1">
            <a:off x="1985860" y="4715431"/>
            <a:ext cx="8306766" cy="15923"/>
          </a:xfrm>
          <a:prstGeom prst="line">
            <a:avLst/>
          </a:prstGeom>
          <a:ln w="825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itle 1">
            <a:extLst>
              <a:ext uri="{FF2B5EF4-FFF2-40B4-BE49-F238E27FC236}">
                <a16:creationId xmlns:a16="http://schemas.microsoft.com/office/drawing/2014/main" id="{2DE60AF0-CB3C-D133-906C-D4BBCD4388B1}"/>
              </a:ext>
            </a:extLst>
          </p:cNvPr>
          <p:cNvSpPr txBox="1">
            <a:spLocks/>
          </p:cNvSpPr>
          <p:nvPr/>
        </p:nvSpPr>
        <p:spPr>
          <a:xfrm>
            <a:off x="4198825" y="5905657"/>
            <a:ext cx="3880835" cy="94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Weave Lane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D249364D-BEED-25F8-F7AD-BD3CD5D30F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3644">
            <a:off x="1396791" y="4155058"/>
            <a:ext cx="409703" cy="822960"/>
          </a:xfrm>
          <a:prstGeom prst="rect">
            <a:avLst/>
          </a:prstGeom>
        </p:spPr>
      </p:pic>
      <p:pic>
        <p:nvPicPr>
          <p:cNvPr id="90" name="Picture 59">
            <a:extLst>
              <a:ext uri="{FF2B5EF4-FFF2-40B4-BE49-F238E27FC236}">
                <a16:creationId xmlns:a16="http://schemas.microsoft.com/office/drawing/2014/main" id="{8ECF1375-4C6C-C1BE-6A10-45CC6276B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40665" y="3116338"/>
            <a:ext cx="82347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59">
            <a:extLst>
              <a:ext uri="{FF2B5EF4-FFF2-40B4-BE49-F238E27FC236}">
                <a16:creationId xmlns:a16="http://schemas.microsoft.com/office/drawing/2014/main" id="{85E78711-D808-376F-15AC-C0D30CCED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49128" y="3316094"/>
            <a:ext cx="82347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59">
            <a:extLst>
              <a:ext uri="{FF2B5EF4-FFF2-40B4-BE49-F238E27FC236}">
                <a16:creationId xmlns:a16="http://schemas.microsoft.com/office/drawing/2014/main" id="{0F0D96CC-E659-A675-B7A0-28A4BDEA3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54071" y="3608955"/>
            <a:ext cx="82347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59">
            <a:extLst>
              <a:ext uri="{FF2B5EF4-FFF2-40B4-BE49-F238E27FC236}">
                <a16:creationId xmlns:a16="http://schemas.microsoft.com/office/drawing/2014/main" id="{C549F021-616C-98B7-DD79-E31944236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29759" y="3897682"/>
            <a:ext cx="82347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59">
            <a:extLst>
              <a:ext uri="{FF2B5EF4-FFF2-40B4-BE49-F238E27FC236}">
                <a16:creationId xmlns:a16="http://schemas.microsoft.com/office/drawing/2014/main" id="{5AB686C6-F5CF-1A0D-4689-2375C69A6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49459" y="4079547"/>
            <a:ext cx="82347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59">
            <a:extLst>
              <a:ext uri="{FF2B5EF4-FFF2-40B4-BE49-F238E27FC236}">
                <a16:creationId xmlns:a16="http://schemas.microsoft.com/office/drawing/2014/main" id="{FA21A056-02F1-F373-F587-FC47FED1C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73221">
            <a:off x="10524626" y="4498364"/>
            <a:ext cx="82347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EDACBAC2-A80B-B485-6677-E7A7128D59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9934" y="3701499"/>
            <a:ext cx="409703" cy="82296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577BB79C-6230-A5E5-ED72-F16537AFF3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5694" y="3646433"/>
            <a:ext cx="409703" cy="82296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0FE395FA-DAF5-F108-457D-EB68015ECC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7505" y="3399610"/>
            <a:ext cx="409703" cy="82296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1879A34-48D8-24BA-235F-80A2FB38A3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5880" y="3100716"/>
            <a:ext cx="409703" cy="82296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B43C07A-D186-61B3-31AE-90A35EF494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82312" y="2821732"/>
            <a:ext cx="409703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42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D912-EDA1-3313-81AA-AB7BCC5D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3631"/>
            <a:ext cx="10515600" cy="810737"/>
          </a:xfrm>
        </p:spPr>
        <p:txBody>
          <a:bodyPr/>
          <a:lstStyle/>
          <a:p>
            <a:pPr algn="ctr"/>
            <a:r>
              <a:rPr lang="en-US" dirty="0"/>
              <a:t>Entering the Freeway- </a:t>
            </a:r>
            <a:r>
              <a:rPr lang="en-US" dirty="0">
                <a:hlinkClick r:id="rId3"/>
              </a:rPr>
              <a:t>Video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65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4DD76-0147-F9C8-E606-98D325479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06" y="901898"/>
            <a:ext cx="10515600" cy="81073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994B5C6-B584-57CA-93B8-D393C0231364}"/>
              </a:ext>
            </a:extLst>
          </p:cNvPr>
          <p:cNvSpPr txBox="1">
            <a:spLocks noChangeArrowheads="1"/>
          </p:cNvSpPr>
          <p:nvPr/>
        </p:nvSpPr>
        <p:spPr>
          <a:xfrm>
            <a:off x="222806" y="1977096"/>
            <a:ext cx="11746388" cy="35234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30000"/>
              </a:spcBef>
              <a:buNone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Char char="-"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 - - - - - - - - - - - - - - - - - - - - - - - - - - - - - - - - - - - - - - - - - - - - - - - - -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Char char="-"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 - - - - - - - - - - - - - - - - - - - - - - - - - - - - - - - - - - - - - - - - - - - - - - - - -</a:t>
            </a: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3000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-------------------------------------------------------------------------------------------------</a:t>
            </a:r>
            <a:endParaRPr lang="en-US" altLang="en-US" sz="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AC8668E0-0A2C-6F65-F31E-1DE27C9B6D85}"/>
              </a:ext>
            </a:extLst>
          </p:cNvPr>
          <p:cNvSpPr/>
          <p:nvPr/>
        </p:nvSpPr>
        <p:spPr bwMode="auto">
          <a:xfrm rot="10800000">
            <a:off x="222806" y="1977096"/>
            <a:ext cx="11746388" cy="263994"/>
          </a:xfrm>
          <a:prstGeom prst="round1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046492DA-E8E9-4E0E-8F27-E9F0F74F6381}"/>
              </a:ext>
            </a:extLst>
          </p:cNvPr>
          <p:cNvSpPr/>
          <p:nvPr/>
        </p:nvSpPr>
        <p:spPr bwMode="auto">
          <a:xfrm rot="10800000">
            <a:off x="222806" y="5236510"/>
            <a:ext cx="11746388" cy="263994"/>
          </a:xfrm>
          <a:prstGeom prst="round1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D14F0E-22C1-10C0-BDFB-FD3C5A8CC9F2}"/>
              </a:ext>
            </a:extLst>
          </p:cNvPr>
          <p:cNvCxnSpPr>
            <a:cxnSpLocks/>
          </p:cNvCxnSpPr>
          <p:nvPr/>
        </p:nvCxnSpPr>
        <p:spPr>
          <a:xfrm>
            <a:off x="222806" y="2415341"/>
            <a:ext cx="11746388" cy="0"/>
          </a:xfrm>
          <a:prstGeom prst="line">
            <a:avLst/>
          </a:prstGeom>
          <a:ln w="8255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E13024-843E-DD2E-7799-A951C329F931}"/>
              </a:ext>
            </a:extLst>
          </p:cNvPr>
          <p:cNvCxnSpPr>
            <a:cxnSpLocks/>
          </p:cNvCxnSpPr>
          <p:nvPr/>
        </p:nvCxnSpPr>
        <p:spPr>
          <a:xfrm>
            <a:off x="222806" y="5118523"/>
            <a:ext cx="11746388" cy="0"/>
          </a:xfrm>
          <a:prstGeom prst="line">
            <a:avLst/>
          </a:prstGeom>
          <a:ln w="825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9EE6844-ACB8-B6DA-4B99-FF3D4AB784FE}"/>
              </a:ext>
            </a:extLst>
          </p:cNvPr>
          <p:cNvSpPr txBox="1"/>
          <p:nvPr/>
        </p:nvSpPr>
        <p:spPr>
          <a:xfrm>
            <a:off x="222806" y="1977095"/>
            <a:ext cx="11746388" cy="352340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00A21A-D39E-0B94-4CD3-BCA76128CCEB}"/>
              </a:ext>
            </a:extLst>
          </p:cNvPr>
          <p:cNvSpPr txBox="1"/>
          <p:nvPr/>
        </p:nvSpPr>
        <p:spPr>
          <a:xfrm>
            <a:off x="4638101" y="4424875"/>
            <a:ext cx="7331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Right Lane: Enter, Exit and Slower Moving Traffic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840B4E-A376-F9BE-DF07-FF0AFD6F4E3A}"/>
              </a:ext>
            </a:extLst>
          </p:cNvPr>
          <p:cNvSpPr txBox="1"/>
          <p:nvPr/>
        </p:nvSpPr>
        <p:spPr>
          <a:xfrm>
            <a:off x="4934213" y="3499229"/>
            <a:ext cx="703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Center Lane: Through Traffic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1E2742-802E-FCBD-4AB8-350FCA557EAC}"/>
              </a:ext>
            </a:extLst>
          </p:cNvPr>
          <p:cNvSpPr txBox="1"/>
          <p:nvPr/>
        </p:nvSpPr>
        <p:spPr>
          <a:xfrm>
            <a:off x="4934212" y="2647325"/>
            <a:ext cx="703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Left Lane: HOV and Passing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2FA773-D83F-3599-8B69-AA2ED016A8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53717" y="3666396"/>
            <a:ext cx="598920" cy="2103120"/>
          </a:xfrm>
          <a:prstGeom prst="rect">
            <a:avLst/>
          </a:prstGeom>
        </p:spPr>
      </p:pic>
      <p:pic>
        <p:nvPicPr>
          <p:cNvPr id="15" name="Picture 59">
            <a:extLst>
              <a:ext uri="{FF2B5EF4-FFF2-40B4-BE49-F238E27FC236}">
                <a16:creationId xmlns:a16="http://schemas.microsoft.com/office/drawing/2014/main" id="{E84CA4A3-0CBC-C5D4-74B7-593E458AA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64180" y="3457370"/>
            <a:ext cx="12811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14731A12-D8D6-E701-80CB-C121C7D765E2}"/>
              </a:ext>
            </a:extLst>
          </p:cNvPr>
          <p:cNvGrpSpPr/>
          <p:nvPr/>
        </p:nvGrpSpPr>
        <p:grpSpPr>
          <a:xfrm rot="5400000">
            <a:off x="2029869" y="2464445"/>
            <a:ext cx="365760" cy="731520"/>
            <a:chOff x="5860641" y="392303"/>
            <a:chExt cx="2855656" cy="289388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999D826-740D-8C83-1702-990EA4202A9F}"/>
                </a:ext>
              </a:extLst>
            </p:cNvPr>
            <p:cNvCxnSpPr>
              <a:cxnSpLocks/>
            </p:cNvCxnSpPr>
            <p:nvPr/>
          </p:nvCxnSpPr>
          <p:spPr>
            <a:xfrm>
              <a:off x="7268521" y="392303"/>
              <a:ext cx="1447776" cy="1619478"/>
            </a:xfrm>
            <a:prstGeom prst="line">
              <a:avLst/>
            </a:pr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33C1837-D6E3-E120-A461-BABBC1262A93}"/>
                </a:ext>
              </a:extLst>
            </p:cNvPr>
            <p:cNvCxnSpPr>
              <a:cxnSpLocks/>
            </p:cNvCxnSpPr>
            <p:nvPr/>
          </p:nvCxnSpPr>
          <p:spPr>
            <a:xfrm>
              <a:off x="5873035" y="1731609"/>
              <a:ext cx="1396183" cy="1554581"/>
            </a:xfrm>
            <a:prstGeom prst="line">
              <a:avLst/>
            </a:pr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BD1A09C-57AB-8D31-FB02-8ACE9D3E30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0641" y="457374"/>
              <a:ext cx="1420973" cy="1332953"/>
            </a:xfrm>
            <a:prstGeom prst="line">
              <a:avLst/>
            </a:pr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DF7AA90-4763-6137-BFDC-6704BB8A9F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0301" y="1940335"/>
              <a:ext cx="1535996" cy="1324472"/>
            </a:xfrm>
            <a:prstGeom prst="line">
              <a:avLst/>
            </a:pr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8522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0592C-2FF3-4328-8592-9AB2A0FA1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016" y="893792"/>
            <a:ext cx="5549967" cy="81073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Pavement Markings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45023F-8CD9-4C20-98B1-C0DFE67C0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1801468"/>
            <a:ext cx="829056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03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7E97D20-101F-45C7-9C78-DCFCBA97D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139" y="772608"/>
            <a:ext cx="2123722" cy="81073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Exiting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B60039-FBD9-4BC9-A4AE-68BD41F29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99" y="1682496"/>
            <a:ext cx="8516202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9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8E6EF2E8-E2F9-343A-95ED-92D0390D086D}"/>
              </a:ext>
            </a:extLst>
          </p:cNvPr>
          <p:cNvSpPr txBox="1">
            <a:spLocks noChangeArrowheads="1"/>
          </p:cNvSpPr>
          <p:nvPr/>
        </p:nvSpPr>
        <p:spPr>
          <a:xfrm>
            <a:off x="4422764" y="4444468"/>
            <a:ext cx="7518493" cy="147247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3000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25B0921E-5A35-A52E-2C7C-CDC431F97A9D}"/>
              </a:ext>
            </a:extLst>
          </p:cNvPr>
          <p:cNvSpPr txBox="1">
            <a:spLocks noChangeArrowheads="1"/>
          </p:cNvSpPr>
          <p:nvPr/>
        </p:nvSpPr>
        <p:spPr>
          <a:xfrm>
            <a:off x="209617" y="413766"/>
            <a:ext cx="11731640" cy="40978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30000"/>
              </a:spcBef>
              <a:buNone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Char char="-"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 - - - - - - - - - - - - - - - - - - - - - - - - - - - - - - - - - - - - - - - - - - - - - - - - -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Char char="-"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 - - - - - - - - - - - - - - - - - - - - - - - - - - - - - - - - - - - - - - - - - - - - - - - - -</a:t>
            </a:r>
          </a:p>
          <a:p>
            <a:pPr eaLnBrk="1" hangingPunct="1">
              <a:spcBef>
                <a:spcPct val="30000"/>
              </a:spcBef>
              <a:buFontTx/>
              <a:buChar char="-"/>
            </a:pP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altLang="en-US" sz="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8337BD00-E58C-83A6-82D8-EBC15FDA7419}"/>
              </a:ext>
            </a:extLst>
          </p:cNvPr>
          <p:cNvSpPr/>
          <p:nvPr/>
        </p:nvSpPr>
        <p:spPr bwMode="auto">
          <a:xfrm rot="10800000">
            <a:off x="209617" y="177813"/>
            <a:ext cx="11746388" cy="263994"/>
          </a:xfrm>
          <a:prstGeom prst="round1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30E769-8678-11F5-8DF4-27726F5294A3}"/>
              </a:ext>
            </a:extLst>
          </p:cNvPr>
          <p:cNvCxnSpPr>
            <a:cxnSpLocks/>
          </p:cNvCxnSpPr>
          <p:nvPr/>
        </p:nvCxnSpPr>
        <p:spPr>
          <a:xfrm>
            <a:off x="222806" y="645535"/>
            <a:ext cx="11746388" cy="0"/>
          </a:xfrm>
          <a:prstGeom prst="line">
            <a:avLst/>
          </a:prstGeom>
          <a:ln w="8255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5635640-67FB-F000-26AA-EA02D1235D50}"/>
              </a:ext>
            </a:extLst>
          </p:cNvPr>
          <p:cNvCxnSpPr>
            <a:cxnSpLocks/>
          </p:cNvCxnSpPr>
          <p:nvPr/>
        </p:nvCxnSpPr>
        <p:spPr>
          <a:xfrm>
            <a:off x="6315538" y="4349551"/>
            <a:ext cx="5640467" cy="1473879"/>
          </a:xfrm>
          <a:prstGeom prst="line">
            <a:avLst/>
          </a:prstGeom>
          <a:ln w="825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F61F20-C91D-35A5-E728-CA15EA4DEF1E}"/>
              </a:ext>
            </a:extLst>
          </p:cNvPr>
          <p:cNvCxnSpPr>
            <a:cxnSpLocks/>
          </p:cNvCxnSpPr>
          <p:nvPr/>
        </p:nvCxnSpPr>
        <p:spPr>
          <a:xfrm>
            <a:off x="166001" y="3924227"/>
            <a:ext cx="6149537" cy="43984"/>
          </a:xfrm>
          <a:prstGeom prst="line">
            <a:avLst/>
          </a:prstGeom>
          <a:ln w="825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A0E7521-EA6D-6B0A-24E5-0B14AD2D32E7}"/>
              </a:ext>
            </a:extLst>
          </p:cNvPr>
          <p:cNvCxnSpPr>
            <a:cxnSpLocks/>
          </p:cNvCxnSpPr>
          <p:nvPr/>
        </p:nvCxnSpPr>
        <p:spPr>
          <a:xfrm>
            <a:off x="9084311" y="3935627"/>
            <a:ext cx="2898072" cy="35735"/>
          </a:xfrm>
          <a:prstGeom prst="line">
            <a:avLst/>
          </a:prstGeom>
          <a:ln w="825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472C08-844F-7B09-133C-A45710BEAE84}"/>
              </a:ext>
            </a:extLst>
          </p:cNvPr>
          <p:cNvCxnSpPr>
            <a:cxnSpLocks/>
          </p:cNvCxnSpPr>
          <p:nvPr/>
        </p:nvCxnSpPr>
        <p:spPr>
          <a:xfrm flipH="1" flipV="1">
            <a:off x="9077035" y="3938292"/>
            <a:ext cx="1040359" cy="275890"/>
          </a:xfrm>
          <a:prstGeom prst="line">
            <a:avLst/>
          </a:prstGeom>
          <a:ln w="825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68E224A-E8A6-E227-0920-559C70E2E881}"/>
              </a:ext>
            </a:extLst>
          </p:cNvPr>
          <p:cNvCxnSpPr>
            <a:cxnSpLocks/>
          </p:cNvCxnSpPr>
          <p:nvPr/>
        </p:nvCxnSpPr>
        <p:spPr>
          <a:xfrm>
            <a:off x="10003013" y="4189750"/>
            <a:ext cx="1938244" cy="416796"/>
          </a:xfrm>
          <a:prstGeom prst="line">
            <a:avLst/>
          </a:prstGeom>
          <a:ln w="8255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Single Corner Rounded 25">
            <a:extLst>
              <a:ext uri="{FF2B5EF4-FFF2-40B4-BE49-F238E27FC236}">
                <a16:creationId xmlns:a16="http://schemas.microsoft.com/office/drawing/2014/main" id="{7F969C69-B3E7-7F19-53C7-8263E92DC6D5}"/>
              </a:ext>
            </a:extLst>
          </p:cNvPr>
          <p:cNvSpPr/>
          <p:nvPr/>
        </p:nvSpPr>
        <p:spPr bwMode="auto">
          <a:xfrm rot="10800000">
            <a:off x="209617" y="4532081"/>
            <a:ext cx="4186768" cy="452797"/>
          </a:xfrm>
          <a:prstGeom prst="round1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3AF691-928A-2139-237D-7220183C3942}"/>
              </a:ext>
            </a:extLst>
          </p:cNvPr>
          <p:cNvCxnSpPr>
            <a:cxnSpLocks/>
          </p:cNvCxnSpPr>
          <p:nvPr/>
        </p:nvCxnSpPr>
        <p:spPr>
          <a:xfrm>
            <a:off x="235995" y="4333600"/>
            <a:ext cx="6079543" cy="14513"/>
          </a:xfrm>
          <a:prstGeom prst="line">
            <a:avLst/>
          </a:prstGeom>
          <a:ln w="825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itle 1">
            <a:extLst>
              <a:ext uri="{FF2B5EF4-FFF2-40B4-BE49-F238E27FC236}">
                <a16:creationId xmlns:a16="http://schemas.microsoft.com/office/drawing/2014/main" id="{2DE60AF0-CB3C-D133-906C-D4BBCD4388B1}"/>
              </a:ext>
            </a:extLst>
          </p:cNvPr>
          <p:cNvSpPr txBox="1">
            <a:spLocks/>
          </p:cNvSpPr>
          <p:nvPr/>
        </p:nvSpPr>
        <p:spPr>
          <a:xfrm>
            <a:off x="212247" y="5432076"/>
            <a:ext cx="3880835" cy="94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Exiting</a:t>
            </a:r>
          </a:p>
        </p:txBody>
      </p:sp>
      <p:sp>
        <p:nvSpPr>
          <p:cNvPr id="22" name="Rectangle: Single Corner Rounded 21">
            <a:extLst>
              <a:ext uri="{FF2B5EF4-FFF2-40B4-BE49-F238E27FC236}">
                <a16:creationId xmlns:a16="http://schemas.microsoft.com/office/drawing/2014/main" id="{925E1868-8485-5E9B-465C-9CE877514496}"/>
              </a:ext>
            </a:extLst>
          </p:cNvPr>
          <p:cNvSpPr/>
          <p:nvPr/>
        </p:nvSpPr>
        <p:spPr bwMode="auto">
          <a:xfrm rot="10800000">
            <a:off x="4316894" y="4889818"/>
            <a:ext cx="2189156" cy="1348518"/>
          </a:xfrm>
          <a:prstGeom prst="round1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Rectangle: Single Corner Rounded 23">
            <a:extLst>
              <a:ext uri="{FF2B5EF4-FFF2-40B4-BE49-F238E27FC236}">
                <a16:creationId xmlns:a16="http://schemas.microsoft.com/office/drawing/2014/main" id="{D28A508D-D2D9-8566-B057-6E9658CA4CFD}"/>
              </a:ext>
            </a:extLst>
          </p:cNvPr>
          <p:cNvSpPr/>
          <p:nvPr/>
        </p:nvSpPr>
        <p:spPr bwMode="auto">
          <a:xfrm rot="11535868">
            <a:off x="6369009" y="5383235"/>
            <a:ext cx="3629892" cy="1034036"/>
          </a:xfrm>
          <a:prstGeom prst="round1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Rectangle: Single Corner Rounded 22">
            <a:extLst>
              <a:ext uri="{FF2B5EF4-FFF2-40B4-BE49-F238E27FC236}">
                <a16:creationId xmlns:a16="http://schemas.microsoft.com/office/drawing/2014/main" id="{C4D21140-06DE-32BC-C05B-8E402F85E39D}"/>
              </a:ext>
            </a:extLst>
          </p:cNvPr>
          <p:cNvSpPr/>
          <p:nvPr/>
        </p:nvSpPr>
        <p:spPr bwMode="auto">
          <a:xfrm rot="10800000">
            <a:off x="4323543" y="4517641"/>
            <a:ext cx="1991995" cy="452797"/>
          </a:xfrm>
          <a:prstGeom prst="round1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Rectangle: Single Corner Rounded 26">
            <a:extLst>
              <a:ext uri="{FF2B5EF4-FFF2-40B4-BE49-F238E27FC236}">
                <a16:creationId xmlns:a16="http://schemas.microsoft.com/office/drawing/2014/main" id="{4395E984-2747-CA24-AEFC-A66BDB5F8C87}"/>
              </a:ext>
            </a:extLst>
          </p:cNvPr>
          <p:cNvSpPr/>
          <p:nvPr/>
        </p:nvSpPr>
        <p:spPr bwMode="auto">
          <a:xfrm rot="11637207">
            <a:off x="6091578" y="5218816"/>
            <a:ext cx="5954078" cy="471854"/>
          </a:xfrm>
          <a:prstGeom prst="round1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49" name="Picture 33">
            <a:extLst>
              <a:ext uri="{FF2B5EF4-FFF2-40B4-BE49-F238E27FC236}">
                <a16:creationId xmlns:a16="http://schemas.microsoft.com/office/drawing/2014/main" id="{A6B3AD1E-6F55-C0F7-C46D-8A843DCE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5" y="2951632"/>
            <a:ext cx="1280160" cy="67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3">
            <a:extLst>
              <a:ext uri="{FF2B5EF4-FFF2-40B4-BE49-F238E27FC236}">
                <a16:creationId xmlns:a16="http://schemas.microsoft.com/office/drawing/2014/main" id="{3E24EBF6-806C-72C6-37D9-5AAF1D132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380" y="3206972"/>
            <a:ext cx="1280160" cy="67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766CC49-F797-3B08-70BF-FED2B26B7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7002">
            <a:off x="8393061" y="4120907"/>
            <a:ext cx="1280160" cy="67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9">
            <a:extLst>
              <a:ext uri="{FF2B5EF4-FFF2-40B4-BE49-F238E27FC236}">
                <a16:creationId xmlns:a16="http://schemas.microsoft.com/office/drawing/2014/main" id="{2AE6A25A-F6B1-4207-D1F4-5A9E5074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3365" y="1905001"/>
            <a:ext cx="1188720" cy="52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733C83E-B1FB-3FE5-64E1-A272D8FAA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93693" y="1406762"/>
            <a:ext cx="747227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71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AA13-5840-6B83-A779-BB5C0F5A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3631"/>
            <a:ext cx="10515600" cy="810737"/>
          </a:xfrm>
        </p:spPr>
        <p:txBody>
          <a:bodyPr/>
          <a:lstStyle/>
          <a:p>
            <a:pPr algn="ctr"/>
            <a:r>
              <a:rPr lang="en-US" dirty="0"/>
              <a:t>Exiting the Freeway- </a:t>
            </a:r>
            <a:r>
              <a:rPr lang="en-US" dirty="0">
                <a:hlinkClick r:id="rId3"/>
              </a:rPr>
              <a:t>Video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9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9AD4AB-0520-4EDF-8083-05DED8E0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0" y="891821"/>
            <a:ext cx="3082189" cy="810737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Freeways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97970" y="1702558"/>
            <a:ext cx="4999448" cy="4907562"/>
          </a:xfrm>
        </p:spPr>
        <p:txBody>
          <a:bodyPr vert="horz" lIns="92075" tIns="46038" rIns="92075" bIns="46038" rtlCol="0"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 High speed (up to 70 mph)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 Usually divided by some type of barrier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 Multiple lanes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 Only for motorized vehicles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 Wide shoulders provide escape paths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 Signs help drivers plan well ahead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74994-5783-4830-9C68-B5559F3C18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70" y="1702558"/>
            <a:ext cx="6201017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946734"/>
            <a:ext cx="5867400" cy="838200"/>
          </a:xfrm>
        </p:spPr>
        <p:txBody>
          <a:bodyPr anchor="t"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Guide Signs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1200838" y="1922570"/>
            <a:ext cx="6556320" cy="4724400"/>
          </a:xfrm>
          <a:noFill/>
        </p:spPr>
        <p:txBody>
          <a:bodyPr vert="horz" lIns="92075" tIns="46038" rIns="92075" bIns="46038" rtlCol="0">
            <a:normAutofit lnSpcReduction="10000"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North &amp; South Roadways-Odd Numbered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East &amp; West Roadways-Even Numbered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Mile markers start at 1 at southern and westerly borders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Exit numbers coincide with mile markers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895600" y="3200400"/>
            <a:ext cx="7391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0" hangingPunct="0"/>
            <a:endParaRPr lang="en-US" sz="4400" dirty="0"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7B727C-CB46-423F-8D84-CBB76AACE1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59" y="1784934"/>
            <a:ext cx="731520" cy="731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599A99-2495-4028-9323-63243DF986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98" y="2880360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FDB841-C2A1-4341-A091-F008CE1D31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58" y="5603947"/>
            <a:ext cx="120532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318759-26AE-4B2C-B5D7-E4DB9F0953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7547" y="4034018"/>
            <a:ext cx="424541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C4BEB0-9C10-42F4-BA22-8ABAE5D7D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4" y="879951"/>
            <a:ext cx="7059278" cy="81073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from city driving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647241" y="1920875"/>
            <a:ext cx="5143959" cy="4572000"/>
          </a:xfrm>
        </p:spPr>
        <p:txBody>
          <a:bodyPr/>
          <a:lstStyle/>
          <a:p>
            <a:pPr marL="11430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No intersections</a:t>
            </a:r>
          </a:p>
          <a:p>
            <a:pPr marL="11430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No cross traffic or railroads</a:t>
            </a:r>
          </a:p>
          <a:p>
            <a:pPr marL="11430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No stopping or parking</a:t>
            </a:r>
          </a:p>
          <a:p>
            <a:pPr marL="11430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No pedestrians</a:t>
            </a:r>
          </a:p>
          <a:p>
            <a:pPr marL="11430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Limited access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86C26E-9C10-4421-90B6-AA4E700C0B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3" r="16250"/>
          <a:stretch/>
        </p:blipFill>
        <p:spPr>
          <a:xfrm>
            <a:off x="5791200" y="1954689"/>
            <a:ext cx="5978578" cy="402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A3FD9D09-D351-4579-8D51-0D98EB7CF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486" y="496723"/>
            <a:ext cx="7799024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Entrance Ramps with Lights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11714-3F41-4925-9D16-215F857E15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46" y="1606397"/>
            <a:ext cx="8485503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8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AB3DF-18B9-4D6B-BEAD-F68A8BE3A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906" y="794641"/>
            <a:ext cx="7896560" cy="81073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Entrance Ramps with Lights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7A344A-DEAB-486E-9ED2-13106CE91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59" y="1605378"/>
            <a:ext cx="8433682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9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A35F8-70F9-4D84-B7B6-426674C3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354" y="871759"/>
            <a:ext cx="7657292" cy="81073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Signs Give Us Information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62F450-55C9-4B9D-9BD6-F482E7713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32" y="1630166"/>
            <a:ext cx="8441536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3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9A9BD-DEC9-4F3B-AF8B-33F93F4B6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275" y="672625"/>
            <a:ext cx="6425448" cy="89094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Signs Help Us Prepare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D5EC9D-1143-4D34-85F7-F57C0A776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54" y="1563565"/>
            <a:ext cx="675249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35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8E6EF2E8-E2F9-343A-95ED-92D0390D086D}"/>
              </a:ext>
            </a:extLst>
          </p:cNvPr>
          <p:cNvSpPr txBox="1">
            <a:spLocks noChangeArrowheads="1"/>
          </p:cNvSpPr>
          <p:nvPr/>
        </p:nvSpPr>
        <p:spPr>
          <a:xfrm>
            <a:off x="222806" y="4709249"/>
            <a:ext cx="11746388" cy="178361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3000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52C594-671C-66CC-0095-468B3476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7111" y="342959"/>
            <a:ext cx="2488894" cy="63742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Entering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25B0921E-5A35-A52E-2C7C-CDC431F97A9D}"/>
              </a:ext>
            </a:extLst>
          </p:cNvPr>
          <p:cNvSpPr txBox="1">
            <a:spLocks noChangeArrowheads="1"/>
          </p:cNvSpPr>
          <p:nvPr/>
        </p:nvSpPr>
        <p:spPr>
          <a:xfrm>
            <a:off x="222806" y="1224838"/>
            <a:ext cx="11746388" cy="355171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30000"/>
              </a:spcBef>
              <a:buNone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Char char="-"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 - - - - - - - - - - - - - - - - - - - - - - - - - - - - - - - - - - - - - - - - - - - - - - - - -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3000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 - - - - - - - - - - - - - - - - - - - - - - - - - - - - - - - - - - - - - - - - - - - - - - - - - - </a:t>
            </a:r>
          </a:p>
        </p:txBody>
      </p:sp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8337BD00-E58C-83A6-82D8-EBC15FDA7419}"/>
              </a:ext>
            </a:extLst>
          </p:cNvPr>
          <p:cNvSpPr/>
          <p:nvPr/>
        </p:nvSpPr>
        <p:spPr bwMode="auto">
          <a:xfrm rot="10800000">
            <a:off x="222806" y="1064531"/>
            <a:ext cx="11746388" cy="160306"/>
          </a:xfrm>
          <a:prstGeom prst="round1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30E769-8678-11F5-8DF4-27726F5294A3}"/>
              </a:ext>
            </a:extLst>
          </p:cNvPr>
          <p:cNvCxnSpPr>
            <a:cxnSpLocks/>
          </p:cNvCxnSpPr>
          <p:nvPr/>
        </p:nvCxnSpPr>
        <p:spPr>
          <a:xfrm>
            <a:off x="222806" y="1368207"/>
            <a:ext cx="11746388" cy="0"/>
          </a:xfrm>
          <a:prstGeom prst="line">
            <a:avLst/>
          </a:prstGeom>
          <a:ln w="8255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92FAAC-FA0A-D975-05EF-62D0C95ECFF2}"/>
              </a:ext>
            </a:extLst>
          </p:cNvPr>
          <p:cNvCxnSpPr>
            <a:cxnSpLocks/>
          </p:cNvCxnSpPr>
          <p:nvPr/>
        </p:nvCxnSpPr>
        <p:spPr>
          <a:xfrm flipV="1">
            <a:off x="222806" y="4940710"/>
            <a:ext cx="3198820" cy="549083"/>
          </a:xfrm>
          <a:prstGeom prst="line">
            <a:avLst/>
          </a:prstGeom>
          <a:ln w="8255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20B5415-AAA7-F6CE-47B9-E8212263310B}"/>
              </a:ext>
            </a:extLst>
          </p:cNvPr>
          <p:cNvCxnSpPr>
            <a:cxnSpLocks/>
          </p:cNvCxnSpPr>
          <p:nvPr/>
        </p:nvCxnSpPr>
        <p:spPr>
          <a:xfrm flipV="1">
            <a:off x="3421626" y="4647266"/>
            <a:ext cx="1740309" cy="289595"/>
          </a:xfrm>
          <a:prstGeom prst="line">
            <a:avLst/>
          </a:prstGeom>
          <a:ln w="825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3AF691-928A-2139-237D-7220183C3942}"/>
              </a:ext>
            </a:extLst>
          </p:cNvPr>
          <p:cNvCxnSpPr>
            <a:cxnSpLocks/>
          </p:cNvCxnSpPr>
          <p:nvPr/>
        </p:nvCxnSpPr>
        <p:spPr>
          <a:xfrm>
            <a:off x="222806" y="4647266"/>
            <a:ext cx="8862200" cy="0"/>
          </a:xfrm>
          <a:prstGeom prst="line">
            <a:avLst/>
          </a:prstGeom>
          <a:ln w="825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6BBC408-CA96-8E3B-8870-C0E1BA3233EA}"/>
              </a:ext>
            </a:extLst>
          </p:cNvPr>
          <p:cNvCxnSpPr>
            <a:cxnSpLocks/>
          </p:cNvCxnSpPr>
          <p:nvPr/>
        </p:nvCxnSpPr>
        <p:spPr>
          <a:xfrm>
            <a:off x="9945380" y="4640134"/>
            <a:ext cx="433889" cy="0"/>
          </a:xfrm>
          <a:prstGeom prst="line">
            <a:avLst/>
          </a:prstGeom>
          <a:ln w="825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3F6B5FC-BCE3-AAF1-8BE1-CCE7C85654A2}"/>
              </a:ext>
            </a:extLst>
          </p:cNvPr>
          <p:cNvCxnSpPr>
            <a:cxnSpLocks/>
          </p:cNvCxnSpPr>
          <p:nvPr/>
        </p:nvCxnSpPr>
        <p:spPr>
          <a:xfrm>
            <a:off x="9319711" y="4640134"/>
            <a:ext cx="433889" cy="0"/>
          </a:xfrm>
          <a:prstGeom prst="line">
            <a:avLst/>
          </a:prstGeom>
          <a:ln w="825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F26B447-7959-431B-4FC7-0CB024B0DF96}"/>
              </a:ext>
            </a:extLst>
          </p:cNvPr>
          <p:cNvCxnSpPr>
            <a:cxnSpLocks/>
          </p:cNvCxnSpPr>
          <p:nvPr/>
        </p:nvCxnSpPr>
        <p:spPr>
          <a:xfrm>
            <a:off x="10627402" y="4640134"/>
            <a:ext cx="433889" cy="0"/>
          </a:xfrm>
          <a:prstGeom prst="line">
            <a:avLst/>
          </a:prstGeom>
          <a:ln w="825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Single Corner Rounded 42">
            <a:extLst>
              <a:ext uri="{FF2B5EF4-FFF2-40B4-BE49-F238E27FC236}">
                <a16:creationId xmlns:a16="http://schemas.microsoft.com/office/drawing/2014/main" id="{0CCE907B-A644-1A59-2407-45AD650ECD21}"/>
              </a:ext>
            </a:extLst>
          </p:cNvPr>
          <p:cNvSpPr/>
          <p:nvPr/>
        </p:nvSpPr>
        <p:spPr bwMode="auto">
          <a:xfrm rot="10227877">
            <a:off x="1079671" y="6132754"/>
            <a:ext cx="4127519" cy="469008"/>
          </a:xfrm>
          <a:prstGeom prst="round1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5635640-67FB-F000-26AA-EA02D1235D50}"/>
              </a:ext>
            </a:extLst>
          </p:cNvPr>
          <p:cNvCxnSpPr>
            <a:cxnSpLocks/>
          </p:cNvCxnSpPr>
          <p:nvPr/>
        </p:nvCxnSpPr>
        <p:spPr>
          <a:xfrm flipV="1">
            <a:off x="984508" y="5614540"/>
            <a:ext cx="4105518" cy="680245"/>
          </a:xfrm>
          <a:prstGeom prst="line">
            <a:avLst/>
          </a:prstGeom>
          <a:ln w="825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082B7A2-F531-D3E2-D9C5-DCDB4A3D5D62}"/>
              </a:ext>
            </a:extLst>
          </p:cNvPr>
          <p:cNvCxnSpPr>
            <a:cxnSpLocks/>
          </p:cNvCxnSpPr>
          <p:nvPr/>
        </p:nvCxnSpPr>
        <p:spPr>
          <a:xfrm>
            <a:off x="5078912" y="5614540"/>
            <a:ext cx="4240799" cy="15070"/>
          </a:xfrm>
          <a:prstGeom prst="line">
            <a:avLst/>
          </a:prstGeom>
          <a:ln w="825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: Single Corner Rounded 51">
            <a:extLst>
              <a:ext uri="{FF2B5EF4-FFF2-40B4-BE49-F238E27FC236}">
                <a16:creationId xmlns:a16="http://schemas.microsoft.com/office/drawing/2014/main" id="{49720FA3-38CD-5DCC-3D9D-935A5CD979EC}"/>
              </a:ext>
            </a:extLst>
          </p:cNvPr>
          <p:cNvSpPr/>
          <p:nvPr/>
        </p:nvSpPr>
        <p:spPr bwMode="auto">
          <a:xfrm rot="10800000">
            <a:off x="5135550" y="5787020"/>
            <a:ext cx="4127519" cy="483553"/>
          </a:xfrm>
          <a:prstGeom prst="round1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841A1425-2365-74E2-B8B4-6565A2C8C23E}"/>
              </a:ext>
            </a:extLst>
          </p:cNvPr>
          <p:cNvSpPr/>
          <p:nvPr/>
        </p:nvSpPr>
        <p:spPr>
          <a:xfrm>
            <a:off x="4774845" y="4563423"/>
            <a:ext cx="4148188" cy="11335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Acceleration Area</a:t>
            </a:r>
          </a:p>
        </p:txBody>
      </p:sp>
      <p:sp>
        <p:nvSpPr>
          <p:cNvPr id="53" name="Rectangle: Single Corner Rounded 52">
            <a:extLst>
              <a:ext uri="{FF2B5EF4-FFF2-40B4-BE49-F238E27FC236}">
                <a16:creationId xmlns:a16="http://schemas.microsoft.com/office/drawing/2014/main" id="{725E5DD9-9F20-8C8C-61C7-6747C76C07E2}"/>
              </a:ext>
            </a:extLst>
          </p:cNvPr>
          <p:cNvSpPr/>
          <p:nvPr/>
        </p:nvSpPr>
        <p:spPr bwMode="auto">
          <a:xfrm rot="9388734">
            <a:off x="8973234" y="5199311"/>
            <a:ext cx="3245911" cy="467182"/>
          </a:xfrm>
          <a:prstGeom prst="round1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F0ABE18-F6B6-5B9F-BC36-F23AA8E0C0C5}"/>
              </a:ext>
            </a:extLst>
          </p:cNvPr>
          <p:cNvCxnSpPr>
            <a:cxnSpLocks/>
          </p:cNvCxnSpPr>
          <p:nvPr/>
        </p:nvCxnSpPr>
        <p:spPr>
          <a:xfrm flipV="1">
            <a:off x="9293333" y="4372938"/>
            <a:ext cx="2662672" cy="1262599"/>
          </a:xfrm>
          <a:prstGeom prst="line">
            <a:avLst/>
          </a:prstGeom>
          <a:ln w="825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00470468-85ED-ABD1-7CEB-483D14D33FF9}"/>
              </a:ext>
            </a:extLst>
          </p:cNvPr>
          <p:cNvSpPr/>
          <p:nvPr/>
        </p:nvSpPr>
        <p:spPr>
          <a:xfrm rot="20080058">
            <a:off x="9017871" y="3998350"/>
            <a:ext cx="2882226" cy="10910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Merge Area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A199859-975D-1468-7C91-204D11844F59}"/>
              </a:ext>
            </a:extLst>
          </p:cNvPr>
          <p:cNvSpPr/>
          <p:nvPr/>
        </p:nvSpPr>
        <p:spPr>
          <a:xfrm rot="20856804">
            <a:off x="840209" y="4997843"/>
            <a:ext cx="3565424" cy="9839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Entry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Ramp</a:t>
            </a:r>
          </a:p>
        </p:txBody>
      </p:sp>
      <p:pic>
        <p:nvPicPr>
          <p:cNvPr id="61" name="Picture 59">
            <a:extLst>
              <a:ext uri="{FF2B5EF4-FFF2-40B4-BE49-F238E27FC236}">
                <a16:creationId xmlns:a16="http://schemas.microsoft.com/office/drawing/2014/main" id="{40943065-2B82-47B0-715C-83F181CA2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59546" y="1678203"/>
            <a:ext cx="1188720" cy="52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59">
            <a:extLst>
              <a:ext uri="{FF2B5EF4-FFF2-40B4-BE49-F238E27FC236}">
                <a16:creationId xmlns:a16="http://schemas.microsoft.com/office/drawing/2014/main" id="{0ECEED6C-6F20-4575-7F6F-9CCD06A2F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6179" y="3749891"/>
            <a:ext cx="12811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3">
            <a:extLst>
              <a:ext uri="{FF2B5EF4-FFF2-40B4-BE49-F238E27FC236}">
                <a16:creationId xmlns:a16="http://schemas.microsoft.com/office/drawing/2014/main" id="{E3F7AC66-DC03-7262-4024-AB615ABB9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027" y="2676711"/>
            <a:ext cx="1280160" cy="67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2D19698-5C82-8329-C58B-F92BCD85D5D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6419">
            <a:off x="2526119" y="2312081"/>
            <a:ext cx="1485696" cy="13716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79D6181-4C4F-9FDE-F503-06A33AB0788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8724" y="1071079"/>
            <a:ext cx="747227" cy="164592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948EBC5-E868-8DA8-40CA-8F3B185DCA9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0610" y="2692885"/>
            <a:ext cx="80724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54608"/>
      </p:ext>
    </p:extLst>
  </p:cSld>
  <p:clrMapOvr>
    <a:masterClrMapping/>
  </p:clrMapOvr>
</p:sld>
</file>

<file path=ppt/theme/theme1.xml><?xml version="1.0" encoding="utf-8"?>
<a:theme xmlns:a="http://schemas.openxmlformats.org/drawingml/2006/main" name="WOU TSE template">
  <a:themeElements>
    <a:clrScheme name="Custom 1">
      <a:dk1>
        <a:srgbClr val="000000"/>
      </a:dk1>
      <a:lt1>
        <a:srgbClr val="FFFFFF"/>
      </a:lt1>
      <a:dk2>
        <a:srgbClr val="B23237"/>
      </a:dk2>
      <a:lt2>
        <a:srgbClr val="D8203E"/>
      </a:lt2>
      <a:accent1>
        <a:srgbClr val="281D37"/>
      </a:accent1>
      <a:accent2>
        <a:srgbClr val="00619F"/>
      </a:accent2>
      <a:accent3>
        <a:srgbClr val="B1B9C1"/>
      </a:accent3>
      <a:accent4>
        <a:srgbClr val="D8203E"/>
      </a:accent4>
      <a:accent5>
        <a:srgbClr val="B23237"/>
      </a:accent5>
      <a:accent6>
        <a:srgbClr val="B1B9C1"/>
      </a:accent6>
      <a:hlink>
        <a:srgbClr val="00619F"/>
      </a:hlink>
      <a:folHlink>
        <a:srgbClr val="B1B9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WOU TSE template</Template>
  <TotalTime>5185</TotalTime>
  <Words>694</Words>
  <Application>Microsoft Office PowerPoint</Application>
  <PresentationFormat>Widescreen</PresentationFormat>
  <Paragraphs>100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Lato</vt:lpstr>
      <vt:lpstr>Times New Roman</vt:lpstr>
      <vt:lpstr>WOU TSE template</vt:lpstr>
      <vt:lpstr>Limited Access Highway (Freeway) </vt:lpstr>
      <vt:lpstr>Freeways </vt:lpstr>
      <vt:lpstr>Guide Signs</vt:lpstr>
      <vt:lpstr>Different from city driving</vt:lpstr>
      <vt:lpstr>Entrance Ramps with Lights</vt:lpstr>
      <vt:lpstr>Entrance Ramps with Lights</vt:lpstr>
      <vt:lpstr>Signs Give Us Information</vt:lpstr>
      <vt:lpstr>Signs Help Us Prepare</vt:lpstr>
      <vt:lpstr>Entering</vt:lpstr>
      <vt:lpstr>Acceleration/Deceleration Lane</vt:lpstr>
      <vt:lpstr>Entering the Freeway- Video Link</vt:lpstr>
      <vt:lpstr>Lane Use</vt:lpstr>
      <vt:lpstr>Pavement Markings</vt:lpstr>
      <vt:lpstr>Exiting</vt:lpstr>
      <vt:lpstr>PowerPoint Presentation</vt:lpstr>
      <vt:lpstr>Exiting the Freeway- Video Link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Sharon Rothacker</dc:creator>
  <cp:lastModifiedBy>Megan McDermeit</cp:lastModifiedBy>
  <cp:revision>56</cp:revision>
  <dcterms:created xsi:type="dcterms:W3CDTF">2022-01-07T01:57:10Z</dcterms:created>
  <dcterms:modified xsi:type="dcterms:W3CDTF">2024-11-13T16:55:27Z</dcterms:modified>
</cp:coreProperties>
</file>