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62" r:id="rId2"/>
    <p:sldId id="303" r:id="rId3"/>
    <p:sldId id="304" r:id="rId4"/>
    <p:sldId id="267" r:id="rId5"/>
    <p:sldId id="261" r:id="rId6"/>
    <p:sldId id="269" r:id="rId7"/>
    <p:sldId id="266" r:id="rId8"/>
    <p:sldId id="287" r:id="rId9"/>
    <p:sldId id="295" r:id="rId10"/>
    <p:sldId id="296" r:id="rId11"/>
    <p:sldId id="294" r:id="rId12"/>
    <p:sldId id="297" r:id="rId13"/>
    <p:sldId id="298" r:id="rId14"/>
    <p:sldId id="300" r:id="rId15"/>
    <p:sldId id="305" r:id="rId16"/>
    <p:sldId id="306" r:id="rId17"/>
    <p:sldId id="29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on Rothacker" initials="SR" lastIdx="1" clrIdx="0">
    <p:extLst>
      <p:ext uri="{19B8F6BF-5375-455C-9EA6-DF929625EA0E}">
        <p15:presenceInfo xmlns:p15="http://schemas.microsoft.com/office/powerpoint/2012/main" userId="c33f9fc2d8e2982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27" autoAdjust="0"/>
    <p:restoredTop sz="73009" autoAdjust="0"/>
  </p:normalViewPr>
  <p:slideViewPr>
    <p:cSldViewPr snapToGrid="0">
      <p:cViewPr varScale="1">
        <p:scale>
          <a:sx n="81" d="100"/>
          <a:sy n="81" d="100"/>
        </p:scale>
        <p:origin x="1518"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29F3B-0A7F-4443-8E38-A4CA45CAE558}"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02E38E-2924-4C85-94AA-29E5F9BC40C5}" type="slidenum">
              <a:rPr lang="en-US" smtClean="0"/>
              <a:t>‹#›</a:t>
            </a:fld>
            <a:endParaRPr lang="en-US"/>
          </a:p>
        </p:txBody>
      </p:sp>
    </p:spTree>
    <p:extLst>
      <p:ext uri="{BB962C8B-B14F-4D97-AF65-F5344CB8AC3E}">
        <p14:creationId xmlns:p14="http://schemas.microsoft.com/office/powerpoint/2010/main" val="2177564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olis.leg.state.or.us/liz/2019R1/Measures/Overview/SB998"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1</a:t>
            </a:fld>
            <a:endParaRPr lang="en-US"/>
          </a:p>
        </p:txBody>
      </p:sp>
    </p:spTree>
    <p:extLst>
      <p:ext uri="{BB962C8B-B14F-4D97-AF65-F5344CB8AC3E}">
        <p14:creationId xmlns:p14="http://schemas.microsoft.com/office/powerpoint/2010/main" val="971501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Credit: National Association of City Transportation Officials</a:t>
            </a:r>
          </a:p>
          <a:p>
            <a:r>
              <a:rPr lang="en-US" dirty="0"/>
              <a:t>https://nacto.org/</a:t>
            </a:r>
          </a:p>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10</a:t>
            </a:fld>
            <a:endParaRPr lang="en-US"/>
          </a:p>
        </p:txBody>
      </p:sp>
    </p:spTree>
    <p:extLst>
      <p:ext uri="{BB962C8B-B14F-4D97-AF65-F5344CB8AC3E}">
        <p14:creationId xmlns:p14="http://schemas.microsoft.com/office/powerpoint/2010/main" val="1270598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11</a:t>
            </a:fld>
            <a:endParaRPr lang="en-US"/>
          </a:p>
        </p:txBody>
      </p:sp>
    </p:spTree>
    <p:extLst>
      <p:ext uri="{BB962C8B-B14F-4D97-AF65-F5344CB8AC3E}">
        <p14:creationId xmlns:p14="http://schemas.microsoft.com/office/powerpoint/2010/main" val="2612768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Credit: National Association of City Transportation Officials</a:t>
            </a:r>
          </a:p>
          <a:p>
            <a:r>
              <a:rPr lang="en-US" dirty="0"/>
              <a:t>https://nacto.org/</a:t>
            </a:r>
          </a:p>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12</a:t>
            </a:fld>
            <a:endParaRPr lang="en-US"/>
          </a:p>
        </p:txBody>
      </p:sp>
    </p:spTree>
    <p:extLst>
      <p:ext uri="{BB962C8B-B14F-4D97-AF65-F5344CB8AC3E}">
        <p14:creationId xmlns:p14="http://schemas.microsoft.com/office/powerpoint/2010/main" val="2822145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Credit: National Association of City Transportation Officials</a:t>
            </a:r>
          </a:p>
          <a:p>
            <a:r>
              <a:rPr lang="en-US" dirty="0"/>
              <a:t>https://nacto.org/</a:t>
            </a:r>
          </a:p>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13</a:t>
            </a:fld>
            <a:endParaRPr lang="en-US"/>
          </a:p>
        </p:txBody>
      </p:sp>
    </p:spTree>
    <p:extLst>
      <p:ext uri="{BB962C8B-B14F-4D97-AF65-F5344CB8AC3E}">
        <p14:creationId xmlns:p14="http://schemas.microsoft.com/office/powerpoint/2010/main" val="985576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Credit: National Association of City Transportation Officials</a:t>
            </a:r>
          </a:p>
          <a:p>
            <a:r>
              <a:rPr lang="en-US" dirty="0"/>
              <a:t>https://nacto.org/</a:t>
            </a:r>
          </a:p>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14</a:t>
            </a:fld>
            <a:endParaRPr lang="en-US"/>
          </a:p>
        </p:txBody>
      </p:sp>
    </p:spTree>
    <p:extLst>
      <p:ext uri="{BB962C8B-B14F-4D97-AF65-F5344CB8AC3E}">
        <p14:creationId xmlns:p14="http://schemas.microsoft.com/office/powerpoint/2010/main" val="4274541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02E38E-2924-4C85-94AA-29E5F9BC40C5}" type="slidenum">
              <a:rPr lang="en-US" smtClean="0"/>
              <a:t>15</a:t>
            </a:fld>
            <a:endParaRPr lang="en-US"/>
          </a:p>
        </p:txBody>
      </p:sp>
    </p:spTree>
    <p:extLst>
      <p:ext uri="{BB962C8B-B14F-4D97-AF65-F5344CB8AC3E}">
        <p14:creationId xmlns:p14="http://schemas.microsoft.com/office/powerpoint/2010/main" val="141510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333333"/>
                </a:solidFill>
                <a:effectLst/>
                <a:latin typeface="Helvetica Neue"/>
              </a:rPr>
              <a:t>Oregon Stop as Yield Law (AKA “Idaho Stop”) </a:t>
            </a:r>
            <a:r>
              <a:rPr lang="en-US" b="0" i="0" u="none" strike="noStrike" dirty="0">
                <a:solidFill>
                  <a:srgbClr val="3344DD"/>
                </a:solidFill>
                <a:effectLst/>
                <a:latin typeface="Helvetica Neue"/>
                <a:hlinkClick r:id="rId3"/>
              </a:rPr>
              <a:t>Senate Bill 998</a:t>
            </a:r>
            <a:r>
              <a:rPr lang="en-US" b="0" i="0" dirty="0">
                <a:solidFill>
                  <a:srgbClr val="333333"/>
                </a:solidFill>
                <a:effectLst/>
                <a:latin typeface="Helvetica Neue"/>
              </a:rPr>
              <a:t>, passed in June 2019, allows people riding bicycles in Oregon to treat stop signs and flashing red signals as yield signs beginning January 1, 2020 (ORS 811.260 and ORS 811.265 ORS 814.414, ORS 814.416). ODOT has developed educational materials for this legal change. Please access digital materials below. To order free printed brochures and rack cards to help educate the public on the Stop as Yield Law</a:t>
            </a:r>
          </a:p>
          <a:p>
            <a:endParaRPr lang="en-US" b="0" i="0" dirty="0">
              <a:solidFill>
                <a:srgbClr val="333333"/>
              </a:solidFill>
              <a:effectLst/>
              <a:latin typeface="Helvetica Neue"/>
            </a:endParaRPr>
          </a:p>
        </p:txBody>
      </p:sp>
      <p:sp>
        <p:nvSpPr>
          <p:cNvPr id="4" name="Slide Number Placeholder 3"/>
          <p:cNvSpPr>
            <a:spLocks noGrp="1"/>
          </p:cNvSpPr>
          <p:nvPr>
            <p:ph type="sldNum" sz="quarter" idx="5"/>
          </p:nvPr>
        </p:nvSpPr>
        <p:spPr/>
        <p:txBody>
          <a:bodyPr/>
          <a:lstStyle/>
          <a:p>
            <a:fld id="{1502E38E-2924-4C85-94AA-29E5F9BC40C5}" type="slidenum">
              <a:rPr lang="en-US" smtClean="0"/>
              <a:t>17</a:t>
            </a:fld>
            <a:endParaRPr lang="en-US"/>
          </a:p>
        </p:txBody>
      </p:sp>
    </p:spTree>
    <p:extLst>
      <p:ext uri="{BB962C8B-B14F-4D97-AF65-F5344CB8AC3E}">
        <p14:creationId xmlns:p14="http://schemas.microsoft.com/office/powerpoint/2010/main" val="817337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dirty="0">
                <a:solidFill>
                  <a:srgbClr val="3F3250"/>
                </a:solidFill>
                <a:effectLst/>
                <a:latin typeface="Arial" panose="020B0604020202020204" pitchFamily="34" charset="0"/>
                <a:cs typeface="Arial" panose="020B0604020202020204" pitchFamily="34" charset="0"/>
              </a:rPr>
              <a:t>ORS 801.150 </a:t>
            </a:r>
            <a:r>
              <a:rPr lang="en-US" sz="1000" dirty="0">
                <a:latin typeface="Arial" panose="020B0604020202020204" pitchFamily="34" charset="0"/>
                <a:cs typeface="Arial" panose="020B0604020202020204" pitchFamily="34" charset="0"/>
              </a:rPr>
              <a:t>“Bicycle” means a vehicle that:</a:t>
            </a:r>
            <a:r>
              <a:rPr lang="en-US" sz="1000" b="1" dirty="0">
                <a:solidFill>
                  <a:srgbClr val="3F3250"/>
                </a:solidFill>
                <a:effectLst/>
                <a:latin typeface="Arial" panose="020B0604020202020204" pitchFamily="34" charset="0"/>
                <a:cs typeface="Arial" panose="020B0604020202020204" pitchFamily="34" charset="0"/>
              </a:rPr>
              <a:t>(1)</a:t>
            </a:r>
          </a:p>
          <a:p>
            <a:r>
              <a:rPr lang="en-US" sz="1000" dirty="0">
                <a:latin typeface="Arial" panose="020B0604020202020204" pitchFamily="34" charset="0"/>
                <a:cs typeface="Arial" panose="020B0604020202020204" pitchFamily="34" charset="0"/>
              </a:rPr>
              <a:t>Is designed to be operated on the ground on wheels;</a:t>
            </a:r>
            <a:r>
              <a:rPr lang="en-US" sz="1000" b="1" dirty="0">
                <a:solidFill>
                  <a:srgbClr val="3F3250"/>
                </a:solidFill>
                <a:effectLst/>
                <a:latin typeface="Arial" panose="020B0604020202020204" pitchFamily="34" charset="0"/>
                <a:cs typeface="Arial" panose="020B0604020202020204" pitchFamily="34" charset="0"/>
              </a:rPr>
              <a:t>(2)</a:t>
            </a:r>
          </a:p>
          <a:p>
            <a:r>
              <a:rPr lang="en-US" sz="1000" dirty="0">
                <a:latin typeface="Arial" panose="020B0604020202020204" pitchFamily="34" charset="0"/>
                <a:cs typeface="Arial" panose="020B0604020202020204" pitchFamily="34" charset="0"/>
              </a:rPr>
              <a:t>Has a seat or saddle for use of the rider;</a:t>
            </a:r>
            <a:r>
              <a:rPr lang="en-US" sz="1000" b="1" dirty="0">
                <a:solidFill>
                  <a:srgbClr val="3F3250"/>
                </a:solidFill>
                <a:effectLst/>
                <a:latin typeface="Arial" panose="020B0604020202020204" pitchFamily="34" charset="0"/>
                <a:cs typeface="Arial" panose="020B0604020202020204" pitchFamily="34" charset="0"/>
              </a:rPr>
              <a:t>(3)</a:t>
            </a:r>
          </a:p>
          <a:p>
            <a:r>
              <a:rPr lang="en-US" sz="1000" dirty="0">
                <a:latin typeface="Arial" panose="020B0604020202020204" pitchFamily="34" charset="0"/>
                <a:cs typeface="Arial" panose="020B0604020202020204" pitchFamily="34" charset="0"/>
              </a:rPr>
              <a:t>Is designed to travel with not more than three wheels in contact with the ground;</a:t>
            </a:r>
            <a:r>
              <a:rPr lang="en-US" sz="1000" b="1" dirty="0">
                <a:solidFill>
                  <a:srgbClr val="3F3250"/>
                </a:solidFill>
                <a:effectLst/>
                <a:latin typeface="Arial" panose="020B0604020202020204" pitchFamily="34" charset="0"/>
                <a:cs typeface="Arial" panose="020B0604020202020204" pitchFamily="34" charset="0"/>
              </a:rPr>
              <a:t>(4)</a:t>
            </a:r>
          </a:p>
          <a:p>
            <a:r>
              <a:rPr lang="en-US" sz="1000" dirty="0">
                <a:latin typeface="Arial" panose="020B0604020202020204" pitchFamily="34" charset="0"/>
                <a:cs typeface="Arial" panose="020B0604020202020204" pitchFamily="34" charset="0"/>
              </a:rPr>
              <a:t>Is propelled exclusively by human power; </a:t>
            </a:r>
            <a:r>
              <a:rPr lang="en-US" sz="1000" dirty="0">
                <a:effectLst/>
                <a:latin typeface="Arial" panose="020B0604020202020204" pitchFamily="34" charset="0"/>
                <a:cs typeface="Arial" panose="020B0604020202020204" pitchFamily="34" charset="0"/>
              </a:rPr>
              <a:t>and</a:t>
            </a:r>
            <a:r>
              <a:rPr lang="en-US" sz="1000" b="1" dirty="0">
                <a:solidFill>
                  <a:srgbClr val="3F3250"/>
                </a:solidFill>
                <a:effectLst/>
                <a:latin typeface="Arial" panose="020B0604020202020204" pitchFamily="34" charset="0"/>
                <a:cs typeface="Arial" panose="020B0604020202020204" pitchFamily="34" charset="0"/>
              </a:rPr>
              <a:t>(5)</a:t>
            </a:r>
          </a:p>
          <a:p>
            <a:r>
              <a:rPr lang="en-US" sz="1000" dirty="0">
                <a:latin typeface="Arial" panose="020B0604020202020204" pitchFamily="34" charset="0"/>
                <a:cs typeface="Arial" panose="020B0604020202020204" pitchFamily="34" charset="0"/>
              </a:rPr>
              <a:t>Has every wheel more than 14 inches in diameter or two tandem wheels either of which is more than 14 inches in diameter. [1983 c.338 §22]</a:t>
            </a:r>
          </a:p>
        </p:txBody>
      </p:sp>
      <p:sp>
        <p:nvSpPr>
          <p:cNvPr id="4" name="Slide Number Placeholder 3"/>
          <p:cNvSpPr>
            <a:spLocks noGrp="1"/>
          </p:cNvSpPr>
          <p:nvPr>
            <p:ph type="sldNum" sz="quarter" idx="5"/>
          </p:nvPr>
        </p:nvSpPr>
        <p:spPr/>
        <p:txBody>
          <a:bodyPr/>
          <a:lstStyle/>
          <a:p>
            <a:fld id="{1502E38E-2924-4C85-94AA-29E5F9BC40C5}" type="slidenum">
              <a:rPr lang="en-US" smtClean="0"/>
              <a:t>2</a:t>
            </a:fld>
            <a:endParaRPr lang="en-US"/>
          </a:p>
        </p:txBody>
      </p:sp>
    </p:spTree>
    <p:extLst>
      <p:ext uri="{BB962C8B-B14F-4D97-AF65-F5344CB8AC3E}">
        <p14:creationId xmlns:p14="http://schemas.microsoft.com/office/powerpoint/2010/main" val="2110343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https://www.nhtsa.gov/road-safety/bicycle-safety</a:t>
            </a:r>
          </a:p>
          <a:p>
            <a:pPr rtl="0" latinLnBrk="0"/>
            <a:r>
              <a:rPr lang="en-US" sz="1200" b="1" i="0" kern="1200" dirty="0">
                <a:solidFill>
                  <a:schemeClr val="tx1"/>
                </a:solidFill>
                <a:effectLst/>
                <a:latin typeface="+mn-lt"/>
                <a:ea typeface="+mn-ea"/>
                <a:cs typeface="+mn-cs"/>
              </a:rPr>
              <a:t>Cyclist deaths occurred most often between 6 p.m. and 9 p.m.</a:t>
            </a:r>
            <a:endParaRPr lang="en-US" sz="1200" b="0" i="0" kern="1200" dirty="0">
              <a:solidFill>
                <a:schemeClr val="tx1"/>
              </a:solidFill>
              <a:effectLst/>
              <a:latin typeface="+mn-lt"/>
              <a:ea typeface="+mn-ea"/>
              <a:cs typeface="+mn-cs"/>
            </a:endParaRPr>
          </a:p>
          <a:p>
            <a:pPr rtl="0" latinLnBrk="0"/>
            <a:r>
              <a:rPr lang="en-US" sz="1200" b="1" i="0" kern="1200" dirty="0">
                <a:solidFill>
                  <a:schemeClr val="tx1"/>
                </a:solidFill>
                <a:effectLst/>
                <a:latin typeface="+mn-lt"/>
                <a:ea typeface="+mn-ea"/>
                <a:cs typeface="+mn-cs"/>
              </a:rPr>
              <a:t>Most often in urban areas (79%) compared to rural areas (21%)</a:t>
            </a:r>
            <a:endParaRPr lang="en-US" sz="1200" b="0" i="0" kern="1200" dirty="0">
              <a:solidFill>
                <a:schemeClr val="tx1"/>
              </a:solidFill>
              <a:effectLst/>
              <a:latin typeface="+mn-lt"/>
              <a:ea typeface="+mn-ea"/>
              <a:cs typeface="+mn-cs"/>
            </a:endParaRPr>
          </a:p>
          <a:p>
            <a:pPr rtl="0" latinLnBrk="0"/>
            <a:r>
              <a:rPr lang="en-US" sz="1200" b="1" i="0" kern="1200" dirty="0">
                <a:solidFill>
                  <a:schemeClr val="tx1"/>
                </a:solidFill>
                <a:effectLst/>
                <a:latin typeface="+mn-lt"/>
                <a:ea typeface="+mn-ea"/>
                <a:cs typeface="+mn-cs"/>
              </a:rPr>
              <a:t>Deaths were 6 times higher for males than females</a:t>
            </a:r>
            <a:endParaRPr lang="en-US" sz="1200" b="0" i="0" kern="1200" dirty="0">
              <a:solidFill>
                <a:schemeClr val="tx1"/>
              </a:solidFill>
              <a:effectLst/>
              <a:latin typeface="+mn-lt"/>
              <a:ea typeface="+mn-ea"/>
              <a:cs typeface="+mn-cs"/>
            </a:endParaRPr>
          </a:p>
          <a:p>
            <a:r>
              <a:rPr lang="en-US" sz="1200" b="1" i="0" kern="1200">
                <a:solidFill>
                  <a:schemeClr val="tx1"/>
                </a:solidFill>
                <a:effectLst/>
                <a:latin typeface="+mn-lt"/>
                <a:ea typeface="+mn-ea"/>
                <a:cs typeface="+mn-cs"/>
              </a:rPr>
              <a:t>One in four fatal bike crashes in 2023 involved a bicyclist who had been drinking alcohol.</a:t>
            </a:r>
            <a:endParaRPr lang="en-US" sz="1200" b="0" i="0" kern="120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3</a:t>
            </a:fld>
            <a:endParaRPr lang="en-US"/>
          </a:p>
        </p:txBody>
      </p:sp>
    </p:spTree>
    <p:extLst>
      <p:ext uri="{BB962C8B-B14F-4D97-AF65-F5344CB8AC3E}">
        <p14:creationId xmlns:p14="http://schemas.microsoft.com/office/powerpoint/2010/main" val="122292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4</a:t>
            </a:fld>
            <a:endParaRPr lang="en-US"/>
          </a:p>
        </p:txBody>
      </p:sp>
    </p:spTree>
    <p:extLst>
      <p:ext uri="{BB962C8B-B14F-4D97-AF65-F5344CB8AC3E}">
        <p14:creationId xmlns:p14="http://schemas.microsoft.com/office/powerpoint/2010/main" val="1250583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5</a:t>
            </a:fld>
            <a:endParaRPr lang="en-US"/>
          </a:p>
        </p:txBody>
      </p:sp>
    </p:spTree>
    <p:extLst>
      <p:ext uri="{BB962C8B-B14F-4D97-AF65-F5344CB8AC3E}">
        <p14:creationId xmlns:p14="http://schemas.microsoft.com/office/powerpoint/2010/main" val="2925733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Credit: National Association of City Transportation Officials</a:t>
            </a:r>
          </a:p>
          <a:p>
            <a:r>
              <a:rPr lang="en-US" dirty="0"/>
              <a:t>https://nacto.org/</a:t>
            </a:r>
          </a:p>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6</a:t>
            </a:fld>
            <a:endParaRPr lang="en-US"/>
          </a:p>
        </p:txBody>
      </p:sp>
    </p:spTree>
    <p:extLst>
      <p:ext uri="{BB962C8B-B14F-4D97-AF65-F5344CB8AC3E}">
        <p14:creationId xmlns:p14="http://schemas.microsoft.com/office/powerpoint/2010/main" val="1532713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7</a:t>
            </a:fld>
            <a:endParaRPr lang="en-US"/>
          </a:p>
        </p:txBody>
      </p:sp>
    </p:spTree>
    <p:extLst>
      <p:ext uri="{BB962C8B-B14F-4D97-AF65-F5344CB8AC3E}">
        <p14:creationId xmlns:p14="http://schemas.microsoft.com/office/powerpoint/2010/main" val="2071864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ea typeface="Calibri" panose="020F0502020204030204" pitchFamily="34" charset="0"/>
              </a:rPr>
              <a:t>The bike box helps prevent collisions between motorists and bicycles at intersections. It is typically a painted box on the road with a white bicycle symbol inside. Bicycle lanes approaching and leaving the box may also be painted.</a:t>
            </a:r>
          </a:p>
          <a:p>
            <a:endParaRPr lang="en-US" sz="180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Credit: National Association of City Transportation Officials</a:t>
            </a:r>
          </a:p>
          <a:p>
            <a:r>
              <a:rPr lang="en-US" dirty="0"/>
              <a:t>https://nacto.org/</a:t>
            </a:r>
          </a:p>
        </p:txBody>
      </p:sp>
      <p:sp>
        <p:nvSpPr>
          <p:cNvPr id="4" name="Slide Number Placeholder 3"/>
          <p:cNvSpPr>
            <a:spLocks noGrp="1"/>
          </p:cNvSpPr>
          <p:nvPr>
            <p:ph type="sldNum" sz="quarter" idx="5"/>
          </p:nvPr>
        </p:nvSpPr>
        <p:spPr/>
        <p:txBody>
          <a:bodyPr/>
          <a:lstStyle/>
          <a:p>
            <a:fld id="{1502E38E-2924-4C85-94AA-29E5F9BC40C5}" type="slidenum">
              <a:rPr lang="en-US" smtClean="0"/>
              <a:t>8</a:t>
            </a:fld>
            <a:endParaRPr lang="en-US"/>
          </a:p>
        </p:txBody>
      </p:sp>
    </p:spTree>
    <p:extLst>
      <p:ext uri="{BB962C8B-B14F-4D97-AF65-F5344CB8AC3E}">
        <p14:creationId xmlns:p14="http://schemas.microsoft.com/office/powerpoint/2010/main" val="579055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Credit: National Association of City Transportation Officials</a:t>
            </a:r>
          </a:p>
          <a:p>
            <a:r>
              <a:rPr lang="en-US" dirty="0"/>
              <a:t>https://nacto.org/</a:t>
            </a:r>
          </a:p>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9</a:t>
            </a:fld>
            <a:endParaRPr lang="en-US"/>
          </a:p>
        </p:txBody>
      </p:sp>
    </p:spTree>
    <p:extLst>
      <p:ext uri="{BB962C8B-B14F-4D97-AF65-F5344CB8AC3E}">
        <p14:creationId xmlns:p14="http://schemas.microsoft.com/office/powerpoint/2010/main" val="6058642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9409-24AC-2A41-805F-169049BA4F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CD3590B-CAD5-2447-99D1-FC9AB866AF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4B026D1D-EBBF-BC49-B601-35E2863982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1895050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92BD9-5BC0-9D4B-8EBA-547067794D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A04AF-8FE6-8D46-8B46-28302A566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590A258-A7C9-414F-BE5E-9100359F18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3482730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Lesson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AFFA-D374-1044-A228-4B5D16D55A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DE829F2-FFDC-EE45-82D3-FC9F783E1D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EF4276D1-E096-F646-931E-34ACF3C4C8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1949402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46C9D-F948-9140-A579-DA37CBAC4E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15A6B4-733F-014B-A4D4-EB096F4585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8D05B9-42CA-9A4F-A64D-7889BA7996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B7FE4DB-D25E-8B4E-AD0F-6EB0B349F5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1802292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3F36F-A5BD-1A48-AEA1-B565256BF9D6}"/>
              </a:ext>
            </a:extLst>
          </p:cNvPr>
          <p:cNvSpPr>
            <a:spLocks noGrp="1"/>
          </p:cNvSpPr>
          <p:nvPr>
            <p:ph type="title"/>
          </p:nvPr>
        </p:nvSpPr>
        <p:spPr>
          <a:xfrm>
            <a:off x="839788" y="866776"/>
            <a:ext cx="10515600" cy="8239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264C56-F954-624C-8B30-75140C7A8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0A1DA1-385D-1340-B4E3-B21FE9EA67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424F5F-5960-784C-B0A9-A9F2BA20F1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B645D0-C4F4-C246-88FC-9F50EE5D3B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0CBDEBE4-F25E-FB49-A696-F162A5FB53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3468289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A444-58D9-0744-A533-0F8C9FD98970}"/>
              </a:ext>
            </a:extLst>
          </p:cNvPr>
          <p:cNvSpPr>
            <a:spLocks noGrp="1"/>
          </p:cNvSpPr>
          <p:nvPr>
            <p:ph type="title"/>
          </p:nvPr>
        </p:nvSpPr>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BDC9D05D-38A2-0A40-92CA-D3A7A106F9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2374290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A444-58D9-0744-A533-0F8C9FD98970}"/>
              </a:ext>
            </a:extLst>
          </p:cNvPr>
          <p:cNvSpPr>
            <a:spLocks noGrp="1"/>
          </p:cNvSpPr>
          <p:nvPr>
            <p:ph type="title" hasCustomPrompt="1"/>
          </p:nvPr>
        </p:nvSpPr>
        <p:spPr/>
        <p:txBody>
          <a:bodyPr/>
          <a:lstStyle/>
          <a:p>
            <a:r>
              <a:rPr lang="en-US" dirty="0"/>
              <a:t>Learning Objectives</a:t>
            </a:r>
          </a:p>
        </p:txBody>
      </p:sp>
      <p:pic>
        <p:nvPicPr>
          <p:cNvPr id="6" name="Picture 5">
            <a:extLst>
              <a:ext uri="{FF2B5EF4-FFF2-40B4-BE49-F238E27FC236}">
                <a16:creationId xmlns:a16="http://schemas.microsoft.com/office/drawing/2014/main" id="{BDC9D05D-38A2-0A40-92CA-D3A7A106F9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3092798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A444-58D9-0744-A533-0F8C9FD98970}"/>
              </a:ext>
            </a:extLst>
          </p:cNvPr>
          <p:cNvSpPr>
            <a:spLocks noGrp="1"/>
          </p:cNvSpPr>
          <p:nvPr>
            <p:ph type="title" hasCustomPrompt="1"/>
          </p:nvPr>
        </p:nvSpPr>
        <p:spPr>
          <a:xfrm>
            <a:off x="740664" y="871760"/>
            <a:ext cx="10515600" cy="368300"/>
          </a:xfrm>
        </p:spPr>
        <p:txBody>
          <a:bodyPr>
            <a:normAutofit/>
          </a:bodyPr>
          <a:lstStyle>
            <a:lvl1pPr>
              <a:defRPr sz="3200"/>
            </a:lvl1pPr>
          </a:lstStyle>
          <a:p>
            <a:r>
              <a:rPr lang="en-US" dirty="0"/>
              <a:t>Activity</a:t>
            </a:r>
          </a:p>
        </p:txBody>
      </p:sp>
      <p:pic>
        <p:nvPicPr>
          <p:cNvPr id="6" name="Picture 5">
            <a:extLst>
              <a:ext uri="{FF2B5EF4-FFF2-40B4-BE49-F238E27FC236}">
                <a16:creationId xmlns:a16="http://schemas.microsoft.com/office/drawing/2014/main" id="{BDC9D05D-38A2-0A40-92CA-D3A7A106F9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
        <p:nvSpPr>
          <p:cNvPr id="4" name="Title 1">
            <a:extLst>
              <a:ext uri="{FF2B5EF4-FFF2-40B4-BE49-F238E27FC236}">
                <a16:creationId xmlns:a16="http://schemas.microsoft.com/office/drawing/2014/main" id="{7CFC2D37-18F6-9441-A812-A3AA6F4E60EB}"/>
              </a:ext>
            </a:extLst>
          </p:cNvPr>
          <p:cNvSpPr txBox="1">
            <a:spLocks/>
          </p:cNvSpPr>
          <p:nvPr/>
        </p:nvSpPr>
        <p:spPr>
          <a:xfrm>
            <a:off x="740664" y="1240060"/>
            <a:ext cx="10515600" cy="46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en-US" sz="2400" dirty="0">
                <a:solidFill>
                  <a:schemeClr val="bg1">
                    <a:lumMod val="50000"/>
                  </a:schemeClr>
                </a:solidFill>
              </a:rPr>
              <a:t>Click to edit Master title style</a:t>
            </a:r>
          </a:p>
        </p:txBody>
      </p:sp>
    </p:spTree>
    <p:extLst>
      <p:ext uri="{BB962C8B-B14F-4D97-AF65-F5344CB8AC3E}">
        <p14:creationId xmlns:p14="http://schemas.microsoft.com/office/powerpoint/2010/main" val="2251902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47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7ACC4C-196E-BC4C-B3C3-4EE07E299D00}"/>
              </a:ext>
            </a:extLst>
          </p:cNvPr>
          <p:cNvSpPr>
            <a:spLocks noGrp="1"/>
          </p:cNvSpPr>
          <p:nvPr>
            <p:ph type="title"/>
          </p:nvPr>
        </p:nvSpPr>
        <p:spPr>
          <a:xfrm>
            <a:off x="740664" y="871759"/>
            <a:ext cx="10515600" cy="81073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AD9BCBF-7217-124E-858F-0B6055D3F1C2}"/>
              </a:ext>
            </a:extLst>
          </p:cNvPr>
          <p:cNvSpPr>
            <a:spLocks noGrp="1"/>
          </p:cNvSpPr>
          <p:nvPr>
            <p:ph type="body" idx="1"/>
          </p:nvPr>
        </p:nvSpPr>
        <p:spPr>
          <a:xfrm>
            <a:off x="740664" y="1962913"/>
            <a:ext cx="10515600" cy="43647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4837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b="1" i="0"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vimeo.com/manage/videos/682952200" TargetMode="Externa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hyperlink" Target="https://vimeo.com/682953076"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85C7B7-0F72-4AEF-A355-0129D5DC75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8516" y="775942"/>
            <a:ext cx="8674965" cy="5760720"/>
          </a:xfrm>
          <a:prstGeom prst="rect">
            <a:avLst/>
          </a:prstGeom>
        </p:spPr>
      </p:pic>
      <p:sp>
        <p:nvSpPr>
          <p:cNvPr id="2" name="Title 1">
            <a:extLst>
              <a:ext uri="{FF2B5EF4-FFF2-40B4-BE49-F238E27FC236}">
                <a16:creationId xmlns:a16="http://schemas.microsoft.com/office/drawing/2014/main" id="{7390587E-1CDE-419B-9775-15D6DAF69B94}"/>
              </a:ext>
            </a:extLst>
          </p:cNvPr>
          <p:cNvSpPr>
            <a:spLocks noGrp="1"/>
          </p:cNvSpPr>
          <p:nvPr>
            <p:ph type="title"/>
          </p:nvPr>
        </p:nvSpPr>
        <p:spPr>
          <a:xfrm>
            <a:off x="838198" y="1057289"/>
            <a:ext cx="10515600" cy="810737"/>
          </a:xfrm>
        </p:spPr>
        <p:txBody>
          <a:bodyPr>
            <a:normAutofit fontScale="90000"/>
          </a:bodyPr>
          <a:lstStyle/>
          <a:p>
            <a:pPr algn="ctr"/>
            <a:r>
              <a:rPr lang="en-US" sz="6000" dirty="0">
                <a:latin typeface="Arial" panose="020B0604020202020204" pitchFamily="34" charset="0"/>
                <a:cs typeface="Arial" panose="020B0604020202020204" pitchFamily="34" charset="0"/>
              </a:rPr>
              <a:t>Cyclists</a:t>
            </a:r>
          </a:p>
        </p:txBody>
      </p:sp>
    </p:spTree>
    <p:extLst>
      <p:ext uri="{BB962C8B-B14F-4D97-AF65-F5344CB8AC3E}">
        <p14:creationId xmlns:p14="http://schemas.microsoft.com/office/powerpoint/2010/main" val="1609394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1C5A5D4-8E88-4017-9515-7EA35BC15AFA}"/>
              </a:ext>
            </a:extLst>
          </p:cNvPr>
          <p:cNvPicPr>
            <a:picLocks noGrp="1" noChangeAspect="1"/>
          </p:cNvPicPr>
          <p:nvPr>
            <p:ph idx="1"/>
          </p:nvPr>
        </p:nvPicPr>
        <p:blipFill>
          <a:blip r:embed="rId3"/>
          <a:stretch>
            <a:fillRect/>
          </a:stretch>
        </p:blipFill>
        <p:spPr>
          <a:xfrm>
            <a:off x="1706882" y="1108652"/>
            <a:ext cx="8778236" cy="5212080"/>
          </a:xfrm>
          <a:prstGeom prst="rect">
            <a:avLst/>
          </a:prstGeom>
        </p:spPr>
      </p:pic>
    </p:spTree>
    <p:extLst>
      <p:ext uri="{BB962C8B-B14F-4D97-AF65-F5344CB8AC3E}">
        <p14:creationId xmlns:p14="http://schemas.microsoft.com/office/powerpoint/2010/main" val="680249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34B7705-DC98-42EF-82C1-1A94795ED840}"/>
              </a:ext>
            </a:extLst>
          </p:cNvPr>
          <p:cNvPicPr>
            <a:picLocks noGrp="1" noChangeAspect="1"/>
          </p:cNvPicPr>
          <p:nvPr>
            <p:ph idx="1"/>
          </p:nvPr>
        </p:nvPicPr>
        <p:blipFill>
          <a:blip r:embed="rId3"/>
          <a:stretch>
            <a:fillRect/>
          </a:stretch>
        </p:blipFill>
        <p:spPr>
          <a:xfrm>
            <a:off x="553368" y="1334673"/>
            <a:ext cx="11085263" cy="4846320"/>
          </a:xfrm>
        </p:spPr>
      </p:pic>
    </p:spTree>
    <p:extLst>
      <p:ext uri="{BB962C8B-B14F-4D97-AF65-F5344CB8AC3E}">
        <p14:creationId xmlns:p14="http://schemas.microsoft.com/office/powerpoint/2010/main" val="3009624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CC599-8A06-4D8A-8AFA-53327D1BE9ED}"/>
              </a:ext>
            </a:extLst>
          </p:cNvPr>
          <p:cNvSpPr>
            <a:spLocks noGrp="1"/>
          </p:cNvSpPr>
          <p:nvPr>
            <p:ph type="title"/>
          </p:nvPr>
        </p:nvSpPr>
        <p:spPr>
          <a:xfrm>
            <a:off x="4312853" y="752490"/>
            <a:ext cx="3566293" cy="810737"/>
          </a:xfrm>
        </p:spPr>
        <p:txBody>
          <a:bodyPr/>
          <a:lstStyle/>
          <a:p>
            <a:r>
              <a:rPr lang="en-US" dirty="0">
                <a:latin typeface="Arial" panose="020B0604020202020204" pitchFamily="34" charset="0"/>
                <a:cs typeface="Arial" panose="020B0604020202020204" pitchFamily="34" charset="0"/>
              </a:rPr>
              <a:t>Bike Lanes</a:t>
            </a:r>
          </a:p>
        </p:txBody>
      </p:sp>
      <p:pic>
        <p:nvPicPr>
          <p:cNvPr id="4" name="Content Placeholder 3">
            <a:extLst>
              <a:ext uri="{FF2B5EF4-FFF2-40B4-BE49-F238E27FC236}">
                <a16:creationId xmlns:a16="http://schemas.microsoft.com/office/drawing/2014/main" id="{A4C10908-B243-4AC8-948D-0ED59DE87105}"/>
              </a:ext>
            </a:extLst>
          </p:cNvPr>
          <p:cNvPicPr>
            <a:picLocks noGrp="1" noChangeAspect="1"/>
          </p:cNvPicPr>
          <p:nvPr>
            <p:ph idx="1"/>
          </p:nvPr>
        </p:nvPicPr>
        <p:blipFill>
          <a:blip r:embed="rId3"/>
          <a:stretch>
            <a:fillRect/>
          </a:stretch>
        </p:blipFill>
        <p:spPr>
          <a:xfrm>
            <a:off x="2014890" y="1682496"/>
            <a:ext cx="8162220" cy="4846320"/>
          </a:xfrm>
          <a:prstGeom prst="rect">
            <a:avLst/>
          </a:prstGeom>
        </p:spPr>
      </p:pic>
    </p:spTree>
    <p:extLst>
      <p:ext uri="{BB962C8B-B14F-4D97-AF65-F5344CB8AC3E}">
        <p14:creationId xmlns:p14="http://schemas.microsoft.com/office/powerpoint/2010/main" val="1757335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A352092-53BC-45F9-AB0B-04C8F920839C}"/>
              </a:ext>
            </a:extLst>
          </p:cNvPr>
          <p:cNvPicPr>
            <a:picLocks noGrp="1" noChangeAspect="1"/>
          </p:cNvPicPr>
          <p:nvPr>
            <p:ph idx="1"/>
          </p:nvPr>
        </p:nvPicPr>
        <p:blipFill>
          <a:blip r:embed="rId3"/>
          <a:stretch>
            <a:fillRect/>
          </a:stretch>
        </p:blipFill>
        <p:spPr>
          <a:xfrm>
            <a:off x="1706882" y="1160602"/>
            <a:ext cx="8778236" cy="5212080"/>
          </a:xfrm>
          <a:prstGeom prst="rect">
            <a:avLst/>
          </a:prstGeom>
        </p:spPr>
      </p:pic>
    </p:spTree>
    <p:extLst>
      <p:ext uri="{BB962C8B-B14F-4D97-AF65-F5344CB8AC3E}">
        <p14:creationId xmlns:p14="http://schemas.microsoft.com/office/powerpoint/2010/main" val="142996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A9C86C8-20F0-4D42-AAF7-215B8FF99E49}"/>
              </a:ext>
            </a:extLst>
          </p:cNvPr>
          <p:cNvPicPr>
            <a:picLocks noGrp="1" noChangeAspect="1"/>
          </p:cNvPicPr>
          <p:nvPr>
            <p:ph idx="1"/>
          </p:nvPr>
        </p:nvPicPr>
        <p:blipFill>
          <a:blip r:embed="rId3"/>
          <a:stretch>
            <a:fillRect/>
          </a:stretch>
        </p:blipFill>
        <p:spPr>
          <a:xfrm>
            <a:off x="1706882" y="1169020"/>
            <a:ext cx="8778236" cy="5212080"/>
          </a:xfrm>
          <a:prstGeom prst="rect">
            <a:avLst/>
          </a:prstGeom>
        </p:spPr>
      </p:pic>
    </p:spTree>
    <p:extLst>
      <p:ext uri="{BB962C8B-B14F-4D97-AF65-F5344CB8AC3E}">
        <p14:creationId xmlns:p14="http://schemas.microsoft.com/office/powerpoint/2010/main" val="3692932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E83C-0174-43D3-A92E-34D7870CD61E}"/>
              </a:ext>
            </a:extLst>
          </p:cNvPr>
          <p:cNvSpPr>
            <a:spLocks noGrp="1"/>
          </p:cNvSpPr>
          <p:nvPr>
            <p:ph type="title"/>
          </p:nvPr>
        </p:nvSpPr>
        <p:spPr>
          <a:xfrm>
            <a:off x="4206836" y="1044037"/>
            <a:ext cx="3778327" cy="1116067"/>
          </a:xfrm>
        </p:spPr>
        <p:txBody>
          <a:bodyPr/>
          <a:lstStyle/>
          <a:p>
            <a:r>
              <a:rPr lang="en-US" dirty="0">
                <a:latin typeface="Arial" panose="020B0604020202020204" pitchFamily="34" charset="0"/>
                <a:cs typeface="Arial" panose="020B0604020202020204" pitchFamily="34" charset="0"/>
              </a:rPr>
              <a:t>Hand Signals</a:t>
            </a:r>
          </a:p>
        </p:txBody>
      </p:sp>
      <p:pic>
        <p:nvPicPr>
          <p:cNvPr id="7" name="Content Placeholder 6">
            <a:extLst>
              <a:ext uri="{FF2B5EF4-FFF2-40B4-BE49-F238E27FC236}">
                <a16:creationId xmlns:a16="http://schemas.microsoft.com/office/drawing/2014/main" id="{476C9CCD-604C-81E2-5933-2F1043B7BAA8}"/>
              </a:ext>
            </a:extLst>
          </p:cNvPr>
          <p:cNvPicPr>
            <a:picLocks noGrp="1" noChangeAspect="1"/>
          </p:cNvPicPr>
          <p:nvPr>
            <p:ph idx="1"/>
          </p:nvPr>
        </p:nvPicPr>
        <p:blipFill>
          <a:blip r:embed="rId3"/>
          <a:stretch>
            <a:fillRect/>
          </a:stretch>
        </p:blipFill>
        <p:spPr>
          <a:xfrm>
            <a:off x="778734" y="2025354"/>
            <a:ext cx="10440857" cy="4239217"/>
          </a:xfrm>
        </p:spPr>
      </p:pic>
    </p:spTree>
    <p:extLst>
      <p:ext uri="{BB962C8B-B14F-4D97-AF65-F5344CB8AC3E}">
        <p14:creationId xmlns:p14="http://schemas.microsoft.com/office/powerpoint/2010/main" val="3558490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DCC57-85FA-8E8F-A176-C37164B8B061}"/>
              </a:ext>
            </a:extLst>
          </p:cNvPr>
          <p:cNvSpPr>
            <a:spLocks noGrp="1"/>
          </p:cNvSpPr>
          <p:nvPr>
            <p:ph type="title"/>
          </p:nvPr>
        </p:nvSpPr>
        <p:spPr>
          <a:xfrm>
            <a:off x="3567363" y="799569"/>
            <a:ext cx="5057274" cy="752505"/>
          </a:xfrm>
        </p:spPr>
        <p:txBody>
          <a:bodyPr/>
          <a:lstStyle/>
          <a:p>
            <a:r>
              <a:rPr lang="en-US" dirty="0">
                <a:latin typeface="Arial" panose="020B0604020202020204" pitchFamily="34" charset="0"/>
                <a:cs typeface="Arial" panose="020B0604020202020204" pitchFamily="34" charset="0"/>
              </a:rPr>
              <a:t>Safe Passing Law</a:t>
            </a:r>
          </a:p>
        </p:txBody>
      </p:sp>
      <p:pic>
        <p:nvPicPr>
          <p:cNvPr id="4" name="Bicyclists_and_Safe_Passing_Law (1)">
            <a:hlinkClick r:id="" action="ppaction://media"/>
            <a:extLst>
              <a:ext uri="{FF2B5EF4-FFF2-40B4-BE49-F238E27FC236}">
                <a16:creationId xmlns:a16="http://schemas.microsoft.com/office/drawing/2014/main" id="{27313D30-A012-3A20-CA5B-35FA585D204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15356" y="1552074"/>
            <a:ext cx="7761287" cy="4365625"/>
          </a:xfrm>
        </p:spPr>
      </p:pic>
      <p:sp>
        <p:nvSpPr>
          <p:cNvPr id="5" name="TextBox 4">
            <a:extLst>
              <a:ext uri="{FF2B5EF4-FFF2-40B4-BE49-F238E27FC236}">
                <a16:creationId xmlns:a16="http://schemas.microsoft.com/office/drawing/2014/main" id="{61CCCE57-190D-6E02-B76E-D091ECDD2740}"/>
              </a:ext>
            </a:extLst>
          </p:cNvPr>
          <p:cNvSpPr txBox="1"/>
          <p:nvPr/>
        </p:nvSpPr>
        <p:spPr>
          <a:xfrm>
            <a:off x="5500436" y="6208295"/>
            <a:ext cx="1191125" cy="369332"/>
          </a:xfrm>
          <a:prstGeom prst="rect">
            <a:avLst/>
          </a:prstGeom>
          <a:noFill/>
        </p:spPr>
        <p:txBody>
          <a:bodyPr wrap="square" rtlCol="0">
            <a:spAutoFit/>
          </a:bodyPr>
          <a:lstStyle/>
          <a:p>
            <a:r>
              <a:rPr lang="en-US" dirty="0">
                <a:hlinkClick r:id="rId5"/>
              </a:rPr>
              <a:t>Video Link</a:t>
            </a:r>
            <a:endParaRPr lang="en-US" dirty="0"/>
          </a:p>
        </p:txBody>
      </p:sp>
    </p:spTree>
    <p:extLst>
      <p:ext uri="{BB962C8B-B14F-4D97-AF65-F5344CB8AC3E}">
        <p14:creationId xmlns:p14="http://schemas.microsoft.com/office/powerpoint/2010/main" val="166688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90E71-7EF1-4799-948E-F4346C70977D}"/>
              </a:ext>
            </a:extLst>
          </p:cNvPr>
          <p:cNvSpPr>
            <a:spLocks noGrp="1"/>
          </p:cNvSpPr>
          <p:nvPr>
            <p:ph type="title"/>
          </p:nvPr>
        </p:nvSpPr>
        <p:spPr>
          <a:xfrm>
            <a:off x="117230" y="2907324"/>
            <a:ext cx="11465169" cy="1207476"/>
          </a:xfrm>
        </p:spPr>
        <p:txBody>
          <a:bodyPr>
            <a:normAutofit fontScale="90000"/>
          </a:bodyPr>
          <a:lstStyle/>
          <a:p>
            <a:r>
              <a:rPr lang="en-US" dirty="0">
                <a:latin typeface="Arial" panose="020B0604020202020204" pitchFamily="34" charset="0"/>
                <a:cs typeface="Arial" panose="020B0604020202020204" pitchFamily="34" charset="0"/>
              </a:rPr>
              <a:t>					Stop as Yield</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sz="2000" b="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Video Link</a:t>
            </a:r>
            <a:endParaRPr lang="en-US" b="0" dirty="0">
              <a:latin typeface="Arial" panose="020B0604020202020204" pitchFamily="34" charset="0"/>
              <a:cs typeface="Arial" panose="020B0604020202020204" pitchFamily="34" charset="0"/>
            </a:endParaRPr>
          </a:p>
        </p:txBody>
      </p:sp>
      <p:pic>
        <p:nvPicPr>
          <p:cNvPr id="6" name="Stop_as_Yield (3)">
            <a:hlinkClick r:id="" action="ppaction://media"/>
            <a:extLst>
              <a:ext uri="{FF2B5EF4-FFF2-40B4-BE49-F238E27FC236}">
                <a16:creationId xmlns:a16="http://schemas.microsoft.com/office/drawing/2014/main" id="{A89F8015-7CEE-0B56-0C3A-A53D314E6F3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06880" y="1344111"/>
            <a:ext cx="8778240" cy="4937760"/>
          </a:xfrm>
          <a:prstGeom prst="rect">
            <a:avLst/>
          </a:prstGeom>
        </p:spPr>
      </p:pic>
    </p:spTree>
    <p:extLst>
      <p:ext uri="{BB962C8B-B14F-4D97-AF65-F5344CB8AC3E}">
        <p14:creationId xmlns:p14="http://schemas.microsoft.com/office/powerpoint/2010/main" val="107952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AB5E01-0601-4FA0-B04D-5CD1D1EB3704}"/>
              </a:ext>
            </a:extLst>
          </p:cNvPr>
          <p:cNvSpPr txBox="1">
            <a:spLocks/>
          </p:cNvSpPr>
          <p:nvPr/>
        </p:nvSpPr>
        <p:spPr>
          <a:xfrm>
            <a:off x="228992" y="805077"/>
            <a:ext cx="5269681" cy="16333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D2A1AD51-84E5-4A7F-9EDA-FB46C473AE71}"/>
              </a:ext>
            </a:extLst>
          </p:cNvPr>
          <p:cNvSpPr>
            <a:spLocks noGrp="1"/>
          </p:cNvSpPr>
          <p:nvPr>
            <p:ph idx="1"/>
          </p:nvPr>
        </p:nvSpPr>
        <p:spPr>
          <a:xfrm>
            <a:off x="443148" y="1967047"/>
            <a:ext cx="5931525" cy="2923905"/>
          </a:xfrm>
        </p:spPr>
        <p:txBody>
          <a:bodyPr>
            <a:normAutofit/>
          </a:bodyPr>
          <a:lstStyle/>
          <a:p>
            <a:pPr marL="0" indent="0">
              <a:buNone/>
            </a:pPr>
            <a:r>
              <a:rPr lang="en-US" sz="4000" dirty="0">
                <a:solidFill>
                  <a:srgbClr val="5A5A5A"/>
                </a:solidFill>
                <a:latin typeface="Arial" panose="020B0604020202020204" pitchFamily="34" charset="0"/>
                <a:cs typeface="Arial" panose="020B0604020202020204" pitchFamily="34" charset="0"/>
              </a:rPr>
              <a:t>B</a:t>
            </a:r>
            <a:r>
              <a:rPr lang="en-US" sz="4000" b="0" i="0" dirty="0">
                <a:solidFill>
                  <a:srgbClr val="5A5A5A"/>
                </a:solidFill>
                <a:effectLst/>
                <a:latin typeface="Arial" panose="020B0604020202020204" pitchFamily="34" charset="0"/>
                <a:cs typeface="Arial" panose="020B0604020202020204" pitchFamily="34" charset="0"/>
              </a:rPr>
              <a:t>icycles on the roadway are vehicles with the same rights and responsibilities as motorized vehicles</a:t>
            </a:r>
            <a:endParaRPr lang="en-US" sz="4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91013" y="805077"/>
            <a:ext cx="4505841" cy="5393659"/>
          </a:xfrm>
          <a:prstGeom prst="rect">
            <a:avLst/>
          </a:prstGeom>
        </p:spPr>
      </p:pic>
    </p:spTree>
    <p:extLst>
      <p:ext uri="{BB962C8B-B14F-4D97-AF65-F5344CB8AC3E}">
        <p14:creationId xmlns:p14="http://schemas.microsoft.com/office/powerpoint/2010/main" val="1085190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466CA2-8DA5-4A7A-91A9-622574E525D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389C1B-CDF3-4552-8F29-BDA6645160DF}"/>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lang="en-US" sz="3200" b="1" dirty="0">
                <a:solidFill>
                  <a:schemeClr val="tx1">
                    <a:lumMod val="85000"/>
                    <a:lumOff val="15000"/>
                  </a:schemeClr>
                </a:solidFill>
                <a:latin typeface="Arial" panose="020B0604020202020204" pitchFamily="34" charset="0"/>
                <a:ea typeface="+mj-ea"/>
                <a:cs typeface="Arial" panose="020B0604020202020204" pitchFamily="34" charset="0"/>
              </a:rPr>
              <a:t> </a:t>
            </a:r>
            <a:br>
              <a:rPr lang="en-US" sz="3200" b="1" dirty="0">
                <a:solidFill>
                  <a:schemeClr val="tx1">
                    <a:lumMod val="85000"/>
                    <a:lumOff val="15000"/>
                  </a:schemeClr>
                </a:solidFill>
                <a:latin typeface="Arial" panose="020B0604020202020204" pitchFamily="34" charset="0"/>
                <a:ea typeface="+mj-ea"/>
                <a:cs typeface="Arial" panose="020B0604020202020204" pitchFamily="34" charset="0"/>
              </a:rPr>
            </a:br>
            <a:r>
              <a:rPr lang="en-US" sz="3200" b="1" dirty="0">
                <a:solidFill>
                  <a:schemeClr val="tx1">
                    <a:lumMod val="85000"/>
                    <a:lumOff val="15000"/>
                  </a:schemeClr>
                </a:solidFill>
                <a:latin typeface="Arial" panose="020B0604020202020204" pitchFamily="34" charset="0"/>
                <a:ea typeface="+mj-ea"/>
                <a:cs typeface="Arial" panose="020B0604020202020204" pitchFamily="34" charset="0"/>
              </a:rPr>
              <a:t>1166 BICYCLISTS KILLED IN TRAFFIC CRASHES in 2023</a:t>
            </a:r>
            <a:br>
              <a:rPr lang="en-US" sz="3200" b="1" dirty="0">
                <a:solidFill>
                  <a:schemeClr val="tx1">
                    <a:lumMod val="85000"/>
                    <a:lumOff val="15000"/>
                  </a:schemeClr>
                </a:solidFill>
                <a:latin typeface="Arial" panose="020B0604020202020204" pitchFamily="34" charset="0"/>
                <a:ea typeface="+mj-ea"/>
                <a:cs typeface="Arial" panose="020B0604020202020204" pitchFamily="34" charset="0"/>
              </a:rPr>
            </a:br>
            <a:endParaRPr lang="en-US" sz="3200" b="1" dirty="0">
              <a:solidFill>
                <a:schemeClr val="tx1">
                  <a:lumMod val="85000"/>
                  <a:lumOff val="15000"/>
                </a:schemeClr>
              </a:solidFill>
              <a:latin typeface="Arial" panose="020B0604020202020204" pitchFamily="34" charset="0"/>
              <a:ea typeface="+mj-ea"/>
              <a:cs typeface="Arial" panose="020B0604020202020204" pitchFamily="34"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79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0587E-1CDE-419B-9775-15D6DAF69B94}"/>
              </a:ext>
            </a:extLst>
          </p:cNvPr>
          <p:cNvSpPr>
            <a:spLocks noGrp="1"/>
          </p:cNvSpPr>
          <p:nvPr>
            <p:ph type="title"/>
          </p:nvPr>
        </p:nvSpPr>
        <p:spPr>
          <a:xfrm>
            <a:off x="2898414" y="742653"/>
            <a:ext cx="6200100" cy="927652"/>
          </a:xfrm>
        </p:spPr>
        <p:txBody>
          <a:bodyPr>
            <a:normAutofit/>
          </a:bodyPr>
          <a:lstStyle/>
          <a:p>
            <a:pPr algn="ctr"/>
            <a:r>
              <a:rPr lang="en-US" sz="4000" b="1" dirty="0">
                <a:latin typeface="Arial" panose="020B0604020202020204" pitchFamily="34" charset="0"/>
                <a:cs typeface="Arial" panose="020B0604020202020204" pitchFamily="34" charset="0"/>
              </a:rPr>
              <a:t>Why are they at risk?</a:t>
            </a:r>
          </a:p>
        </p:txBody>
      </p:sp>
      <p:sp>
        <p:nvSpPr>
          <p:cNvPr id="4" name="Content Placeholder 3">
            <a:extLst>
              <a:ext uri="{FF2B5EF4-FFF2-40B4-BE49-F238E27FC236}">
                <a16:creationId xmlns:a16="http://schemas.microsoft.com/office/drawing/2014/main" id="{28599010-671E-4FD6-9EA4-C541685E162E}"/>
              </a:ext>
            </a:extLst>
          </p:cNvPr>
          <p:cNvSpPr>
            <a:spLocks noGrp="1"/>
          </p:cNvSpPr>
          <p:nvPr>
            <p:ph idx="1"/>
          </p:nvPr>
        </p:nvSpPr>
        <p:spPr/>
        <p:txBody>
          <a:bodyPr/>
          <a:lstStyle/>
          <a:p>
            <a:pPr marL="0" indent="0" algn="l">
              <a:buNone/>
            </a:pPr>
            <a:endParaRPr lang="en-US" b="0" i="0" dirty="0">
              <a:solidFill>
                <a:srgbClr val="000000"/>
              </a:solidFill>
              <a:effectLst/>
              <a:latin typeface="Open Sans" panose="020B0606030504020204" pitchFamily="34" charset="0"/>
            </a:endParaRPr>
          </a:p>
          <a:p>
            <a:endParaRPr lang="en-US" dirty="0"/>
          </a:p>
        </p:txBody>
      </p:sp>
      <p:sp>
        <p:nvSpPr>
          <p:cNvPr id="5" name="TextBox 4">
            <a:extLst>
              <a:ext uri="{FF2B5EF4-FFF2-40B4-BE49-F238E27FC236}">
                <a16:creationId xmlns:a16="http://schemas.microsoft.com/office/drawing/2014/main" id="{853FA25A-189B-477C-AF5F-E6CBCF80416C}"/>
              </a:ext>
            </a:extLst>
          </p:cNvPr>
          <p:cNvSpPr txBox="1"/>
          <p:nvPr/>
        </p:nvSpPr>
        <p:spPr>
          <a:xfrm>
            <a:off x="188602" y="1670305"/>
            <a:ext cx="4383398" cy="5016758"/>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 No protective shell</a:t>
            </a:r>
          </a:p>
          <a:p>
            <a:endParaRPr lang="en-US" sz="3200" dirty="0">
              <a:latin typeface="Arial" panose="020B0604020202020204" pitchFamily="34" charset="0"/>
              <a:cs typeface="Arial" panose="020B0604020202020204" pitchFamily="34" charset="0"/>
            </a:endParaRPr>
          </a:p>
          <a:p>
            <a:pPr marL="457200" indent="-457200">
              <a:buFontTx/>
              <a:buChar char="-"/>
            </a:pPr>
            <a:r>
              <a:rPr lang="en-US" sz="3200" dirty="0">
                <a:latin typeface="Arial" panose="020B0604020202020204" pitchFamily="34" charset="0"/>
                <a:cs typeface="Arial" panose="020B0604020202020204" pitchFamily="34" charset="0"/>
              </a:rPr>
              <a:t>Hard to see</a:t>
            </a:r>
          </a:p>
          <a:p>
            <a:pPr marL="914400" lvl="1" indent="-457200">
              <a:buFontTx/>
              <a:buChar char="-"/>
            </a:pPr>
            <a:r>
              <a:rPr lang="en-US" sz="3200" dirty="0">
                <a:latin typeface="Arial" panose="020B0604020202020204" pitchFamily="34" charset="0"/>
                <a:cs typeface="Arial" panose="020B0604020202020204" pitchFamily="34" charset="0"/>
              </a:rPr>
              <a:t>Small and easily hidden</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Drivers do not always search for them, or see them when they search</a:t>
            </a:r>
          </a:p>
          <a:p>
            <a:endParaRPr lang="en-US" sz="3200" dirty="0"/>
          </a:p>
        </p:txBody>
      </p:sp>
      <p:pic>
        <p:nvPicPr>
          <p:cNvPr id="3" name="Picture 2">
            <a:extLst>
              <a:ext uri="{FF2B5EF4-FFF2-40B4-BE49-F238E27FC236}">
                <a16:creationId xmlns:a16="http://schemas.microsoft.com/office/drawing/2014/main" id="{C2B7F906-0A31-407C-9059-61324E6926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8481" y="1767841"/>
            <a:ext cx="7143477" cy="4754880"/>
          </a:xfrm>
          <a:prstGeom prst="rect">
            <a:avLst/>
          </a:prstGeom>
        </p:spPr>
      </p:pic>
    </p:spTree>
    <p:extLst>
      <p:ext uri="{BB962C8B-B14F-4D97-AF65-F5344CB8AC3E}">
        <p14:creationId xmlns:p14="http://schemas.microsoft.com/office/powerpoint/2010/main" val="169815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3BAC9D9-CAE0-4EC6-8739-C5537B83DFCF}"/>
              </a:ext>
            </a:extLst>
          </p:cNvPr>
          <p:cNvSpPr>
            <a:spLocks noGrp="1"/>
          </p:cNvSpPr>
          <p:nvPr>
            <p:ph type="title"/>
          </p:nvPr>
        </p:nvSpPr>
        <p:spPr>
          <a:xfrm>
            <a:off x="1403449" y="622852"/>
            <a:ext cx="9385102" cy="920269"/>
          </a:xfrm>
        </p:spPr>
        <p:txBody>
          <a:bodyPr>
            <a:normAutofit/>
          </a:bodyPr>
          <a:lstStyle/>
          <a:p>
            <a:r>
              <a:rPr lang="en-US" dirty="0">
                <a:latin typeface="Arial" panose="020B0604020202020204" pitchFamily="34" charset="0"/>
                <a:cs typeface="Arial" panose="020B0604020202020204" pitchFamily="34" charset="0"/>
              </a:rPr>
              <a:t>Pavement Markings and Bike Use</a:t>
            </a:r>
          </a:p>
        </p:txBody>
      </p:sp>
      <p:pic>
        <p:nvPicPr>
          <p:cNvPr id="3" name="Picture 2" descr="A picture containing text, road, outdoor, street&#10;&#10;Description automatically generated">
            <a:extLst>
              <a:ext uri="{FF2B5EF4-FFF2-40B4-BE49-F238E27FC236}">
                <a16:creationId xmlns:a16="http://schemas.microsoft.com/office/drawing/2014/main" id="{76E83799-C3C0-2D3E-0096-9FA1A0A279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65020" y="1711233"/>
            <a:ext cx="8061960" cy="4206240"/>
          </a:xfrm>
          <a:prstGeom prst="rect">
            <a:avLst/>
          </a:prstGeom>
        </p:spPr>
      </p:pic>
    </p:spTree>
    <p:extLst>
      <p:ext uri="{BB962C8B-B14F-4D97-AF65-F5344CB8AC3E}">
        <p14:creationId xmlns:p14="http://schemas.microsoft.com/office/powerpoint/2010/main" val="2254942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221D7B-8A33-4DA6-A0E8-54ACEB20C1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6620" r="39455" b="22285"/>
          <a:stretch/>
        </p:blipFill>
        <p:spPr>
          <a:xfrm>
            <a:off x="8224450" y="841434"/>
            <a:ext cx="3612883" cy="5120640"/>
          </a:xfrm>
          <a:prstGeom prst="rect">
            <a:avLst/>
          </a:prstGeom>
        </p:spPr>
      </p:pic>
      <p:sp>
        <p:nvSpPr>
          <p:cNvPr id="2" name="Title 1">
            <a:extLst>
              <a:ext uri="{FF2B5EF4-FFF2-40B4-BE49-F238E27FC236}">
                <a16:creationId xmlns:a16="http://schemas.microsoft.com/office/drawing/2014/main" id="{9626082D-6AB0-40C8-8D08-69B8A7D48AC2}"/>
              </a:ext>
            </a:extLst>
          </p:cNvPr>
          <p:cNvSpPr>
            <a:spLocks noGrp="1"/>
          </p:cNvSpPr>
          <p:nvPr>
            <p:ph type="title"/>
          </p:nvPr>
        </p:nvSpPr>
        <p:spPr>
          <a:xfrm>
            <a:off x="4277268" y="841434"/>
            <a:ext cx="3864322" cy="1325563"/>
          </a:xfrm>
        </p:spPr>
        <p:txBody>
          <a:bodyPr/>
          <a:lstStyle/>
          <a:p>
            <a:r>
              <a:rPr lang="en-US" dirty="0">
                <a:latin typeface="Arial" panose="020B0604020202020204" pitchFamily="34" charset="0"/>
                <a:cs typeface="Arial" panose="020B0604020202020204" pitchFamily="34" charset="0"/>
              </a:rPr>
              <a:t>Can be faded</a:t>
            </a:r>
          </a:p>
        </p:txBody>
      </p:sp>
      <p:sp>
        <p:nvSpPr>
          <p:cNvPr id="3" name="Content Placeholder 2">
            <a:extLst>
              <a:ext uri="{FF2B5EF4-FFF2-40B4-BE49-F238E27FC236}">
                <a16:creationId xmlns:a16="http://schemas.microsoft.com/office/drawing/2014/main" id="{771784F8-FE45-4038-954A-C2719DAE0C33}"/>
              </a:ext>
            </a:extLst>
          </p:cNvPr>
          <p:cNvSpPr>
            <a:spLocks noGrp="1"/>
          </p:cNvSpPr>
          <p:nvPr>
            <p:ph idx="1"/>
          </p:nvPr>
        </p:nvSpPr>
        <p:spPr>
          <a:xfrm>
            <a:off x="838200" y="1825625"/>
            <a:ext cx="5129463" cy="4351338"/>
          </a:xfrm>
        </p:spPr>
        <p:txBody>
          <a:bodyPr/>
          <a:lstStyle/>
          <a:p>
            <a:pPr marL="0" indent="0">
              <a:buNone/>
            </a:pPr>
            <a:endParaRPr lang="en-US" dirty="0"/>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462161E7-50F3-4F88-B454-5574395445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4667" y="2032969"/>
            <a:ext cx="6096528" cy="3615241"/>
          </a:xfrm>
          <a:prstGeom prst="rect">
            <a:avLst/>
          </a:prstGeom>
        </p:spPr>
      </p:pic>
      <p:sp>
        <p:nvSpPr>
          <p:cNvPr id="7" name="Title 1">
            <a:extLst>
              <a:ext uri="{FF2B5EF4-FFF2-40B4-BE49-F238E27FC236}">
                <a16:creationId xmlns:a16="http://schemas.microsoft.com/office/drawing/2014/main" id="{898F7A56-6C39-4BCD-96E1-EBD965BF31A3}"/>
              </a:ext>
            </a:extLst>
          </p:cNvPr>
          <p:cNvSpPr txBox="1">
            <a:spLocks/>
          </p:cNvSpPr>
          <p:nvPr/>
        </p:nvSpPr>
        <p:spPr>
          <a:xfrm>
            <a:off x="1541814" y="5648210"/>
            <a:ext cx="5496340" cy="10575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Can be confusing</a:t>
            </a:r>
          </a:p>
        </p:txBody>
      </p:sp>
    </p:spTree>
    <p:extLst>
      <p:ext uri="{BB962C8B-B14F-4D97-AF65-F5344CB8AC3E}">
        <p14:creationId xmlns:p14="http://schemas.microsoft.com/office/powerpoint/2010/main" val="735206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9A2F-C80E-4FE6-A973-E48AE12C2A9E}"/>
              </a:ext>
            </a:extLst>
          </p:cNvPr>
          <p:cNvSpPr>
            <a:spLocks noGrp="1"/>
          </p:cNvSpPr>
          <p:nvPr>
            <p:ph type="title"/>
          </p:nvPr>
        </p:nvSpPr>
        <p:spPr>
          <a:xfrm>
            <a:off x="555692" y="576818"/>
            <a:ext cx="4450987" cy="1464017"/>
          </a:xfrm>
        </p:spPr>
        <p:txBody>
          <a:bodyPr/>
          <a:lstStyle/>
          <a:p>
            <a:r>
              <a:rPr lang="en-US" dirty="0">
                <a:latin typeface="Arial" panose="020B0604020202020204" pitchFamily="34" charset="0"/>
                <a:cs typeface="Arial" panose="020B0604020202020204" pitchFamily="34" charset="0"/>
              </a:rPr>
              <a:t>Bike Use Only</a:t>
            </a:r>
          </a:p>
        </p:txBody>
      </p:sp>
      <p:pic>
        <p:nvPicPr>
          <p:cNvPr id="4" name="Picture 3">
            <a:extLst>
              <a:ext uri="{FF2B5EF4-FFF2-40B4-BE49-F238E27FC236}">
                <a16:creationId xmlns:a16="http://schemas.microsoft.com/office/drawing/2014/main" id="{65773C4E-8793-4F78-A235-91BFF5B5E941}"/>
              </a:ext>
            </a:extLst>
          </p:cNvPr>
          <p:cNvPicPr>
            <a:picLocks noChangeAspect="1"/>
          </p:cNvPicPr>
          <p:nvPr/>
        </p:nvPicPr>
        <p:blipFill>
          <a:blip r:embed="rId3"/>
          <a:stretch>
            <a:fillRect/>
          </a:stretch>
        </p:blipFill>
        <p:spPr>
          <a:xfrm>
            <a:off x="7743463" y="1652499"/>
            <a:ext cx="3562381" cy="4749841"/>
          </a:xfrm>
          <a:prstGeom prst="rect">
            <a:avLst/>
          </a:prstGeom>
        </p:spPr>
      </p:pic>
      <p:pic>
        <p:nvPicPr>
          <p:cNvPr id="8" name="Picture 7">
            <a:extLst>
              <a:ext uri="{FF2B5EF4-FFF2-40B4-BE49-F238E27FC236}">
                <a16:creationId xmlns:a16="http://schemas.microsoft.com/office/drawing/2014/main" id="{8B5D1C1B-10FB-4CE4-B965-FEE26D4EB714}"/>
              </a:ext>
            </a:extLst>
          </p:cNvPr>
          <p:cNvPicPr>
            <a:picLocks noChangeAspect="1"/>
          </p:cNvPicPr>
          <p:nvPr/>
        </p:nvPicPr>
        <p:blipFill>
          <a:blip r:embed="rId4"/>
          <a:stretch>
            <a:fillRect/>
          </a:stretch>
        </p:blipFill>
        <p:spPr>
          <a:xfrm>
            <a:off x="700961" y="1989505"/>
            <a:ext cx="5449959" cy="4075830"/>
          </a:xfrm>
          <a:prstGeom prst="rect">
            <a:avLst/>
          </a:prstGeom>
        </p:spPr>
      </p:pic>
    </p:spTree>
    <p:extLst>
      <p:ext uri="{BB962C8B-B14F-4D97-AF65-F5344CB8AC3E}">
        <p14:creationId xmlns:p14="http://schemas.microsoft.com/office/powerpoint/2010/main" val="1712796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56A46-640A-4786-9F51-C37552D6694F}"/>
              </a:ext>
            </a:extLst>
          </p:cNvPr>
          <p:cNvSpPr>
            <a:spLocks noGrp="1"/>
          </p:cNvSpPr>
          <p:nvPr>
            <p:ph type="title"/>
          </p:nvPr>
        </p:nvSpPr>
        <p:spPr>
          <a:xfrm>
            <a:off x="4422094" y="480172"/>
            <a:ext cx="3657600" cy="1391143"/>
          </a:xfrm>
        </p:spPr>
        <p:txBody>
          <a:bodyPr/>
          <a:lstStyle/>
          <a:p>
            <a:pPr algn="ctr"/>
            <a:r>
              <a:rPr lang="en-US" dirty="0">
                <a:latin typeface="Arial" panose="020B0604020202020204" pitchFamily="34" charset="0"/>
                <a:cs typeface="Arial" panose="020B0604020202020204" pitchFamily="34" charset="0"/>
              </a:rPr>
              <a:t>Bike Box</a:t>
            </a:r>
          </a:p>
        </p:txBody>
      </p:sp>
      <p:pic>
        <p:nvPicPr>
          <p:cNvPr id="7" name="Picture 6">
            <a:extLst>
              <a:ext uri="{FF2B5EF4-FFF2-40B4-BE49-F238E27FC236}">
                <a16:creationId xmlns:a16="http://schemas.microsoft.com/office/drawing/2014/main" id="{D5AEFC82-1D05-4266-9A71-65C1F84CDD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3435" y="1583760"/>
            <a:ext cx="7414917" cy="4937760"/>
          </a:xfrm>
          <a:prstGeom prst="rect">
            <a:avLst/>
          </a:prstGeom>
        </p:spPr>
      </p:pic>
    </p:spTree>
    <p:extLst>
      <p:ext uri="{BB962C8B-B14F-4D97-AF65-F5344CB8AC3E}">
        <p14:creationId xmlns:p14="http://schemas.microsoft.com/office/powerpoint/2010/main" val="1798243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11928-971F-4B6E-9FBA-3AD80FA60F50}"/>
              </a:ext>
            </a:extLst>
          </p:cNvPr>
          <p:cNvSpPr>
            <a:spLocks noGrp="1"/>
          </p:cNvSpPr>
          <p:nvPr>
            <p:ph type="title"/>
          </p:nvPr>
        </p:nvSpPr>
        <p:spPr>
          <a:xfrm>
            <a:off x="4776680" y="540456"/>
            <a:ext cx="2638640" cy="943789"/>
          </a:xfrm>
        </p:spPr>
        <p:txBody>
          <a:bodyPr/>
          <a:lstStyle/>
          <a:p>
            <a:r>
              <a:rPr lang="en-US" dirty="0">
                <a:latin typeface="Arial" panose="020B0604020202020204" pitchFamily="34" charset="0"/>
                <a:cs typeface="Arial" panose="020B0604020202020204" pitchFamily="34" charset="0"/>
              </a:rPr>
              <a:t>Bike Box</a:t>
            </a:r>
          </a:p>
        </p:txBody>
      </p:sp>
      <p:pic>
        <p:nvPicPr>
          <p:cNvPr id="4" name="Content Placeholder 3">
            <a:extLst>
              <a:ext uri="{FF2B5EF4-FFF2-40B4-BE49-F238E27FC236}">
                <a16:creationId xmlns:a16="http://schemas.microsoft.com/office/drawing/2014/main" id="{295F4F44-BFD4-4D42-87A4-7290B7632668}"/>
              </a:ext>
            </a:extLst>
          </p:cNvPr>
          <p:cNvPicPr>
            <a:picLocks noGrp="1" noChangeAspect="1"/>
          </p:cNvPicPr>
          <p:nvPr>
            <p:ph idx="1"/>
          </p:nvPr>
        </p:nvPicPr>
        <p:blipFill>
          <a:blip r:embed="rId3"/>
          <a:stretch>
            <a:fillRect/>
          </a:stretch>
        </p:blipFill>
        <p:spPr>
          <a:xfrm>
            <a:off x="2623450" y="1316884"/>
            <a:ext cx="6945100" cy="5212080"/>
          </a:xfrm>
          <a:prstGeom prst="rect">
            <a:avLst/>
          </a:prstGeom>
        </p:spPr>
      </p:pic>
    </p:spTree>
    <p:extLst>
      <p:ext uri="{BB962C8B-B14F-4D97-AF65-F5344CB8AC3E}">
        <p14:creationId xmlns:p14="http://schemas.microsoft.com/office/powerpoint/2010/main" val="3236823806"/>
      </p:ext>
    </p:extLst>
  </p:cSld>
  <p:clrMapOvr>
    <a:masterClrMapping/>
  </p:clrMapOvr>
</p:sld>
</file>

<file path=ppt/theme/theme1.xml><?xml version="1.0" encoding="utf-8"?>
<a:theme xmlns:a="http://schemas.openxmlformats.org/drawingml/2006/main" name="WOU TSE template">
  <a:themeElements>
    <a:clrScheme name="Custom 1">
      <a:dk1>
        <a:srgbClr val="000000"/>
      </a:dk1>
      <a:lt1>
        <a:srgbClr val="FFFFFF"/>
      </a:lt1>
      <a:dk2>
        <a:srgbClr val="B23237"/>
      </a:dk2>
      <a:lt2>
        <a:srgbClr val="D8203E"/>
      </a:lt2>
      <a:accent1>
        <a:srgbClr val="281D37"/>
      </a:accent1>
      <a:accent2>
        <a:srgbClr val="00619F"/>
      </a:accent2>
      <a:accent3>
        <a:srgbClr val="B1B9C1"/>
      </a:accent3>
      <a:accent4>
        <a:srgbClr val="D8203E"/>
      </a:accent4>
      <a:accent5>
        <a:srgbClr val="B23237"/>
      </a:accent5>
      <a:accent6>
        <a:srgbClr val="B1B9C1"/>
      </a:accent6>
      <a:hlink>
        <a:srgbClr val="00619F"/>
      </a:hlink>
      <a:folHlink>
        <a:srgbClr val="B1B9C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WOU TSE template</Template>
  <TotalTime>3814</TotalTime>
  <Words>525</Words>
  <Application>Microsoft Office PowerPoint</Application>
  <PresentationFormat>Widescreen</PresentationFormat>
  <Paragraphs>66</Paragraphs>
  <Slides>17</Slides>
  <Notes>16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Georgia</vt:lpstr>
      <vt:lpstr>Helvetica Neue</vt:lpstr>
      <vt:lpstr>Lato</vt:lpstr>
      <vt:lpstr>Open Sans</vt:lpstr>
      <vt:lpstr>WOU TSE template</vt:lpstr>
      <vt:lpstr>Cyclists</vt:lpstr>
      <vt:lpstr>PowerPoint Presentation</vt:lpstr>
      <vt:lpstr>  1166 BICYCLISTS KILLED IN TRAFFIC CRASHES in 2023 </vt:lpstr>
      <vt:lpstr>Why are they at risk?</vt:lpstr>
      <vt:lpstr>Pavement Markings and Bike Use</vt:lpstr>
      <vt:lpstr>Can be faded</vt:lpstr>
      <vt:lpstr>Bike Use Only</vt:lpstr>
      <vt:lpstr>Bike Box</vt:lpstr>
      <vt:lpstr>Bike Box</vt:lpstr>
      <vt:lpstr>PowerPoint Presentation</vt:lpstr>
      <vt:lpstr>PowerPoint Presentation</vt:lpstr>
      <vt:lpstr>Bike Lanes</vt:lpstr>
      <vt:lpstr>PowerPoint Presentation</vt:lpstr>
      <vt:lpstr>PowerPoint Presentation</vt:lpstr>
      <vt:lpstr>Hand Signals</vt:lpstr>
      <vt:lpstr>Safe Passing Law</vt:lpstr>
      <vt:lpstr>     Stop as Yield          Video Link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Pedestrians</dc:title>
  <dc:creator>Sharon Rothacker</dc:creator>
  <cp:lastModifiedBy>Megan McDermeit</cp:lastModifiedBy>
  <cp:revision>43</cp:revision>
  <dcterms:created xsi:type="dcterms:W3CDTF">2021-11-19T06:02:56Z</dcterms:created>
  <dcterms:modified xsi:type="dcterms:W3CDTF">2025-09-22T17:24:32Z</dcterms:modified>
</cp:coreProperties>
</file>