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2" r:id="rId2"/>
    <p:sldId id="260" r:id="rId3"/>
    <p:sldId id="259" r:id="rId4"/>
    <p:sldId id="261" r:id="rId5"/>
    <p:sldId id="263" r:id="rId6"/>
    <p:sldId id="258" r:id="rId7"/>
    <p:sldId id="314" r:id="rId8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ECEC"/>
    <a:srgbClr val="DBDBDB"/>
    <a:srgbClr val="FFCFA7"/>
    <a:srgbClr val="FF9300"/>
    <a:srgbClr val="DD852C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599"/>
  </p:normalViewPr>
  <p:slideViewPr>
    <p:cSldViewPr snapToGrid="0" snapToObjects="1">
      <p:cViewPr varScale="1">
        <p:scale>
          <a:sx n="55" d="100"/>
          <a:sy n="55" d="100"/>
        </p:scale>
        <p:origin x="264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B1397-A440-4D7C-BC47-D02DE1A99372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E490C-EED6-4604-AFA2-A3D9543AF5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03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Das Poster wurde von </a:t>
            </a:r>
            <a:r>
              <a:rPr lang="de-DE" altLang="de-DE" b="1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Simone Jung und Patrizia Fenzl </a:t>
            </a:r>
            <a:r>
              <a:rPr lang="de-DE" altLang="de-DE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im Rahmen von SKILL.de erstellt und ist unter der </a:t>
            </a:r>
            <a:r>
              <a:rPr lang="de-DE" altLang="de-DE" b="1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Creative Commons 4.0 International Lizenz (0)</a:t>
            </a:r>
            <a:r>
              <a:rPr lang="de-DE" altLang="de-DE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lizenziert. Diese Lizenz erlaubt die Bearbeitung, Vervielfältigung und Verbreitung des Materials in jedem Format oder Medium für beliebige Zwecke, auch kommerziell. Ausgenommen hiervon ist der Schriftzug des Projektes SKILL.de.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30F1D-FDF6-1C41-AD2A-6E23F4208E73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55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B2E-372E-D24D-9838-8AFE6F3F5C16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8EB9-3DE9-104C-8E1C-9209DE0C5D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10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B2E-372E-D24D-9838-8AFE6F3F5C16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8EB9-3DE9-104C-8E1C-9209DE0C5D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13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B2E-372E-D24D-9838-8AFE6F3F5C16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8EB9-3DE9-104C-8E1C-9209DE0C5D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1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B2E-372E-D24D-9838-8AFE6F3F5C16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8EB9-3DE9-104C-8E1C-9209DE0C5D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16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B2E-372E-D24D-9838-8AFE6F3F5C16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8EB9-3DE9-104C-8E1C-9209DE0C5D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63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B2E-372E-D24D-9838-8AFE6F3F5C16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8EB9-3DE9-104C-8E1C-9209DE0C5D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88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B2E-372E-D24D-9838-8AFE6F3F5C16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8EB9-3DE9-104C-8E1C-9209DE0C5D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9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B2E-372E-D24D-9838-8AFE6F3F5C16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8EB9-3DE9-104C-8E1C-9209DE0C5D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82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B2E-372E-D24D-9838-8AFE6F3F5C16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8EB9-3DE9-104C-8E1C-9209DE0C5D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5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B2E-372E-D24D-9838-8AFE6F3F5C16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8EB9-3DE9-104C-8E1C-9209DE0C5D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24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B2E-372E-D24D-9838-8AFE6F3F5C16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8EB9-3DE9-104C-8E1C-9209DE0C5D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1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D7B2E-372E-D24D-9838-8AFE6F3F5C16}" type="datetimeFigureOut">
              <a:rPr lang="de-DE" smtClean="0"/>
              <a:t>22.01.2023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E8EB9-3DE9-104C-8E1C-9209DE0C5D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04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www.medialit.org/sites/default/files/5KQ%20ClassroomGuide_1.pdf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F13706DA-4776-412E-B78D-7BA59AEB9B20}"/>
              </a:ext>
            </a:extLst>
          </p:cNvPr>
          <p:cNvSpPr/>
          <p:nvPr/>
        </p:nvSpPr>
        <p:spPr>
          <a:xfrm>
            <a:off x="-4354" y="2222204"/>
            <a:ext cx="6858000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BB3BE9D-E3FA-4DFF-BA70-E546971213D2}"/>
              </a:ext>
            </a:extLst>
          </p:cNvPr>
          <p:cNvSpPr/>
          <p:nvPr/>
        </p:nvSpPr>
        <p:spPr>
          <a:xfrm>
            <a:off x="0" y="3590079"/>
            <a:ext cx="6858000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22FFF44-FAD5-4A71-89D5-0F22EF9B98CC}"/>
              </a:ext>
            </a:extLst>
          </p:cNvPr>
          <p:cNvSpPr/>
          <p:nvPr/>
        </p:nvSpPr>
        <p:spPr>
          <a:xfrm>
            <a:off x="-4354" y="5000201"/>
            <a:ext cx="6858000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5B02219-018C-4899-B686-0E8496421D7B}"/>
              </a:ext>
            </a:extLst>
          </p:cNvPr>
          <p:cNvSpPr/>
          <p:nvPr/>
        </p:nvSpPr>
        <p:spPr>
          <a:xfrm>
            <a:off x="0" y="6396451"/>
            <a:ext cx="6858000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E2BA537-49C4-478C-AEFB-9A16BA5E2B96}"/>
              </a:ext>
            </a:extLst>
          </p:cNvPr>
          <p:cNvSpPr/>
          <p:nvPr/>
        </p:nvSpPr>
        <p:spPr>
          <a:xfrm>
            <a:off x="0" y="7828841"/>
            <a:ext cx="6858000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8D7378-DAEC-1B4E-A539-A1B6B3FCB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082351"/>
            <a:ext cx="5829300" cy="591253"/>
          </a:xfrm>
        </p:spPr>
        <p:txBody>
          <a:bodyPr>
            <a:normAutofit fontScale="90000"/>
          </a:bodyPr>
          <a:lstStyle/>
          <a:p>
            <a:r>
              <a:rPr lang="de-DE" sz="3200" b="1" dirty="0"/>
              <a:t>Die 5 Kernkonzepte und Schlüsselfragen der Media </a:t>
            </a:r>
            <a:r>
              <a:rPr lang="de-DE" sz="3200" b="1" dirty="0" err="1"/>
              <a:t>Literacy</a:t>
            </a:r>
            <a:endParaRPr lang="de-DE" sz="32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0A5D-4CCB-6E43-872C-FDEC5186FA5D}"/>
              </a:ext>
            </a:extLst>
          </p:cNvPr>
          <p:cNvSpPr txBox="1"/>
          <p:nvPr/>
        </p:nvSpPr>
        <p:spPr>
          <a:xfrm>
            <a:off x="78196" y="9482047"/>
            <a:ext cx="464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(Center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Media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Literacy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2005, S. 7) </a:t>
            </a:r>
          </a:p>
          <a:p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799E85A-DAB6-2547-B073-1017B26CCCD4}"/>
              </a:ext>
            </a:extLst>
          </p:cNvPr>
          <p:cNvSpPr txBox="1">
            <a:spLocks/>
          </p:cNvSpPr>
          <p:nvPr/>
        </p:nvSpPr>
        <p:spPr>
          <a:xfrm>
            <a:off x="2307937" y="2391562"/>
            <a:ext cx="817693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Jeder Medieninhalt ist konstruiert.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Fragt also: Wer hat die Nachricht bzw.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Medieninhalt erstellt?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800ADC9-31EA-ED4F-8F2E-EFF76D6BEFE8}"/>
              </a:ext>
            </a:extLst>
          </p:cNvPr>
          <p:cNvSpPr txBox="1">
            <a:spLocks/>
          </p:cNvSpPr>
          <p:nvPr/>
        </p:nvSpPr>
        <p:spPr>
          <a:xfrm>
            <a:off x="2307937" y="3743312"/>
            <a:ext cx="8927704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Konstruktion von Medieninhalten folgt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eigenen kreativen und kommunikativen Regeln.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ist herauszufinden, welche kreativen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Technologien verwendet wurden,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eure Aufmerksamkeit zu erregen.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1F3D815-0B95-854B-BF0A-534E4195B321}"/>
              </a:ext>
            </a:extLst>
          </p:cNvPr>
          <p:cNvSpPr txBox="1">
            <a:spLocks/>
          </p:cNvSpPr>
          <p:nvPr/>
        </p:nvSpPr>
        <p:spPr>
          <a:xfrm>
            <a:off x="2307937" y="5159660"/>
            <a:ext cx="835440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Unterschiedliche Menschen erleben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Medieninhalte auf unterschiedliche Art und Weise.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Bezieht an dieser Stelle mit ein, dass andere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Adressaten denselben Medieninhalt auf andere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Weise verstehen könnten</a:t>
            </a:r>
            <a:r>
              <a:rPr lang="de-DE" b="1" i="1" dirty="0"/>
              <a:t>.</a:t>
            </a:r>
            <a:endParaRPr lang="de-DE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F29F3B9-0CBD-AE49-9877-90820E4FAA94}"/>
              </a:ext>
            </a:extLst>
          </p:cNvPr>
          <p:cNvSpPr txBox="1">
            <a:spLocks/>
          </p:cNvSpPr>
          <p:nvPr/>
        </p:nvSpPr>
        <p:spPr>
          <a:xfrm>
            <a:off x="2307937" y="6579190"/>
            <a:ext cx="8927704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Medieninhalten liegen immer gewisse Werte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Sichtweisen zugrunde.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ergründen ist also, welche Werte und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Sichtweisen neben dem eigentlichen Medien-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 vermittelt werden.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26EB379-2FDB-C84B-BEEE-539968DC3913}"/>
              </a:ext>
            </a:extLst>
          </p:cNvPr>
          <p:cNvSpPr txBox="1">
            <a:spLocks/>
          </p:cNvSpPr>
          <p:nvPr/>
        </p:nvSpPr>
        <p:spPr>
          <a:xfrm>
            <a:off x="2307937" y="7995538"/>
            <a:ext cx="817693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alle Medieninhalte werden erstellt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verbreitet, um daraus Profit zu ziehen.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Denkt deshalb gründlich darüber nach, wer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 finanziellen Nutzen von der Verbreitung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dieses Medieninhalts hat.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E12E72C-0040-455E-AB5C-2CF2AA9186A9}"/>
              </a:ext>
            </a:extLst>
          </p:cNvPr>
          <p:cNvSpPr/>
          <p:nvPr/>
        </p:nvSpPr>
        <p:spPr>
          <a:xfrm>
            <a:off x="-4354" y="2222204"/>
            <a:ext cx="2202950" cy="113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Urheberschaft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994F71B-EE7B-45B0-BCD7-198FADA0AE09}"/>
              </a:ext>
            </a:extLst>
          </p:cNvPr>
          <p:cNvSpPr/>
          <p:nvPr/>
        </p:nvSpPr>
        <p:spPr>
          <a:xfrm>
            <a:off x="0" y="3590079"/>
            <a:ext cx="2198596" cy="1128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Format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4F2850E-DF62-4232-97A3-924B04F74489}"/>
              </a:ext>
            </a:extLst>
          </p:cNvPr>
          <p:cNvSpPr/>
          <p:nvPr/>
        </p:nvSpPr>
        <p:spPr>
          <a:xfrm>
            <a:off x="-4354" y="5016323"/>
            <a:ext cx="2202950" cy="111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Rezipierende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D856ED7-E387-4BC9-83EA-854605D29B18}"/>
              </a:ext>
            </a:extLst>
          </p:cNvPr>
          <p:cNvSpPr/>
          <p:nvPr/>
        </p:nvSpPr>
        <p:spPr>
          <a:xfrm>
            <a:off x="0" y="6396451"/>
            <a:ext cx="2198596" cy="111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Inhalt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EB5DDE9-7AB4-464D-B5FF-6C8C039056DB}"/>
              </a:ext>
            </a:extLst>
          </p:cNvPr>
          <p:cNvSpPr/>
          <p:nvPr/>
        </p:nvSpPr>
        <p:spPr>
          <a:xfrm>
            <a:off x="-4354" y="7828841"/>
            <a:ext cx="2202950" cy="111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Intention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2C643A9-DE9D-4FC1-9BDF-EBE1CE02D489}"/>
              </a:ext>
            </a:extLst>
          </p:cNvPr>
          <p:cNvSpPr/>
          <p:nvPr/>
        </p:nvSpPr>
        <p:spPr>
          <a:xfrm>
            <a:off x="2005617" y="2222203"/>
            <a:ext cx="165100" cy="6741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6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CC04EB8D-1FBC-F041-BD38-C1FDE29B027E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DBDBDB"/>
              </a:gs>
              <a:gs pos="50000">
                <a:srgbClr val="ECECEC"/>
              </a:gs>
              <a:gs pos="100000">
                <a:srgbClr val="FFFFFF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8D7378-DAEC-1B4E-A539-A1B6B3FCB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082351"/>
            <a:ext cx="5829300" cy="591253"/>
          </a:xfrm>
        </p:spPr>
        <p:txBody>
          <a:bodyPr>
            <a:normAutofit fontScale="90000"/>
          </a:bodyPr>
          <a:lstStyle/>
          <a:p>
            <a:r>
              <a:rPr lang="de-DE" sz="3200" b="1" dirty="0"/>
              <a:t>Die 5 Kernkonzepte und Schlüsselfragen der Media </a:t>
            </a:r>
            <a:r>
              <a:rPr lang="de-DE" sz="3200" b="1" dirty="0" err="1"/>
              <a:t>Literacy</a:t>
            </a:r>
            <a:endParaRPr lang="de-DE" sz="32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0A5D-4CCB-6E43-872C-FDEC5186FA5D}"/>
              </a:ext>
            </a:extLst>
          </p:cNvPr>
          <p:cNvSpPr txBox="1"/>
          <p:nvPr/>
        </p:nvSpPr>
        <p:spPr>
          <a:xfrm>
            <a:off x="78196" y="9482047"/>
            <a:ext cx="464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(Center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Media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Literacy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2005, S. 7) </a:t>
            </a:r>
          </a:p>
          <a:p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799E85A-DAB6-2547-B073-1017B26CCCD4}"/>
              </a:ext>
            </a:extLst>
          </p:cNvPr>
          <p:cNvSpPr txBox="1">
            <a:spLocks/>
          </p:cNvSpPr>
          <p:nvPr/>
        </p:nvSpPr>
        <p:spPr>
          <a:xfrm>
            <a:off x="2307937" y="2326296"/>
            <a:ext cx="817693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Jeder Medieninhalt ist konstruiert.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Fragt also: Wer hat die Nachricht bzw.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Medieninhalt erstellt?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800ADC9-31EA-ED4F-8F2E-EFF76D6BEFE8}"/>
              </a:ext>
            </a:extLst>
          </p:cNvPr>
          <p:cNvSpPr txBox="1">
            <a:spLocks/>
          </p:cNvSpPr>
          <p:nvPr/>
        </p:nvSpPr>
        <p:spPr>
          <a:xfrm>
            <a:off x="2307937" y="3743312"/>
            <a:ext cx="8927704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Konstruktion von Medieninhalten folgt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eigenen kreativen und kommunikativen Regeln.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ist herauszufinden, welche kreativen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Technologien verwendet wurden,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eure Aufmerksamkeit zu erregen.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1F3D815-0B95-854B-BF0A-534E4195B321}"/>
              </a:ext>
            </a:extLst>
          </p:cNvPr>
          <p:cNvSpPr txBox="1">
            <a:spLocks/>
          </p:cNvSpPr>
          <p:nvPr/>
        </p:nvSpPr>
        <p:spPr>
          <a:xfrm>
            <a:off x="2307937" y="5159660"/>
            <a:ext cx="835440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Unterschiedliche Menschen erleben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Medieninhalte auf unterschiedliche Art und Weise.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Bezieht an dieser Stelle mit ein, dass andere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Adressaten denselben Medieninhalt auf andere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Weise verstehen könnten</a:t>
            </a:r>
            <a:r>
              <a:rPr lang="de-DE" b="1" i="1" dirty="0"/>
              <a:t>.</a:t>
            </a:r>
            <a:endParaRPr lang="de-DE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F29F3B9-0CBD-AE49-9877-90820E4FAA94}"/>
              </a:ext>
            </a:extLst>
          </p:cNvPr>
          <p:cNvSpPr txBox="1">
            <a:spLocks/>
          </p:cNvSpPr>
          <p:nvPr/>
        </p:nvSpPr>
        <p:spPr>
          <a:xfrm>
            <a:off x="2307937" y="6579190"/>
            <a:ext cx="8927704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Medieninhalten liegen immer gewisse Werte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Sichtweisen zugrunde.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ergründen ist also, welche Werte und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Sichtweisen neben dem eigentlichen Medien-</a:t>
            </a:r>
          </a:p>
          <a:p>
            <a:r>
              <a:rPr lang="de-DE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</a:t>
            </a:r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vermittelt werden.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26EB379-2FDB-C84B-BEEE-539968DC3913}"/>
              </a:ext>
            </a:extLst>
          </p:cNvPr>
          <p:cNvSpPr txBox="1">
            <a:spLocks/>
          </p:cNvSpPr>
          <p:nvPr/>
        </p:nvSpPr>
        <p:spPr>
          <a:xfrm>
            <a:off x="2307937" y="7995538"/>
            <a:ext cx="817693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alle Medieninhalte werden erstellt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verbreitet, um daraus Profit zu ziehen.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Denkt deshalb gründlich darüber nach, wer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 finanziellen Nutzen von der Verbreitung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dieses Medieninhalts hat.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EB0B75-D9DE-C748-8042-D886471FD506}"/>
              </a:ext>
            </a:extLst>
          </p:cNvPr>
          <p:cNvSpPr/>
          <p:nvPr/>
        </p:nvSpPr>
        <p:spPr>
          <a:xfrm>
            <a:off x="78196" y="2272905"/>
            <a:ext cx="2162937" cy="8968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C0C0C0"/>
                </a:highlight>
              </a:rPr>
              <a:t>Urheberschaft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D6A018-3C8B-8049-9261-9036C20DA50A}"/>
              </a:ext>
            </a:extLst>
          </p:cNvPr>
          <p:cNvSpPr/>
          <p:nvPr/>
        </p:nvSpPr>
        <p:spPr>
          <a:xfrm>
            <a:off x="78197" y="3695880"/>
            <a:ext cx="2162936" cy="8968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C0C0C0"/>
                </a:highlight>
              </a:rPr>
              <a:t>Format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EA0F49-0282-C34B-A405-1193D4D04E87}"/>
              </a:ext>
            </a:extLst>
          </p:cNvPr>
          <p:cNvSpPr/>
          <p:nvPr/>
        </p:nvSpPr>
        <p:spPr>
          <a:xfrm>
            <a:off x="78197" y="5112228"/>
            <a:ext cx="2162935" cy="8968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C0C0C0"/>
                </a:highlight>
              </a:rPr>
              <a:t>Rezipierende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B81EF3-15B5-3F45-9884-399AA6DABA2C}"/>
              </a:ext>
            </a:extLst>
          </p:cNvPr>
          <p:cNvSpPr/>
          <p:nvPr/>
        </p:nvSpPr>
        <p:spPr>
          <a:xfrm>
            <a:off x="78197" y="6528576"/>
            <a:ext cx="2120399" cy="8968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C0C0C0"/>
                </a:highlight>
              </a:rPr>
              <a:t>Inhalt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71B587-8A51-3042-AA4E-A06E23E3366A}"/>
              </a:ext>
            </a:extLst>
          </p:cNvPr>
          <p:cNvSpPr/>
          <p:nvPr/>
        </p:nvSpPr>
        <p:spPr>
          <a:xfrm>
            <a:off x="78197" y="7944924"/>
            <a:ext cx="2120399" cy="8968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C0C0C0"/>
                </a:highlight>
              </a:rPr>
              <a:t>Intention</a:t>
            </a:r>
          </a:p>
        </p:txBody>
      </p:sp>
    </p:spTree>
    <p:extLst>
      <p:ext uri="{BB962C8B-B14F-4D97-AF65-F5344CB8AC3E}">
        <p14:creationId xmlns:p14="http://schemas.microsoft.com/office/powerpoint/2010/main" val="69475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D7378-DAEC-1B4E-A539-A1B6B3FCB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082351"/>
            <a:ext cx="5829300" cy="591253"/>
          </a:xfrm>
        </p:spPr>
        <p:txBody>
          <a:bodyPr>
            <a:normAutofit fontScale="90000"/>
          </a:bodyPr>
          <a:lstStyle/>
          <a:p>
            <a:r>
              <a:rPr lang="de-DE" sz="3200" b="1" dirty="0"/>
              <a:t>Die 5 Kernkonzepte und Schlüsselfragen der Media </a:t>
            </a:r>
            <a:r>
              <a:rPr lang="de-DE" sz="3200" b="1" dirty="0" err="1"/>
              <a:t>Literacy</a:t>
            </a:r>
            <a:endParaRPr lang="de-DE" sz="32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0A5D-4CCB-6E43-872C-FDEC5186FA5D}"/>
              </a:ext>
            </a:extLst>
          </p:cNvPr>
          <p:cNvSpPr txBox="1"/>
          <p:nvPr/>
        </p:nvSpPr>
        <p:spPr>
          <a:xfrm>
            <a:off x="78196" y="9482047"/>
            <a:ext cx="464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(Center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Media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Literacy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2005, S. 7) </a:t>
            </a:r>
          </a:p>
          <a:p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799E85A-DAB6-2547-B073-1017B26CCCD4}"/>
              </a:ext>
            </a:extLst>
          </p:cNvPr>
          <p:cNvSpPr txBox="1">
            <a:spLocks/>
          </p:cNvSpPr>
          <p:nvPr/>
        </p:nvSpPr>
        <p:spPr>
          <a:xfrm>
            <a:off x="2307937" y="2263490"/>
            <a:ext cx="817693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Jeder Medieninhalt ist konstruiert.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Fragt also: Wer hat die Nachricht bzw.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Medieninhalt erstellt?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800ADC9-31EA-ED4F-8F2E-EFF76D6BEFE8}"/>
              </a:ext>
            </a:extLst>
          </p:cNvPr>
          <p:cNvSpPr txBox="1">
            <a:spLocks/>
          </p:cNvSpPr>
          <p:nvPr/>
        </p:nvSpPr>
        <p:spPr>
          <a:xfrm>
            <a:off x="2307937" y="3743312"/>
            <a:ext cx="8927704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Konstruktion von Medieninhalten folgt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eigenen kreativen und kommunikativen Regeln.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ist herauszufinden, welche kreativen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Technologien verwendet wurden,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eure Aufmerksamkeit zu erregen.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1F3D815-0B95-854B-BF0A-534E4195B321}"/>
              </a:ext>
            </a:extLst>
          </p:cNvPr>
          <p:cNvSpPr txBox="1">
            <a:spLocks/>
          </p:cNvSpPr>
          <p:nvPr/>
        </p:nvSpPr>
        <p:spPr>
          <a:xfrm>
            <a:off x="2307937" y="5159660"/>
            <a:ext cx="835440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Unterschiedliche Menschen erleben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Medieninhalte auf unterschiedliche Art und Weise.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Bezieht an dieser Stelle mit ein, dass andere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Adressaten denselben Medieninhalt auf andere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Weise verstehen könnten</a:t>
            </a:r>
            <a:r>
              <a:rPr lang="de-DE" b="1" i="1" dirty="0"/>
              <a:t>.</a:t>
            </a:r>
            <a:endParaRPr lang="de-DE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F29F3B9-0CBD-AE49-9877-90820E4FAA94}"/>
              </a:ext>
            </a:extLst>
          </p:cNvPr>
          <p:cNvSpPr txBox="1">
            <a:spLocks/>
          </p:cNvSpPr>
          <p:nvPr/>
        </p:nvSpPr>
        <p:spPr>
          <a:xfrm>
            <a:off x="2307937" y="6579190"/>
            <a:ext cx="8927704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Medieninhalten liegen immer gewisse Werte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Sichtweisen zugrunde.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ergründen ist also, welche Werte und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Sichtweisen neben dem eigentlichen Medien-</a:t>
            </a:r>
          </a:p>
          <a:p>
            <a:r>
              <a:rPr lang="de-DE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</a:t>
            </a:r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vermittelt werden.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26EB379-2FDB-C84B-BEEE-539968DC3913}"/>
              </a:ext>
            </a:extLst>
          </p:cNvPr>
          <p:cNvSpPr txBox="1">
            <a:spLocks/>
          </p:cNvSpPr>
          <p:nvPr/>
        </p:nvSpPr>
        <p:spPr>
          <a:xfrm>
            <a:off x="2307937" y="7995538"/>
            <a:ext cx="817693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alle Medieninhalte werden erstellt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verbreitet, um daraus Profit zu ziehen.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Denkt deshalb gründlich darüber nach, wer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 finanziellen Nutzen von der Verbreitung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dieses Medieninhalts hat.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E12E72C-0040-455E-AB5C-2CF2AA9186A9}"/>
              </a:ext>
            </a:extLst>
          </p:cNvPr>
          <p:cNvSpPr/>
          <p:nvPr/>
        </p:nvSpPr>
        <p:spPr>
          <a:xfrm>
            <a:off x="160664" y="2236126"/>
            <a:ext cx="2037932" cy="80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C0C0C0"/>
                </a:highlight>
              </a:rPr>
              <a:t>Urheberschaft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994F71B-EE7B-45B0-BCD7-198FADA0AE09}"/>
              </a:ext>
            </a:extLst>
          </p:cNvPr>
          <p:cNvSpPr/>
          <p:nvPr/>
        </p:nvSpPr>
        <p:spPr>
          <a:xfrm>
            <a:off x="160664" y="3695880"/>
            <a:ext cx="2037932" cy="80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C0C0C0"/>
                </a:highlight>
              </a:rPr>
              <a:t>Format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4F2850E-DF62-4232-97A3-924B04F74489}"/>
              </a:ext>
            </a:extLst>
          </p:cNvPr>
          <p:cNvSpPr/>
          <p:nvPr/>
        </p:nvSpPr>
        <p:spPr>
          <a:xfrm>
            <a:off x="160664" y="5159660"/>
            <a:ext cx="2037932" cy="80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C0C0C0"/>
                </a:highlight>
              </a:rPr>
              <a:t>Rezipierende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D856ED7-E387-4BC9-83EA-854605D29B18}"/>
              </a:ext>
            </a:extLst>
          </p:cNvPr>
          <p:cNvSpPr/>
          <p:nvPr/>
        </p:nvSpPr>
        <p:spPr>
          <a:xfrm>
            <a:off x="160664" y="6623440"/>
            <a:ext cx="2037932" cy="80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C0C0C0"/>
                </a:highlight>
              </a:rPr>
              <a:t>Inhalt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EB5DDE9-7AB4-464D-B5FF-6C8C039056DB}"/>
              </a:ext>
            </a:extLst>
          </p:cNvPr>
          <p:cNvSpPr/>
          <p:nvPr/>
        </p:nvSpPr>
        <p:spPr>
          <a:xfrm>
            <a:off x="160664" y="8087220"/>
            <a:ext cx="2037932" cy="80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C0C0C0"/>
                </a:highlight>
              </a:rPr>
              <a:t>Intention</a:t>
            </a:r>
          </a:p>
        </p:txBody>
      </p:sp>
    </p:spTree>
    <p:extLst>
      <p:ext uri="{BB962C8B-B14F-4D97-AF65-F5344CB8AC3E}">
        <p14:creationId xmlns:p14="http://schemas.microsoft.com/office/powerpoint/2010/main" val="413525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F13706DA-4776-412E-B78D-7BA59AEB9B20}"/>
              </a:ext>
            </a:extLst>
          </p:cNvPr>
          <p:cNvSpPr/>
          <p:nvPr/>
        </p:nvSpPr>
        <p:spPr>
          <a:xfrm>
            <a:off x="-4354" y="2222204"/>
            <a:ext cx="6858000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BB3BE9D-E3FA-4DFF-BA70-E546971213D2}"/>
              </a:ext>
            </a:extLst>
          </p:cNvPr>
          <p:cNvSpPr/>
          <p:nvPr/>
        </p:nvSpPr>
        <p:spPr>
          <a:xfrm>
            <a:off x="0" y="3590079"/>
            <a:ext cx="6858000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22FFF44-FAD5-4A71-89D5-0F22EF9B98CC}"/>
              </a:ext>
            </a:extLst>
          </p:cNvPr>
          <p:cNvSpPr/>
          <p:nvPr/>
        </p:nvSpPr>
        <p:spPr>
          <a:xfrm>
            <a:off x="-4354" y="5000201"/>
            <a:ext cx="6858000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5B02219-018C-4899-B686-0E8496421D7B}"/>
              </a:ext>
            </a:extLst>
          </p:cNvPr>
          <p:cNvSpPr/>
          <p:nvPr/>
        </p:nvSpPr>
        <p:spPr>
          <a:xfrm>
            <a:off x="0" y="6396451"/>
            <a:ext cx="6858000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E2BA537-49C4-478C-AEFB-9A16BA5E2B96}"/>
              </a:ext>
            </a:extLst>
          </p:cNvPr>
          <p:cNvSpPr/>
          <p:nvPr/>
        </p:nvSpPr>
        <p:spPr>
          <a:xfrm>
            <a:off x="0" y="7828841"/>
            <a:ext cx="6858000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8D7378-DAEC-1B4E-A539-A1B6B3FCB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082351"/>
            <a:ext cx="5829300" cy="591253"/>
          </a:xfrm>
        </p:spPr>
        <p:txBody>
          <a:bodyPr>
            <a:normAutofit fontScale="90000"/>
          </a:bodyPr>
          <a:lstStyle/>
          <a:p>
            <a:r>
              <a:rPr lang="de-DE" sz="3200" b="1" dirty="0"/>
              <a:t>Die 5 Kernkonzepte und Schlüsselfragen der Media </a:t>
            </a:r>
            <a:r>
              <a:rPr lang="de-DE" sz="3200" b="1" dirty="0" err="1"/>
              <a:t>Literacy</a:t>
            </a:r>
            <a:endParaRPr lang="de-DE" sz="32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0A5D-4CCB-6E43-872C-FDEC5186FA5D}"/>
              </a:ext>
            </a:extLst>
          </p:cNvPr>
          <p:cNvSpPr txBox="1"/>
          <p:nvPr/>
        </p:nvSpPr>
        <p:spPr>
          <a:xfrm>
            <a:off x="78196" y="9482047"/>
            <a:ext cx="464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(Center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Media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Literacy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2005, S. 7) </a:t>
            </a:r>
          </a:p>
          <a:p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799E85A-DAB6-2547-B073-1017B26CCCD4}"/>
              </a:ext>
            </a:extLst>
          </p:cNvPr>
          <p:cNvSpPr txBox="1">
            <a:spLocks/>
          </p:cNvSpPr>
          <p:nvPr/>
        </p:nvSpPr>
        <p:spPr>
          <a:xfrm>
            <a:off x="2307937" y="2391562"/>
            <a:ext cx="817693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Jeder Medieninhalt ist konstruiert.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Fragt also: Wer hat die Nachricht bzw.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Medieninhalt erstellt?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800ADC9-31EA-ED4F-8F2E-EFF76D6BEFE8}"/>
              </a:ext>
            </a:extLst>
          </p:cNvPr>
          <p:cNvSpPr txBox="1">
            <a:spLocks/>
          </p:cNvSpPr>
          <p:nvPr/>
        </p:nvSpPr>
        <p:spPr>
          <a:xfrm>
            <a:off x="2307937" y="3743312"/>
            <a:ext cx="8927704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Konstruktion von Medieninhalten folgt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eigenen kreativen und kommunikativen Regeln.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ist herauszufinden, welche kreativen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Technologien verwendet wurden,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eure Aufmerksamkeit zu erregen.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1F3D815-0B95-854B-BF0A-534E4195B321}"/>
              </a:ext>
            </a:extLst>
          </p:cNvPr>
          <p:cNvSpPr txBox="1">
            <a:spLocks/>
          </p:cNvSpPr>
          <p:nvPr/>
        </p:nvSpPr>
        <p:spPr>
          <a:xfrm>
            <a:off x="2307937" y="5159660"/>
            <a:ext cx="835440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Unterschiedliche Menschen erleben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Medieninhalte auf unterschiedliche Art und Weise.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Bezieht an dieser Stelle mit ein, dass andere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Adressaten denselben Medieninhalt auf andere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Weise verstehen könnten</a:t>
            </a:r>
            <a:r>
              <a:rPr lang="de-DE" b="1" i="1" dirty="0"/>
              <a:t>.</a:t>
            </a:r>
            <a:endParaRPr lang="de-DE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F29F3B9-0CBD-AE49-9877-90820E4FAA94}"/>
              </a:ext>
            </a:extLst>
          </p:cNvPr>
          <p:cNvSpPr txBox="1">
            <a:spLocks/>
          </p:cNvSpPr>
          <p:nvPr/>
        </p:nvSpPr>
        <p:spPr>
          <a:xfrm>
            <a:off x="2307937" y="6579190"/>
            <a:ext cx="8927704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Medieninhalten liegen immer gewisse Werte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Sichtweisen zugrunde.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ergründen ist also, welche Werte und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Sichtweisen neben dem eigentlichen Medien-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 vermittelt werden.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26EB379-2FDB-C84B-BEEE-539968DC3913}"/>
              </a:ext>
            </a:extLst>
          </p:cNvPr>
          <p:cNvSpPr txBox="1">
            <a:spLocks/>
          </p:cNvSpPr>
          <p:nvPr/>
        </p:nvSpPr>
        <p:spPr>
          <a:xfrm>
            <a:off x="2307937" y="7995538"/>
            <a:ext cx="817693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alle Medieninhalte werden erstellt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verbreitet, um daraus Profit zu ziehen.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Denkt deshalb gründlich darüber nach, wer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 finanziellen Nutzen von der Verbreitung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dieses Medieninhalts hat.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E12E72C-0040-455E-AB5C-2CF2AA9186A9}"/>
              </a:ext>
            </a:extLst>
          </p:cNvPr>
          <p:cNvSpPr/>
          <p:nvPr/>
        </p:nvSpPr>
        <p:spPr>
          <a:xfrm>
            <a:off x="-4354" y="2222204"/>
            <a:ext cx="2202950" cy="113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Urheberschaft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994F71B-EE7B-45B0-BCD7-198FADA0AE09}"/>
              </a:ext>
            </a:extLst>
          </p:cNvPr>
          <p:cNvSpPr/>
          <p:nvPr/>
        </p:nvSpPr>
        <p:spPr>
          <a:xfrm>
            <a:off x="0" y="3590079"/>
            <a:ext cx="2198596" cy="1128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Format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4F2850E-DF62-4232-97A3-924B04F74489}"/>
              </a:ext>
            </a:extLst>
          </p:cNvPr>
          <p:cNvSpPr/>
          <p:nvPr/>
        </p:nvSpPr>
        <p:spPr>
          <a:xfrm>
            <a:off x="-4354" y="5016323"/>
            <a:ext cx="2202950" cy="111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Rezipierende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D856ED7-E387-4BC9-83EA-854605D29B18}"/>
              </a:ext>
            </a:extLst>
          </p:cNvPr>
          <p:cNvSpPr/>
          <p:nvPr/>
        </p:nvSpPr>
        <p:spPr>
          <a:xfrm>
            <a:off x="0" y="6396451"/>
            <a:ext cx="2198596" cy="111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Inhalt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EB5DDE9-7AB4-464D-B5FF-6C8C039056DB}"/>
              </a:ext>
            </a:extLst>
          </p:cNvPr>
          <p:cNvSpPr/>
          <p:nvPr/>
        </p:nvSpPr>
        <p:spPr>
          <a:xfrm>
            <a:off x="-4354" y="7828841"/>
            <a:ext cx="2202950" cy="111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Intention</a:t>
            </a:r>
          </a:p>
        </p:txBody>
      </p:sp>
    </p:spTree>
    <p:extLst>
      <p:ext uri="{BB962C8B-B14F-4D97-AF65-F5344CB8AC3E}">
        <p14:creationId xmlns:p14="http://schemas.microsoft.com/office/powerpoint/2010/main" val="178388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C57A0C95-4258-4AFE-B6E1-AD7C549B22E2}"/>
              </a:ext>
            </a:extLst>
          </p:cNvPr>
          <p:cNvSpPr/>
          <p:nvPr/>
        </p:nvSpPr>
        <p:spPr>
          <a:xfrm>
            <a:off x="4355" y="2217186"/>
            <a:ext cx="1524000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F03D1D5-5322-43ED-95F8-1607BC05F99F}"/>
              </a:ext>
            </a:extLst>
          </p:cNvPr>
          <p:cNvSpPr/>
          <p:nvPr/>
        </p:nvSpPr>
        <p:spPr>
          <a:xfrm>
            <a:off x="0" y="3590079"/>
            <a:ext cx="1524000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CFA0D90-CE3F-4339-8A6D-D53A3FCFCC84}"/>
              </a:ext>
            </a:extLst>
          </p:cNvPr>
          <p:cNvSpPr/>
          <p:nvPr/>
        </p:nvSpPr>
        <p:spPr>
          <a:xfrm>
            <a:off x="-4355" y="5000201"/>
            <a:ext cx="1524000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EDEF990-81FE-45A3-BD29-92F4C1E96AA4}"/>
              </a:ext>
            </a:extLst>
          </p:cNvPr>
          <p:cNvSpPr/>
          <p:nvPr/>
        </p:nvSpPr>
        <p:spPr>
          <a:xfrm>
            <a:off x="-4354" y="6396451"/>
            <a:ext cx="1524000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A840D85-126E-42A0-9CB5-77F7BCA19C03}"/>
              </a:ext>
            </a:extLst>
          </p:cNvPr>
          <p:cNvSpPr/>
          <p:nvPr/>
        </p:nvSpPr>
        <p:spPr>
          <a:xfrm>
            <a:off x="-4353" y="7832340"/>
            <a:ext cx="1524000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13706DA-4776-412E-B78D-7BA59AEB9B20}"/>
              </a:ext>
            </a:extLst>
          </p:cNvPr>
          <p:cNvSpPr/>
          <p:nvPr/>
        </p:nvSpPr>
        <p:spPr>
          <a:xfrm>
            <a:off x="2790536" y="2222204"/>
            <a:ext cx="4063109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BB3BE9D-E3FA-4DFF-BA70-E546971213D2}"/>
              </a:ext>
            </a:extLst>
          </p:cNvPr>
          <p:cNvSpPr/>
          <p:nvPr/>
        </p:nvSpPr>
        <p:spPr>
          <a:xfrm>
            <a:off x="2790536" y="3590079"/>
            <a:ext cx="4067463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22FFF44-FAD5-4A71-89D5-0F22EF9B98CC}"/>
              </a:ext>
            </a:extLst>
          </p:cNvPr>
          <p:cNvSpPr/>
          <p:nvPr/>
        </p:nvSpPr>
        <p:spPr>
          <a:xfrm>
            <a:off x="2790536" y="5000201"/>
            <a:ext cx="4063109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5B02219-018C-4899-B686-0E8496421D7B}"/>
              </a:ext>
            </a:extLst>
          </p:cNvPr>
          <p:cNvSpPr/>
          <p:nvPr/>
        </p:nvSpPr>
        <p:spPr>
          <a:xfrm>
            <a:off x="2790536" y="6396451"/>
            <a:ext cx="4067463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E2BA537-49C4-478C-AEFB-9A16BA5E2B96}"/>
              </a:ext>
            </a:extLst>
          </p:cNvPr>
          <p:cNvSpPr/>
          <p:nvPr/>
        </p:nvSpPr>
        <p:spPr>
          <a:xfrm>
            <a:off x="2790536" y="7828841"/>
            <a:ext cx="4067463" cy="11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8D7378-DAEC-1B4E-A539-A1B6B3FCB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082351"/>
            <a:ext cx="5829300" cy="591253"/>
          </a:xfrm>
        </p:spPr>
        <p:txBody>
          <a:bodyPr>
            <a:normAutofit fontScale="90000"/>
          </a:bodyPr>
          <a:lstStyle/>
          <a:p>
            <a:r>
              <a:rPr lang="de-DE" sz="3200" b="1" dirty="0"/>
              <a:t>Die 5 Kernkonzepte und Schlüsselfragen der Media </a:t>
            </a:r>
            <a:r>
              <a:rPr lang="de-DE" sz="3200" b="1" dirty="0" err="1"/>
              <a:t>Literacy</a:t>
            </a:r>
            <a:endParaRPr lang="de-DE" sz="32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0A5D-4CCB-6E43-872C-FDEC5186FA5D}"/>
              </a:ext>
            </a:extLst>
          </p:cNvPr>
          <p:cNvSpPr txBox="1"/>
          <p:nvPr/>
        </p:nvSpPr>
        <p:spPr>
          <a:xfrm>
            <a:off x="78196" y="9482047"/>
            <a:ext cx="464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(Center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Media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Literacy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2005, S. 7) </a:t>
            </a:r>
          </a:p>
          <a:p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799E85A-DAB6-2547-B073-1017B26CCCD4}"/>
              </a:ext>
            </a:extLst>
          </p:cNvPr>
          <p:cNvSpPr txBox="1">
            <a:spLocks/>
          </p:cNvSpPr>
          <p:nvPr/>
        </p:nvSpPr>
        <p:spPr>
          <a:xfrm>
            <a:off x="2790537" y="2391562"/>
            <a:ext cx="817693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Jeder Medieninhalt ist konstruiert.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Fragt also: Wer hat die Nachricht bzw.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Medieninhalt erstellt?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800ADC9-31EA-ED4F-8F2E-EFF76D6BEFE8}"/>
              </a:ext>
            </a:extLst>
          </p:cNvPr>
          <p:cNvSpPr txBox="1">
            <a:spLocks/>
          </p:cNvSpPr>
          <p:nvPr/>
        </p:nvSpPr>
        <p:spPr>
          <a:xfrm>
            <a:off x="2790537" y="3743312"/>
            <a:ext cx="8927704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Konstruktion von Medieninhalten folgt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eigenen kreativen und kommunikativen Regeln.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ist herauszufinden, welche kreativen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Technologien verwendet wurden,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eure Aufmerksamkeit zu erregen.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1F3D815-0B95-854B-BF0A-534E4195B321}"/>
              </a:ext>
            </a:extLst>
          </p:cNvPr>
          <p:cNvSpPr txBox="1">
            <a:spLocks/>
          </p:cNvSpPr>
          <p:nvPr/>
        </p:nvSpPr>
        <p:spPr>
          <a:xfrm>
            <a:off x="2790537" y="5159660"/>
            <a:ext cx="835440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Unterschiedliche Menschen erleben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Medieninhalte auf unterschiedliche Art und Weise.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Bezieht an dieser Stelle mit ein, dass andere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Adressaten denselben Medieninhalt auf andere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Weise verstehen könnten</a:t>
            </a:r>
            <a:r>
              <a:rPr lang="de-DE" b="1" i="1" dirty="0"/>
              <a:t>.</a:t>
            </a:r>
            <a:endParaRPr lang="de-DE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F29F3B9-0CBD-AE49-9877-90820E4FAA94}"/>
              </a:ext>
            </a:extLst>
          </p:cNvPr>
          <p:cNvSpPr txBox="1">
            <a:spLocks/>
          </p:cNvSpPr>
          <p:nvPr/>
        </p:nvSpPr>
        <p:spPr>
          <a:xfrm>
            <a:off x="2790537" y="6579190"/>
            <a:ext cx="8927704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Medieninhalten liegen immer gewisse Werte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Sichtweisen zugrunde.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ergründen ist also, welche Werte und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Sichtweisen neben dem eigentlichen Medien-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 vermittelt werden.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26EB379-2FDB-C84B-BEEE-539968DC3913}"/>
              </a:ext>
            </a:extLst>
          </p:cNvPr>
          <p:cNvSpPr txBox="1">
            <a:spLocks/>
          </p:cNvSpPr>
          <p:nvPr/>
        </p:nvSpPr>
        <p:spPr>
          <a:xfrm>
            <a:off x="2790537" y="7995538"/>
            <a:ext cx="817693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alle Medieninhalte werden erstellt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verbreitet, um daraus Profit zu ziehen.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Denkt deshalb gründlich darüber nach, wer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 finanziellen Nutzen von der Verbreitung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dieses Medieninhalts hat.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E12E72C-0040-455E-AB5C-2CF2AA9186A9}"/>
              </a:ext>
            </a:extLst>
          </p:cNvPr>
          <p:cNvSpPr/>
          <p:nvPr/>
        </p:nvSpPr>
        <p:spPr>
          <a:xfrm>
            <a:off x="-4354" y="2222204"/>
            <a:ext cx="1528354" cy="113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Urheberschaft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994F71B-EE7B-45B0-BCD7-198FADA0AE09}"/>
              </a:ext>
            </a:extLst>
          </p:cNvPr>
          <p:cNvSpPr/>
          <p:nvPr/>
        </p:nvSpPr>
        <p:spPr>
          <a:xfrm>
            <a:off x="0" y="3590079"/>
            <a:ext cx="1524000" cy="1128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Format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4F2850E-DF62-4232-97A3-924B04F74489}"/>
              </a:ext>
            </a:extLst>
          </p:cNvPr>
          <p:cNvSpPr/>
          <p:nvPr/>
        </p:nvSpPr>
        <p:spPr>
          <a:xfrm>
            <a:off x="-4354" y="5016323"/>
            <a:ext cx="1528354" cy="111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Rezipierende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D856ED7-E387-4BC9-83EA-854605D29B18}"/>
              </a:ext>
            </a:extLst>
          </p:cNvPr>
          <p:cNvSpPr/>
          <p:nvPr/>
        </p:nvSpPr>
        <p:spPr>
          <a:xfrm>
            <a:off x="0" y="6396451"/>
            <a:ext cx="1524000" cy="111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Inhalt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EB5DDE9-7AB4-464D-B5FF-6C8C039056DB}"/>
              </a:ext>
            </a:extLst>
          </p:cNvPr>
          <p:cNvSpPr/>
          <p:nvPr/>
        </p:nvSpPr>
        <p:spPr>
          <a:xfrm>
            <a:off x="-4354" y="7828841"/>
            <a:ext cx="1524000" cy="1118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Intention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A8714BC7-3F4E-43D5-89AC-EFA6BAB0ECB0}"/>
              </a:ext>
            </a:extLst>
          </p:cNvPr>
          <p:cNvSpPr/>
          <p:nvPr/>
        </p:nvSpPr>
        <p:spPr>
          <a:xfrm>
            <a:off x="1723290" y="2508852"/>
            <a:ext cx="863600" cy="567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9" name="Pfeil: nach rechts 28">
            <a:extLst>
              <a:ext uri="{FF2B5EF4-FFF2-40B4-BE49-F238E27FC236}">
                <a16:creationId xmlns:a16="http://schemas.microsoft.com/office/drawing/2014/main" id="{D5C6F17C-7272-4BB3-A91F-6CEF4FE92206}"/>
              </a:ext>
            </a:extLst>
          </p:cNvPr>
          <p:cNvSpPr/>
          <p:nvPr/>
        </p:nvSpPr>
        <p:spPr>
          <a:xfrm>
            <a:off x="1723290" y="3870691"/>
            <a:ext cx="863600" cy="567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438756BF-A8C9-4BE4-A7CE-9CD0948B95D3}"/>
              </a:ext>
            </a:extLst>
          </p:cNvPr>
          <p:cNvSpPr/>
          <p:nvPr/>
        </p:nvSpPr>
        <p:spPr>
          <a:xfrm>
            <a:off x="1723290" y="5314530"/>
            <a:ext cx="863600" cy="567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7324B80C-6942-4B08-AD5B-4C61C4C58A1F}"/>
              </a:ext>
            </a:extLst>
          </p:cNvPr>
          <p:cNvSpPr/>
          <p:nvPr/>
        </p:nvSpPr>
        <p:spPr>
          <a:xfrm>
            <a:off x="1717427" y="6696480"/>
            <a:ext cx="863600" cy="567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0275A4F1-249A-4269-8191-3E7230262C0B}"/>
              </a:ext>
            </a:extLst>
          </p:cNvPr>
          <p:cNvSpPr/>
          <p:nvPr/>
        </p:nvSpPr>
        <p:spPr>
          <a:xfrm>
            <a:off x="1723290" y="8120208"/>
            <a:ext cx="863600" cy="567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55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CC04EB8D-1FBC-F041-BD38-C1FDE29B027E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FF9300">
                  <a:tint val="66000"/>
                  <a:satMod val="160000"/>
                </a:srgbClr>
              </a:gs>
              <a:gs pos="50000">
                <a:srgbClr val="FF9300">
                  <a:tint val="44500"/>
                  <a:satMod val="160000"/>
                </a:srgbClr>
              </a:gs>
              <a:gs pos="100000">
                <a:srgbClr val="FF93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8D7378-DAEC-1B4E-A539-A1B6B3FCB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082351"/>
            <a:ext cx="5829300" cy="591253"/>
          </a:xfrm>
        </p:spPr>
        <p:txBody>
          <a:bodyPr>
            <a:normAutofit fontScale="90000"/>
          </a:bodyPr>
          <a:lstStyle/>
          <a:p>
            <a:r>
              <a:rPr lang="de-DE" sz="3200" b="1" dirty="0"/>
              <a:t>Die 5 Kernkonzepte und Schlüsselfragen der Media </a:t>
            </a:r>
            <a:r>
              <a:rPr lang="de-DE" sz="3200" b="1" dirty="0" err="1"/>
              <a:t>Literacy</a:t>
            </a:r>
            <a:endParaRPr lang="de-DE" sz="32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0A5D-4CCB-6E43-872C-FDEC5186FA5D}"/>
              </a:ext>
            </a:extLst>
          </p:cNvPr>
          <p:cNvSpPr txBox="1"/>
          <p:nvPr/>
        </p:nvSpPr>
        <p:spPr>
          <a:xfrm>
            <a:off x="78196" y="9482047"/>
            <a:ext cx="464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(Center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Media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Literacy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2005, S. 7) </a:t>
            </a:r>
          </a:p>
          <a:p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799E85A-DAB6-2547-B073-1017B26CCCD4}"/>
              </a:ext>
            </a:extLst>
          </p:cNvPr>
          <p:cNvSpPr txBox="1">
            <a:spLocks/>
          </p:cNvSpPr>
          <p:nvPr/>
        </p:nvSpPr>
        <p:spPr>
          <a:xfrm>
            <a:off x="2307937" y="2326296"/>
            <a:ext cx="817693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Jeder Medieninhalt ist konstruiert.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Fragt also: Wer hat die Nachricht bzw.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Medieninhalt erstellt?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800ADC9-31EA-ED4F-8F2E-EFF76D6BEFE8}"/>
              </a:ext>
            </a:extLst>
          </p:cNvPr>
          <p:cNvSpPr txBox="1">
            <a:spLocks/>
          </p:cNvSpPr>
          <p:nvPr/>
        </p:nvSpPr>
        <p:spPr>
          <a:xfrm>
            <a:off x="2307937" y="3743312"/>
            <a:ext cx="8927704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Konstruktion von Medieninhalten folgt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eigenen kreativen und kommunikativen Regeln.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ist herauszufinden, welche kreativen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Technologien verwendet wurden,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eure Aufmerksamkeit zu erregen.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A1F3D815-0B95-854B-BF0A-534E4195B321}"/>
              </a:ext>
            </a:extLst>
          </p:cNvPr>
          <p:cNvSpPr txBox="1">
            <a:spLocks/>
          </p:cNvSpPr>
          <p:nvPr/>
        </p:nvSpPr>
        <p:spPr>
          <a:xfrm>
            <a:off x="2307937" y="5159660"/>
            <a:ext cx="835440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Unterschiedliche Menschen erleben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Medieninhalte auf unterschiedliche Art und Weise.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Bezieht an dieser Stelle mit ein, dass andere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Adressaten denselben Medieninhalt auf andere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Weise verstehen könnten</a:t>
            </a:r>
            <a:r>
              <a:rPr lang="de-DE" b="1" i="1" dirty="0"/>
              <a:t>.</a:t>
            </a:r>
            <a:endParaRPr lang="de-DE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F29F3B9-0CBD-AE49-9877-90820E4FAA94}"/>
              </a:ext>
            </a:extLst>
          </p:cNvPr>
          <p:cNvSpPr txBox="1">
            <a:spLocks/>
          </p:cNvSpPr>
          <p:nvPr/>
        </p:nvSpPr>
        <p:spPr>
          <a:xfrm>
            <a:off x="2307937" y="6579190"/>
            <a:ext cx="8927704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Medieninhalten liegen immer gewisse Werte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Sichtweisen zugrunde.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ergründen ist also, welche Werte und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Sichtweisen neben dem eigentlichen Medien-</a:t>
            </a:r>
          </a:p>
          <a:p>
            <a:r>
              <a:rPr lang="de-DE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</a:t>
            </a:r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vermittelt werden.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26EB379-2FDB-C84B-BEEE-539968DC3913}"/>
              </a:ext>
            </a:extLst>
          </p:cNvPr>
          <p:cNvSpPr txBox="1">
            <a:spLocks/>
          </p:cNvSpPr>
          <p:nvPr/>
        </p:nvSpPr>
        <p:spPr>
          <a:xfrm>
            <a:off x="2307937" y="7995538"/>
            <a:ext cx="8176936" cy="80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alle Medieninhalte werden erstellt </a:t>
            </a: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verbreitet, um daraus Profit zu ziehen.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Denkt deshalb gründlich darüber nach, wer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 finanziellen Nutzen von der Verbreitung </a:t>
            </a:r>
          </a:p>
          <a:p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dieses Medieninhalts hat.</a:t>
            </a: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1EAB59D2-4539-4983-8757-E6006D201445}"/>
              </a:ext>
            </a:extLst>
          </p:cNvPr>
          <p:cNvSpPr/>
          <p:nvPr/>
        </p:nvSpPr>
        <p:spPr>
          <a:xfrm>
            <a:off x="78196" y="2272905"/>
            <a:ext cx="2162937" cy="8968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C0C0C0"/>
                </a:highlight>
              </a:rPr>
              <a:t>Urheberschaft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AC51F1CE-3EEA-49A7-BE0F-FCB532C3BEE6}"/>
              </a:ext>
            </a:extLst>
          </p:cNvPr>
          <p:cNvSpPr/>
          <p:nvPr/>
        </p:nvSpPr>
        <p:spPr>
          <a:xfrm>
            <a:off x="78197" y="3695880"/>
            <a:ext cx="2162936" cy="8968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C0C0C0"/>
                </a:highlight>
              </a:rPr>
              <a:t>Format</a:t>
            </a:r>
          </a:p>
        </p:txBody>
      </p:sp>
      <p:sp>
        <p:nvSpPr>
          <p:cNvPr id="23" name="Oval 18">
            <a:extLst>
              <a:ext uri="{FF2B5EF4-FFF2-40B4-BE49-F238E27FC236}">
                <a16:creationId xmlns:a16="http://schemas.microsoft.com/office/drawing/2014/main" id="{0888FA94-5F88-498E-895F-87ADA128FBDC}"/>
              </a:ext>
            </a:extLst>
          </p:cNvPr>
          <p:cNvSpPr/>
          <p:nvPr/>
        </p:nvSpPr>
        <p:spPr>
          <a:xfrm>
            <a:off x="78197" y="5112228"/>
            <a:ext cx="2162935" cy="8968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C0C0C0"/>
                </a:highlight>
              </a:rPr>
              <a:t>Rezipierende</a:t>
            </a:r>
          </a:p>
        </p:txBody>
      </p:sp>
      <p:sp>
        <p:nvSpPr>
          <p:cNvPr id="24" name="Oval 19">
            <a:extLst>
              <a:ext uri="{FF2B5EF4-FFF2-40B4-BE49-F238E27FC236}">
                <a16:creationId xmlns:a16="http://schemas.microsoft.com/office/drawing/2014/main" id="{E1853E35-8248-4D4D-9630-ACD1AEC25619}"/>
              </a:ext>
            </a:extLst>
          </p:cNvPr>
          <p:cNvSpPr/>
          <p:nvPr/>
        </p:nvSpPr>
        <p:spPr>
          <a:xfrm>
            <a:off x="78197" y="6528576"/>
            <a:ext cx="2120399" cy="8968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C0C0C0"/>
                </a:highlight>
              </a:rPr>
              <a:t>Inhalt</a:t>
            </a:r>
          </a:p>
        </p:txBody>
      </p:sp>
      <p:sp>
        <p:nvSpPr>
          <p:cNvPr id="25" name="Oval 20">
            <a:extLst>
              <a:ext uri="{FF2B5EF4-FFF2-40B4-BE49-F238E27FC236}">
                <a16:creationId xmlns:a16="http://schemas.microsoft.com/office/drawing/2014/main" id="{7BBE20D3-8976-4942-AD89-FE2769152A80}"/>
              </a:ext>
            </a:extLst>
          </p:cNvPr>
          <p:cNvSpPr/>
          <p:nvPr/>
        </p:nvSpPr>
        <p:spPr>
          <a:xfrm>
            <a:off x="78197" y="7944924"/>
            <a:ext cx="2120399" cy="8968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highlight>
                  <a:srgbClr val="C0C0C0"/>
                </a:highlight>
              </a:rPr>
              <a:t>Intention</a:t>
            </a:r>
          </a:p>
        </p:txBody>
      </p:sp>
    </p:spTree>
    <p:extLst>
      <p:ext uri="{BB962C8B-B14F-4D97-AF65-F5344CB8AC3E}">
        <p14:creationId xmlns:p14="http://schemas.microsoft.com/office/powerpoint/2010/main" val="67896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F3412B85-3BC3-4F49-B3AA-5FABA2BD23E2}"/>
              </a:ext>
            </a:extLst>
          </p:cNvPr>
          <p:cNvSpPr/>
          <p:nvPr/>
        </p:nvSpPr>
        <p:spPr>
          <a:xfrm>
            <a:off x="280114" y="1665028"/>
            <a:ext cx="6349286" cy="21563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      Das Poster wurde von </a:t>
            </a:r>
            <a:r>
              <a:rPr lang="de-DE" altLang="de-DE" b="1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Simone Jung und Patrizia Fenzl</a:t>
            </a:r>
            <a:r>
              <a:rPr lang="de-DE" altLang="de-DE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	       im Rahmen von SKILL.de erstellt und ist unter der </a:t>
            </a:r>
            <a:r>
              <a:rPr lang="de-DE" altLang="de-DE" b="1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Creative Commons 4.0 International Lizenz (0)</a:t>
            </a:r>
            <a:r>
              <a:rPr lang="de-DE" altLang="de-DE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lizenziert. Diese Lizenz erlaubt die Bearbeitung, Vervielfältigung und Verbreitung des Materials in jedem Format oder Medium für beliebige Zwecke, auch kommerziell. Ausgenommen hiervon ist der Schriftzug des Projektes SKILL.de. 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78840A8-E649-4B55-A0B1-20EB8596C583}"/>
              </a:ext>
            </a:extLst>
          </p:cNvPr>
          <p:cNvSpPr txBox="1">
            <a:spLocks/>
          </p:cNvSpPr>
          <p:nvPr/>
        </p:nvSpPr>
        <p:spPr>
          <a:xfrm>
            <a:off x="471489" y="511775"/>
            <a:ext cx="5915025" cy="745629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900" b="1" dirty="0"/>
              <a:t>Lizenzinformation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BDBCACA-6022-4232-89CF-722998016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505" y="7662197"/>
            <a:ext cx="2398990" cy="109987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F6FC66C-5D39-41B8-B0EF-927EA4036BB8}"/>
              </a:ext>
            </a:extLst>
          </p:cNvPr>
          <p:cNvSpPr txBox="1"/>
          <p:nvPr/>
        </p:nvSpPr>
        <p:spPr>
          <a:xfrm>
            <a:off x="931857" y="8762074"/>
            <a:ext cx="508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Diese OER wurde im Rahmen von SKILL.de an der Universität Passau erstellt.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D343E97-49DC-4F5B-9881-7BE1A3F46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63" y="1842904"/>
            <a:ext cx="1142987" cy="40282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7BA3E97-2636-4FAE-946E-FBBB7D27E313}"/>
              </a:ext>
            </a:extLst>
          </p:cNvPr>
          <p:cNvSpPr/>
          <p:nvPr/>
        </p:nvSpPr>
        <p:spPr>
          <a:xfrm>
            <a:off x="280115" y="4266909"/>
            <a:ext cx="63492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buNone/>
            </a:pPr>
            <a:r>
              <a:rPr lang="en-US" b="1" dirty="0"/>
              <a:t>Quelle:</a:t>
            </a:r>
          </a:p>
          <a:p>
            <a:pPr marL="288000" indent="-288000">
              <a:buNone/>
            </a:pPr>
            <a:r>
              <a:rPr lang="en-US" dirty="0"/>
              <a:t>Center for Media Literacy. (2005). Five Key Questions That Can Change the World. </a:t>
            </a:r>
            <a:r>
              <a:rPr lang="de-DE" dirty="0">
                <a:hlinkClick r:id="rId6"/>
              </a:rPr>
              <a:t>https://www.medialit.org/sites/default/files/5KQ%20ClassroomGuide_1.pdf</a:t>
            </a:r>
            <a:r>
              <a:rPr lang="de-DE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8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0"/>
    </mc:Choice>
    <mc:Fallback xmlns="">
      <p:transition spd="slow" advTm="5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1119</Words>
  <Application>Microsoft Office PowerPoint</Application>
  <PresentationFormat>A4-Papier (210 x 297 mm)</PresentationFormat>
  <Paragraphs>187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Die 5 Kernkonzepte und Schlüsselfragen der Media Literacy</vt:lpstr>
      <vt:lpstr>Die 5 Kernkonzepte und Schlüsselfragen der Media Literacy</vt:lpstr>
      <vt:lpstr>Die 5 Kernkonzepte und Schlüsselfragen der Media Literacy</vt:lpstr>
      <vt:lpstr>Die 5 Kernkonzepte und Schlüsselfragen der Media Literacy</vt:lpstr>
      <vt:lpstr>Die 5 Kernkonzepte und Schlüsselfragen der Media Literacy</vt:lpstr>
      <vt:lpstr>Die 5 Kernkonzepte und Schlüsselfragen der Media Literacy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5 Kernkonzepte und Schlüsselfragen der Media Literacy</dc:title>
  <dc:creator>Microsoft Office User</dc:creator>
  <cp:lastModifiedBy>Simone Jung</cp:lastModifiedBy>
  <cp:revision>13</cp:revision>
  <dcterms:created xsi:type="dcterms:W3CDTF">2022-09-13T11:32:43Z</dcterms:created>
  <dcterms:modified xsi:type="dcterms:W3CDTF">2023-01-22T09:38:06Z</dcterms:modified>
</cp:coreProperties>
</file>